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28" r:id="rId4"/>
    <p:sldId id="314" r:id="rId5"/>
    <p:sldId id="331" r:id="rId6"/>
    <p:sldId id="318" r:id="rId7"/>
    <p:sldId id="320" r:id="rId8"/>
    <p:sldId id="321" r:id="rId9"/>
    <p:sldId id="322" r:id="rId10"/>
    <p:sldId id="332" r:id="rId11"/>
    <p:sldId id="324" r:id="rId12"/>
    <p:sldId id="325" r:id="rId13"/>
    <p:sldId id="326" r:id="rId14"/>
    <p:sldId id="327" r:id="rId15"/>
    <p:sldId id="329" r:id="rId16"/>
    <p:sldId id="333" r:id="rId17"/>
  </p:sldIdLst>
  <p:sldSz cx="9144000" cy="6858000" type="screen4x3"/>
  <p:notesSz cx="6858000" cy="9144000"/>
  <p:embeddedFontLst>
    <p:embeddedFont>
      <p:font typeface="Calibri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0A23F-34AE-43F2-BBC3-FBE167C0C199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28A8-3FCD-407D-B25D-7AC65956F8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212B-F193-477D-A69D-19F8F5995614}" type="datetimeFigureOut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0E957-31C2-4777-B9F4-8DB1A1A5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tx2">
              <a:lumMod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karenblakeman" TargetMode="External"/><Relationship Id="rId2" Type="http://schemas.openxmlformats.org/officeDocument/2006/relationships/hyperlink" Target="mailto:karen.blakeman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inkedin.com/in/karenblakeman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buzz.me/2018/07/10/in-praise-of-inur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buzz.me/2019/04/10/google-adds-two-new-syntax-for-date-search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ba.co.uk/search/SelectedGoogleCommands.html" TargetMode="External"/><Relationship Id="rId2" Type="http://schemas.openxmlformats.org/officeDocument/2006/relationships/hyperlink" Target="http://www.rba.co.uk/ukei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ba.co.uk/search/compar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ren.blakeman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592288"/>
          </a:xfrm>
        </p:spPr>
        <p:txBody>
          <a:bodyPr>
            <a:normAutofit/>
          </a:bodyPr>
          <a:lstStyle/>
          <a:p>
            <a:r>
              <a:rPr lang="en-GB" dirty="0" smtClean="0"/>
              <a:t>UKeiG Discovering Google's databases - meet the hidden family, </a:t>
            </a:r>
            <a:r>
              <a:rPr lang="en-GB" dirty="0" smtClean="0"/>
              <a:t>31</a:t>
            </a:r>
            <a:r>
              <a:rPr lang="en-GB" baseline="30000" dirty="0" smtClean="0"/>
              <a:t>st</a:t>
            </a:r>
            <a:r>
              <a:rPr lang="en-GB" dirty="0" smtClean="0"/>
              <a:t> March 2022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Pre-course slides: selected Google advanced search commands and options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2584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Karen Blakeman</a:t>
            </a:r>
          </a:p>
          <a:p>
            <a:r>
              <a:rPr lang="en-GB" smtClean="0">
                <a:hlinkClick r:id="rId2"/>
              </a:rPr>
              <a:t>karen.blakeman@gmail.com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https://twitter.com/karenblakeman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4"/>
              </a:rPr>
              <a:t>https://www.linkedin.com/in/karenblakeman/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format Advanced Search screen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936104"/>
          </a:xfrm>
        </p:spPr>
        <p:txBody>
          <a:bodyPr/>
          <a:lstStyle/>
          <a:p>
            <a:r>
              <a:rPr lang="en-GB" dirty="0" smtClean="0"/>
              <a:t>file format on Google’s Advanced Search screen will only search for pre-2007 Office extensions e.g. ppt, doc, xls</a:t>
            </a:r>
            <a:endParaRPr lang="en-GB" dirty="0"/>
          </a:p>
        </p:txBody>
      </p:sp>
      <p:pic>
        <p:nvPicPr>
          <p:cNvPr id="4" name="Picture 3" descr="advanced_search_Goog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5" y="1700808"/>
            <a:ext cx="6667539" cy="509819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dirty="0" smtClean="0"/>
              <a:t>site: command  (also works in most other general search engines)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785395"/>
          </a:xfrm>
        </p:spPr>
        <p:txBody>
          <a:bodyPr>
            <a:normAutofit/>
          </a:bodyPr>
          <a:lstStyle/>
          <a:p>
            <a:r>
              <a:rPr lang="en-GB" dirty="0" smtClean="0"/>
              <a:t>site: to search inside an individual site or types of site</a:t>
            </a:r>
          </a:p>
          <a:p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site:gov.uk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site:www.gov.uk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site:gov.wales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site:gov.scot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site:nhs.uk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site:ac.uk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site:ovg.ox.ac.uk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covid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vaccination rates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site:de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CAFD-157E-4C6F-A2A4-01A5403AA84B}" type="datetime1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18EC4-7C06-4FA0-AD36-4F76913DFB0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intitle: and </a:t>
            </a:r>
            <a:r>
              <a:rPr lang="en-GB" dirty="0" err="1" smtClean="0"/>
              <a:t>inurl</a:t>
            </a:r>
            <a:r>
              <a:rPr lang="en-GB" dirty="0" smtClean="0"/>
              <a:t>: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intitle: for terms/phrases you want in the title of the page and to be the main focus of the article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public transport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intitle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:"zero emissions” </a:t>
            </a:r>
            <a:r>
              <a:rPr lang="en-GB" dirty="0" smtClean="0">
                <a:latin typeface="+mn-lt"/>
                <a:cs typeface="Courier New" pitchFamily="49" charset="0"/>
              </a:rPr>
              <a:t>[just “zero emissions” in the title]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>
              <a:latin typeface="+mn-lt"/>
              <a:cs typeface="Courier New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allintitle:public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transport "zero emissions" </a:t>
            </a:r>
            <a:r>
              <a:rPr lang="en-GB" dirty="0" smtClean="0">
                <a:latin typeface="+mn-lt"/>
                <a:cs typeface="Courier New" pitchFamily="49" charset="0"/>
              </a:rPr>
              <a:t>[all of the terms in the title]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err="1" smtClean="0"/>
              <a:t>inurl</a:t>
            </a:r>
            <a:r>
              <a:rPr lang="en-GB" dirty="0" smtClean="0"/>
              <a:t>: and </a:t>
            </a:r>
            <a:r>
              <a:rPr lang="en-GB" dirty="0" err="1" smtClean="0"/>
              <a:t>allinurl</a:t>
            </a:r>
            <a:r>
              <a:rPr lang="en-GB" dirty="0" smtClean="0"/>
              <a:t>: for terms in the URL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Many applications  - see “In Praise of </a:t>
            </a:r>
            <a:r>
              <a:rPr lang="en-GB" dirty="0" err="1" smtClean="0"/>
              <a:t>inurl</a:t>
            </a:r>
            <a:r>
              <a:rPr lang="en-GB" dirty="0" smtClean="0"/>
              <a:t>:”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hlinkClick r:id="rId2"/>
              </a:rPr>
              <a:t>https://researchbuzz.me/2018/07/10/in-praise-of-inurl/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B82A-2F0E-4D81-8982-AB46BE637F62}" type="datetime1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24/03/2022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18EC4-7C06-4FA0-AD36-4F76913DFB08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12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Google numeric range 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Anything to do with numbers – years, prices, weights, scientific measurements</a:t>
            </a:r>
          </a:p>
          <a:p>
            <a:endParaRPr lang="en-GB" dirty="0" smtClean="0"/>
          </a:p>
          <a:p>
            <a:r>
              <a:rPr lang="en-GB" dirty="0" smtClean="0"/>
              <a:t>Syntax: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search terms first number..second number units [</a:t>
            </a:r>
            <a:r>
              <a:rPr lang="en-GB" dirty="0" smtClean="0"/>
              <a:t>units are optional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GB" dirty="0" smtClean="0"/>
          </a:p>
          <a:p>
            <a:r>
              <a:rPr lang="en-GB" dirty="0" smtClean="0"/>
              <a:t>For example: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UK healthcare spending forecasts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2023..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2030 </a:t>
            </a:r>
            <a:r>
              <a:rPr lang="en-GB" dirty="0" smtClean="0">
                <a:latin typeface="+mn-lt"/>
                <a:cs typeface="Courier New" pitchFamily="49" charset="0"/>
              </a:rPr>
              <a:t>will search for any numbers between and including </a:t>
            </a:r>
            <a:r>
              <a:rPr lang="en-GB" dirty="0" smtClean="0">
                <a:latin typeface="+mn-lt"/>
                <a:cs typeface="Courier New" pitchFamily="49" charset="0"/>
              </a:rPr>
              <a:t>2023 </a:t>
            </a:r>
            <a:r>
              <a:rPr lang="en-GB" dirty="0" smtClean="0">
                <a:latin typeface="+mn-lt"/>
                <a:cs typeface="Courier New" pitchFamily="49" charset="0"/>
              </a:rPr>
              <a:t>to 2030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21DA-82F7-4092-A7B5-D31D398587D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www.rba.co.uk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C6AF-9ED1-4F00-96B0-A0DF495580E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ate_Range_Men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4450" y="2537420"/>
            <a:ext cx="6515100" cy="37719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Date range in Google  (cannot be used with Verbatim)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5841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Restrict your results to information that has been published within the last hour, day, week, month, year or your own date range (Note: Custom range not available for mobile users)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b="1" dirty="0" smtClean="0"/>
              <a:t>Tools</a:t>
            </a:r>
            <a:r>
              <a:rPr lang="en-GB" dirty="0" smtClean="0"/>
              <a:t>, </a:t>
            </a:r>
            <a:r>
              <a:rPr lang="en-GB" b="1" dirty="0" smtClean="0"/>
              <a:t>Any time</a:t>
            </a:r>
            <a:r>
              <a:rPr lang="en-GB" dirty="0" smtClean="0"/>
              <a:t> and select an option 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C54CC-81E5-4AAE-9C07-0485F0A2550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C6AF-9ED1-4F00-96B0-A0DF495580E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142969" y="3140968"/>
            <a:ext cx="813407" cy="432048"/>
          </a:xfrm>
          <a:prstGeom prst="round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83768" y="3573834"/>
            <a:ext cx="998603" cy="359222"/>
          </a:xfrm>
          <a:prstGeom prst="round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12682793">
            <a:off x="1940276" y="3420530"/>
            <a:ext cx="623310" cy="30018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 rot="19060117">
            <a:off x="7543977" y="2571254"/>
            <a:ext cx="803479" cy="369450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6" name="Picture 15" descr="Date_Range_Custo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4301827"/>
            <a:ext cx="3971925" cy="22955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Left Arrow 17"/>
          <p:cNvSpPr/>
          <p:nvPr/>
        </p:nvSpPr>
        <p:spPr>
          <a:xfrm rot="10800000">
            <a:off x="4020698" y="5627756"/>
            <a:ext cx="623310" cy="30018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Google date commands  - can be used with Verbatim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GB" sz="1800" dirty="0" smtClean="0"/>
              <a:t>before:  after: limit your search to documents published before or after a certain year or date. 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 smtClean="0"/>
          </a:p>
          <a:p>
            <a:pPr>
              <a:lnSpc>
                <a:spcPct val="120000"/>
              </a:lnSpc>
            </a:pPr>
            <a:r>
              <a:rPr lang="en-GB" sz="1800" dirty="0" smtClean="0"/>
              <a:t>Syntax </a:t>
            </a:r>
            <a:r>
              <a:rPr lang="en-GB" sz="1800" dirty="0" smtClean="0"/>
              <a:t>is</a:t>
            </a:r>
          </a:p>
          <a:p>
            <a:pPr>
              <a:lnSpc>
                <a:spcPct val="120000"/>
              </a:lnSpc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before:YYYY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/MM/DD</a:t>
            </a:r>
            <a:br>
              <a:rPr lang="en-GB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or   </a:t>
            </a:r>
          </a:p>
          <a:p>
            <a:pPr>
              <a:lnSpc>
                <a:spcPct val="120000"/>
              </a:lnSpc>
            </a:pPr>
            <a:r>
              <a:rPr lang="en-GB" sz="1800" dirty="0" smtClean="0"/>
              <a:t>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before:YYYY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-MM-DD</a:t>
            </a:r>
            <a:endParaRPr lang="en-GB" sz="1800" dirty="0" smtClean="0"/>
          </a:p>
          <a:p>
            <a:pPr>
              <a:lnSpc>
                <a:spcPct val="120000"/>
              </a:lnSpc>
            </a:pPr>
            <a:endParaRPr lang="en-GB" sz="1800" dirty="0" smtClean="0"/>
          </a:p>
          <a:p>
            <a:pPr>
              <a:lnSpc>
                <a:spcPct val="120000"/>
              </a:lnSpc>
            </a:pPr>
            <a:r>
              <a:rPr lang="en-GB" sz="1800" dirty="0" smtClean="0"/>
              <a:t>before: and after: can be used on their or own or combined for a date range search</a:t>
            </a:r>
          </a:p>
          <a:p>
            <a:pPr>
              <a:lnSpc>
                <a:spcPct val="120000"/>
              </a:lnSpc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COVID 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lockdown UK after:2020/03/01 before:2020/03/20</a:t>
            </a:r>
          </a:p>
          <a:p>
            <a:pPr lvl="1">
              <a:lnSpc>
                <a:spcPct val="120000"/>
              </a:lnSpc>
              <a:buNone/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</a:pPr>
            <a:r>
              <a:rPr lang="en-GB" sz="1800" dirty="0" smtClean="0"/>
              <a:t>Results may be different </a:t>
            </a:r>
            <a:r>
              <a:rPr lang="en-GB" sz="1800" dirty="0" smtClean="0"/>
              <a:t>to those </a:t>
            </a:r>
            <a:r>
              <a:rPr lang="en-GB" sz="1800" dirty="0" smtClean="0"/>
              <a:t>found using the Tools, Anytime </a:t>
            </a:r>
            <a:r>
              <a:rPr lang="en-GB" sz="1800" dirty="0" smtClean="0"/>
              <a:t>option</a:t>
            </a:r>
            <a:endParaRPr lang="en-GB" sz="1800" dirty="0" smtClean="0"/>
          </a:p>
          <a:p>
            <a:pPr>
              <a:lnSpc>
                <a:spcPct val="120000"/>
              </a:lnSpc>
            </a:pPr>
            <a:r>
              <a:rPr lang="en-GB" sz="1800" dirty="0" smtClean="0"/>
              <a:t>Google Adds Two New Syntax for Date Search – </a:t>
            </a:r>
            <a:r>
              <a:rPr lang="en-GB" sz="1800" dirty="0" err="1" smtClean="0"/>
              <a:t>ResearchBuzz</a:t>
            </a:r>
            <a:endParaRPr lang="en-GB" sz="1800" dirty="0" smtClean="0"/>
          </a:p>
          <a:p>
            <a:pPr>
              <a:lnSpc>
                <a:spcPct val="120000"/>
              </a:lnSpc>
            </a:pPr>
            <a:r>
              <a:rPr lang="en-GB" sz="1800" dirty="0" smtClean="0">
                <a:hlinkClick r:id="rId2"/>
              </a:rPr>
              <a:t>https://researchbuzz.me/2019/04/10/google-adds-two-new-syntax-for-date-search/</a:t>
            </a:r>
            <a:r>
              <a:rPr lang="en-GB" sz="1800" dirty="0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materials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/>
          <a:lstStyle/>
          <a:p>
            <a:r>
              <a:rPr lang="en-GB" sz="2200" dirty="0" smtClean="0"/>
              <a:t>Slides available at </a:t>
            </a:r>
            <a:r>
              <a:rPr lang="en-GB" sz="2200" dirty="0" smtClean="0">
                <a:hlinkClick r:id="rId2"/>
              </a:rPr>
              <a:t>http://www.rba.co.uk/ukeig/</a:t>
            </a:r>
            <a:endParaRPr lang="en-GB" sz="2200" dirty="0" smtClean="0"/>
          </a:p>
          <a:p>
            <a:endParaRPr lang="en-GB" sz="2200" dirty="0" smtClean="0"/>
          </a:p>
          <a:p>
            <a:r>
              <a:rPr lang="en-GB" sz="2200" dirty="0" smtClean="0"/>
              <a:t>Table of Selected Google Commands </a:t>
            </a:r>
            <a:r>
              <a:rPr lang="en-GB" sz="2200" dirty="0" smtClean="0">
                <a:hlinkClick r:id="rId3"/>
              </a:rPr>
              <a:t>http://www.rba.co.uk/search/SelectedGoogleCommands.html</a:t>
            </a:r>
            <a:r>
              <a:rPr lang="en-GB" sz="2200" dirty="0" smtClean="0"/>
              <a:t> </a:t>
            </a:r>
          </a:p>
          <a:p>
            <a:endParaRPr lang="en-GB" sz="2200" dirty="0" smtClean="0"/>
          </a:p>
          <a:p>
            <a:r>
              <a:rPr lang="en-GB" sz="2200" dirty="0" smtClean="0"/>
              <a:t>Search Tools Summary and Comparison Table. Summarises and compares a selection of the advanced search commands that are available in Google, Bing and </a:t>
            </a:r>
            <a:r>
              <a:rPr lang="en-GB" sz="2200" dirty="0" err="1" smtClean="0"/>
              <a:t>DuckDuckGo</a:t>
            </a:r>
            <a:r>
              <a:rPr lang="en-GB" sz="2200" dirty="0" smtClean="0"/>
              <a:t>. </a:t>
            </a:r>
            <a:r>
              <a:rPr lang="en-GB" sz="2200" dirty="0" smtClean="0">
                <a:hlinkClick r:id="rId4"/>
              </a:rPr>
              <a:t>http://www.rba.co.uk/search/compare.html</a:t>
            </a:r>
            <a:r>
              <a:rPr lang="en-GB" sz="2200" dirty="0" smtClean="0"/>
              <a:t>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 smtClean="0"/>
              <a:t>Please work through these slides before the course on the </a:t>
            </a:r>
            <a:r>
              <a:rPr lang="en-GB" dirty="0" smtClean="0"/>
              <a:t>31</a:t>
            </a:r>
            <a:r>
              <a:rPr lang="en-GB" baseline="30000" dirty="0" smtClean="0"/>
              <a:t>st</a:t>
            </a:r>
            <a:r>
              <a:rPr lang="en-GB" dirty="0" smtClean="0"/>
              <a:t> March. </a:t>
            </a:r>
            <a:endParaRPr lang="en-GB" dirty="0" smtClean="0"/>
          </a:p>
          <a:p>
            <a:pPr>
              <a:lnSpc>
                <a:spcPct val="110000"/>
              </a:lnSpc>
            </a:pP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dirty="0" smtClean="0"/>
              <a:t>You may know much of it already, in which case just skim through them as a reminder. We shall not be looking at these in detail but </a:t>
            </a:r>
            <a:r>
              <a:rPr lang="en-GB" dirty="0" smtClean="0"/>
              <a:t>may</a:t>
            </a:r>
            <a:r>
              <a:rPr lang="en-GB" dirty="0" smtClean="0"/>
              <a:t> </a:t>
            </a:r>
            <a:r>
              <a:rPr lang="en-GB" dirty="0" smtClean="0"/>
              <a:t>be referring to them during the session so it is important that you know what they do.</a:t>
            </a:r>
          </a:p>
          <a:p>
            <a:pPr>
              <a:lnSpc>
                <a:spcPct val="110000"/>
              </a:lnSpc>
            </a:pP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b="1" dirty="0" smtClean="0"/>
              <a:t>These commands apply to the default Google “All” search. </a:t>
            </a:r>
            <a:r>
              <a:rPr lang="en-GB" dirty="0" smtClean="0"/>
              <a:t>Google’s other databases have different commands and search options, which we shall be looking at during the session</a:t>
            </a:r>
          </a:p>
          <a:p>
            <a:pPr>
              <a:lnSpc>
                <a:spcPct val="110000"/>
              </a:lnSpc>
            </a:pP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dirty="0" smtClean="0"/>
              <a:t>If you have any questions or would like further clarification of any of the commands please do get in touch with me at </a:t>
            </a:r>
            <a:r>
              <a:rPr lang="en-GB" dirty="0" smtClean="0">
                <a:hlinkClick r:id="rId2"/>
              </a:rPr>
              <a:t>karen.blakeman@gmail.com</a:t>
            </a:r>
            <a:endParaRPr lang="en-GB" dirty="0" smtClean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28625" y="71438"/>
            <a:ext cx="8229600" cy="582612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600" dirty="0" smtClean="0">
                <a:latin typeface="Arial" charset="0"/>
                <a:cs typeface="Arial" charset="0"/>
              </a:rPr>
              <a:t>Choosing your search terms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28625" y="836712"/>
            <a:ext cx="8229600" cy="525658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Arial" charset="0"/>
                <a:cs typeface="Arial" charset="0"/>
              </a:rPr>
              <a:t>Google automatically looks for variations and synonyms but you will get different results if you use synonyms in separate searches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Arial" charset="0"/>
                <a:cs typeface="Arial" charset="0"/>
              </a:rPr>
              <a:t>For research oriented searches use technical terms to find more relevant documents instead of the usual consumer/retail oriented articles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Arial" charset="0"/>
                <a:cs typeface="Arial" charset="0"/>
              </a:rPr>
              <a:t>For 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chronic fatigue syndrome </a:t>
            </a:r>
            <a:r>
              <a:rPr lang="en-GB" dirty="0" smtClean="0"/>
              <a:t>for more serious, medical and research information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yuppie flu </a:t>
            </a:r>
            <a:r>
              <a:rPr lang="en-GB" dirty="0" smtClean="0">
                <a:latin typeface="+mn-lt"/>
                <a:cs typeface="Courier New" pitchFamily="49" charset="0"/>
              </a:rPr>
              <a:t>for more popular, “newsy” stories or magazine articles</a:t>
            </a:r>
            <a:endParaRPr lang="en-GB" dirty="0" smtClean="0">
              <a:latin typeface="+mn-lt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649DE14-8A5A-4844-91C9-727211DA29B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www.rba.co.uk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D800E-3083-46C0-9B40-4F50416D0DA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ropped_Terms_Goog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36912"/>
            <a:ext cx="6057900" cy="3771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 descr="Dropped_Terms_Google_Source_Informatio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97921" y="2183085"/>
            <a:ext cx="3838575" cy="44862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Google drops terms from your 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1224135"/>
          </a:xfrm>
        </p:spPr>
        <p:txBody>
          <a:bodyPr rtlCol="0">
            <a:normAutofit fontScale="925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en-GB" dirty="0" smtClean="0"/>
              <a:t>Google no longer tells you directly which terms have been dropped. Click on the three dots next to the URL for the pop-up “About this result”</a:t>
            </a:r>
          </a:p>
          <a:p>
            <a:pPr>
              <a:lnSpc>
                <a:spcPct val="120000"/>
              </a:lnSpc>
              <a:defRPr/>
            </a:pPr>
            <a:endParaRPr lang="en-GB" dirty="0" smtClean="0"/>
          </a:p>
          <a:p>
            <a:pPr lvl="1" fontAlgn="auto">
              <a:spcAft>
                <a:spcPts val="0"/>
              </a:spcAft>
              <a:buFont typeface="Arial" charset="0"/>
              <a:buNone/>
              <a:defRPr/>
            </a:pPr>
            <a:endParaRPr lang="en-GB" dirty="0" smtClean="0"/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 lvl="1" fontAlgn="auto">
              <a:spcAft>
                <a:spcPts val="0"/>
              </a:spcAft>
              <a:buFont typeface="Arial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B2FB-6FFE-429A-819B-960B770F078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www.rba.co.uk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C6AF-9ED1-4F00-96B0-A0DF495580E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35896" y="4149080"/>
            <a:ext cx="576064" cy="288032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364088" y="5085184"/>
            <a:ext cx="3384376" cy="864096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4211960" y="4149080"/>
            <a:ext cx="936104" cy="36004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intext: to force inclusion of a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4929411"/>
          </a:xfrm>
        </p:spPr>
        <p:txBody>
          <a:bodyPr/>
          <a:lstStyle/>
          <a:p>
            <a:r>
              <a:rPr lang="en-GB" sz="2200" dirty="0" smtClean="0"/>
              <a:t>Can be used for a single term, multiple terms and phrases</a:t>
            </a:r>
          </a:p>
          <a:p>
            <a:endParaRPr lang="en-GB" dirty="0" smtClean="0"/>
          </a:p>
          <a:p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cystic fibrosis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orkambi</a:t>
            </a:r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nhs</a:t>
            </a:r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 prescribing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intext:guidelines</a:t>
            </a:r>
            <a:endParaRPr lang="en-GB" sz="1900" dirty="0" smtClean="0">
              <a:latin typeface="Courier New" pitchFamily="49" charset="0"/>
              <a:cs typeface="Courier New" pitchFamily="49" charset="0"/>
            </a:endParaRPr>
          </a:p>
          <a:p>
            <a:endParaRPr lang="en-GB" sz="1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cystic fibrosis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intext:orkambi</a:t>
            </a:r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nhs</a:t>
            </a:r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 prescribing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intext:guidelines</a:t>
            </a:r>
            <a:endParaRPr lang="en-GB" sz="1900" dirty="0" smtClean="0">
              <a:latin typeface="Courier New" pitchFamily="49" charset="0"/>
              <a:cs typeface="Courier New" pitchFamily="49" charset="0"/>
            </a:endParaRPr>
          </a:p>
          <a:p>
            <a:endParaRPr lang="en-GB" sz="1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cystic fibrosis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intext:orkambi</a:t>
            </a:r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900" dirty="0" err="1" smtClean="0">
                <a:latin typeface="Courier New" pitchFamily="49" charset="0"/>
                <a:cs typeface="Courier New" pitchFamily="49" charset="0"/>
              </a:rPr>
              <a:t>nhs</a:t>
            </a:r>
            <a:r>
              <a:rPr lang="en-GB" sz="1900" dirty="0" smtClean="0">
                <a:latin typeface="Courier New" pitchFamily="49" charset="0"/>
                <a:cs typeface="Courier New" pitchFamily="49" charset="0"/>
              </a:rPr>
              <a:t> intext:"prescribing guidelines“</a:t>
            </a:r>
          </a:p>
          <a:p>
            <a:endParaRPr lang="en-GB" sz="19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2200" dirty="0" smtClean="0"/>
              <a:t>If multiple terms required, can be quicker to use Verbatim</a:t>
            </a:r>
          </a:p>
          <a:p>
            <a:endParaRPr lang="en-GB" sz="19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oogle_Verbati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814439"/>
            <a:ext cx="7448810" cy="30628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Google Verbatim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1800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Google Verbatim tells Google to run your search without dropping terms or looking for variations on your terms. Words can be in any order unless a phrase is specified within double quote marks.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Run your search then click on </a:t>
            </a:r>
            <a:r>
              <a:rPr lang="en-GB" b="1" dirty="0" smtClean="0"/>
              <a:t>Tools</a:t>
            </a:r>
            <a:r>
              <a:rPr lang="en-GB" dirty="0" smtClean="0"/>
              <a:t>, </a:t>
            </a:r>
            <a:r>
              <a:rPr lang="en-GB" b="1" dirty="0" smtClean="0"/>
              <a:t>All results</a:t>
            </a:r>
            <a:r>
              <a:rPr lang="en-GB" dirty="0" smtClean="0"/>
              <a:t> and select </a:t>
            </a:r>
            <a:r>
              <a:rPr lang="en-GB" b="1" dirty="0" smtClean="0"/>
              <a:t>Verbatim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87727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/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Or add 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tbs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=li:1</a:t>
            </a:r>
            <a:r>
              <a:rPr lang="en-GB" sz="2400" dirty="0" smtClean="0"/>
              <a:t> to the URL of your search</a:t>
            </a:r>
            <a:endParaRPr kumimoji="0" lang="en-GB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20272" y="3573016"/>
            <a:ext cx="792088" cy="43204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915816" y="4725144"/>
            <a:ext cx="720080" cy="43204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843808" y="4077072"/>
            <a:ext cx="792088" cy="43204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Google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algn="ctr"/>
            <a:r>
              <a:rPr lang="en-GB" sz="3200" b="1" dirty="0" smtClean="0"/>
              <a:t>GOOGLE DOES NOT DO BOOLEAN!!!</a:t>
            </a:r>
          </a:p>
          <a:p>
            <a:pPr algn="ctr"/>
            <a:endParaRPr lang="en-GB" b="1" dirty="0" smtClean="0"/>
          </a:p>
          <a:p>
            <a:pPr algn="ctr"/>
            <a:r>
              <a:rPr lang="en-GB" dirty="0" smtClean="0"/>
              <a:t>(</a:t>
            </a:r>
            <a:r>
              <a:rPr lang="en-GB" strike="sngStrike" dirty="0" smtClean="0"/>
              <a:t>chocolate OR confectionery OR candy) AND (production OR manufacture) AND (</a:t>
            </a:r>
            <a:r>
              <a:rPr lang="en-GB" strike="sngStrike" dirty="0" err="1" smtClean="0"/>
              <a:t>belgium</a:t>
            </a:r>
            <a:r>
              <a:rPr lang="en-GB" strike="sngStrike" dirty="0" smtClean="0"/>
              <a:t> OR </a:t>
            </a:r>
            <a:r>
              <a:rPr lang="en-GB" strike="sngStrike" dirty="0" err="1" smtClean="0"/>
              <a:t>switzerland</a:t>
            </a:r>
            <a:r>
              <a:rPr lang="en-GB" strike="sngStrike" dirty="0" smtClean="0"/>
              <a:t>) NOT </a:t>
            </a:r>
            <a:r>
              <a:rPr lang="en-GB" strike="sngStrike" dirty="0" err="1" smtClean="0"/>
              <a:t>austria</a:t>
            </a:r>
            <a:endParaRPr lang="en-GB" strike="sngStrike" dirty="0" smtClean="0"/>
          </a:p>
          <a:p>
            <a:pPr algn="ctr"/>
            <a:endParaRPr lang="en-GB" dirty="0" smtClean="0"/>
          </a:p>
          <a:p>
            <a:r>
              <a:rPr lang="en-GB" dirty="0" smtClean="0"/>
              <a:t>Google will do an OR (sort of) but parentheses are ignored, NOT and </a:t>
            </a:r>
            <a:r>
              <a:rPr lang="en-GB" dirty="0" err="1" smtClean="0"/>
              <a:t>AND</a:t>
            </a:r>
            <a:r>
              <a:rPr lang="en-GB" dirty="0" smtClean="0"/>
              <a:t> are treated as search terms. </a:t>
            </a:r>
          </a:p>
          <a:p>
            <a:endParaRPr lang="en-GB" dirty="0" smtClean="0"/>
          </a:p>
          <a:p>
            <a:r>
              <a:rPr lang="en-GB" dirty="0" smtClean="0"/>
              <a:t>Use the minus sign before a term instead of NOT to exclude documents containing that term.</a:t>
            </a:r>
          </a:p>
          <a:p>
            <a:endParaRPr lang="en-GB" dirty="0" smtClean="0"/>
          </a:p>
          <a:p>
            <a:r>
              <a:rPr lang="en-GB" dirty="0" smtClean="0"/>
              <a:t>Google limits query length to 32 terms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Google commands</a:t>
            </a:r>
            <a:endParaRPr lang="en-GB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latin typeface="Arial" charset="0"/>
                <a:cs typeface="Arial" charset="0"/>
              </a:rPr>
              <a:t>minus sign (-)  to exclude a term, site or filetype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ailsa craig potato -tomato -onion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ailsa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craig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potato -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site:youtube.com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ailsa craig potato -tomato –onion -filetype:pdf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OR </a:t>
            </a:r>
            <a:r>
              <a:rPr lang="en-GB" dirty="0" smtClean="0">
                <a:latin typeface="Arial" charset="0"/>
                <a:cs typeface="Arial" charset="0"/>
              </a:rPr>
              <a:t>to specify alternatives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ailsa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craig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potato OR tomato 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latin typeface="Arial" charset="0"/>
                <a:cs typeface="Arial" charset="0"/>
              </a:rPr>
              <a:t>It </a:t>
            </a:r>
            <a:r>
              <a:rPr lang="en-GB" dirty="0" smtClean="0">
                <a:latin typeface="Arial" charset="0"/>
                <a:cs typeface="Arial" charset="0"/>
              </a:rPr>
              <a:t>is sometimes better to run </a:t>
            </a:r>
            <a:r>
              <a:rPr lang="en-GB" b="1" dirty="0" smtClean="0">
                <a:latin typeface="Arial" charset="0"/>
                <a:cs typeface="Arial" charset="0"/>
              </a:rPr>
              <a:t>separate searches</a:t>
            </a:r>
            <a:r>
              <a:rPr lang="en-GB" dirty="0" smtClean="0">
                <a:latin typeface="Arial" charset="0"/>
                <a:cs typeface="Arial" charset="0"/>
              </a:rPr>
              <a:t> because Google may give preference in the results to just one of the OR-</a:t>
            </a:r>
            <a:r>
              <a:rPr lang="en-GB" dirty="0" err="1" smtClean="0">
                <a:latin typeface="Arial" charset="0"/>
                <a:cs typeface="Arial" charset="0"/>
              </a:rPr>
              <a:t>ed</a:t>
            </a:r>
            <a:r>
              <a:rPr lang="en-GB" dirty="0" smtClean="0">
                <a:latin typeface="Arial" charset="0"/>
                <a:cs typeface="Arial" charset="0"/>
              </a:rPr>
              <a:t> terms, and will only show you 100-200 results even if you have several thousand hits. You may miss important results for </a:t>
            </a:r>
            <a:r>
              <a:rPr lang="en-GB" dirty="0" smtClean="0">
                <a:latin typeface="Arial" charset="0"/>
                <a:cs typeface="Arial" charset="0"/>
              </a:rPr>
              <a:t>your </a:t>
            </a:r>
            <a:r>
              <a:rPr lang="en-GB" dirty="0" smtClean="0">
                <a:latin typeface="Arial" charset="0"/>
                <a:cs typeface="Arial" charset="0"/>
              </a:rPr>
              <a:t>other OR-</a:t>
            </a:r>
            <a:r>
              <a:rPr lang="en-GB" dirty="0" err="1" smtClean="0">
                <a:latin typeface="Arial" charset="0"/>
                <a:cs typeface="Arial" charset="0"/>
              </a:rPr>
              <a:t>ed</a:t>
            </a:r>
            <a:r>
              <a:rPr lang="en-GB" dirty="0" smtClean="0">
                <a:latin typeface="Arial" charset="0"/>
                <a:cs typeface="Arial" charset="0"/>
              </a:rPr>
              <a:t> terms.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GB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endParaRPr lang="en-GB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0"/>
              </a:spcBef>
            </a:pP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A876A-20BA-4C75-B502-457A394E1A18}" type="datetime1">
              <a:rPr lang="en-GB" smtClean="0"/>
              <a:pPr>
                <a:defRPr/>
              </a:pPr>
              <a:t>24/03/2022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00C8A-5E6C-461D-9566-C52C2873BF57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Think file format  - works in most web search engines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388424" cy="53285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 Google, you </a:t>
            </a:r>
            <a:r>
              <a:rPr lang="en-GB" dirty="0" smtClean="0"/>
              <a:t>have to specify both pre and post Office 2007 extensions e.g. </a:t>
            </a:r>
            <a:r>
              <a:rPr lang="en-GB" dirty="0" err="1" smtClean="0"/>
              <a:t>filetype:doc</a:t>
            </a:r>
            <a:r>
              <a:rPr lang="en-GB" dirty="0" smtClean="0"/>
              <a:t> OR filetype.docx.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err="1" smtClean="0"/>
              <a:t>filetype:pdf</a:t>
            </a:r>
            <a:r>
              <a:rPr lang="en-GB" dirty="0" smtClean="0"/>
              <a:t> for research papers, conference presentations, industry reports, government reports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electric vehicles particulate matter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filetype:pdf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		 </a:t>
            </a: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err="1" smtClean="0"/>
              <a:t>filetype:ppt</a:t>
            </a:r>
            <a:r>
              <a:rPr lang="en-GB" dirty="0" smtClean="0"/>
              <a:t>, </a:t>
            </a:r>
            <a:r>
              <a:rPr lang="en-GB" dirty="0" err="1" smtClean="0"/>
              <a:t>filetype:pptx</a:t>
            </a:r>
            <a:r>
              <a:rPr lang="en-GB" dirty="0" smtClean="0"/>
              <a:t> for presentations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electric vehicles particulate matter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filetype:ppt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electric vehicles particulate matter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filetype:pptx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err="1" smtClean="0"/>
              <a:t>filetype:xls</a:t>
            </a:r>
            <a:r>
              <a:rPr lang="en-GB" dirty="0" smtClean="0"/>
              <a:t>, </a:t>
            </a:r>
            <a:r>
              <a:rPr lang="en-GB" dirty="0" err="1" smtClean="0"/>
              <a:t>filetype:xlsx</a:t>
            </a:r>
            <a:r>
              <a:rPr lang="en-GB" dirty="0" smtClean="0"/>
              <a:t>, </a:t>
            </a:r>
            <a:r>
              <a:rPr lang="en-GB" dirty="0" err="1" smtClean="0"/>
              <a:t>filetype:csv</a:t>
            </a:r>
            <a:r>
              <a:rPr lang="en-GB" dirty="0" smtClean="0"/>
              <a:t> for data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electric vehicles particulate matter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filetype:xlsx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OR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filetype:xls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BC90-C1F0-4659-A56E-F094CA0FC472}" type="datetime1">
              <a:rPr lang="en-GB" smtClean="0"/>
              <a:pPr/>
              <a:t>24/03/2022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18EC4-7C06-4FA0-AD36-4F76913DFB0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-Course-Advanced-Search_Commands_Cambrdge_202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Pre-Course-Advanced-Search_Commands_Cambrdge_2020</Template>
  <TotalTime>515</TotalTime>
  <Words>846</Words>
  <Application>Microsoft Office PowerPoint</Application>
  <PresentationFormat>On-screen Show (4:3)</PresentationFormat>
  <Paragraphs>151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Courier New</vt:lpstr>
      <vt:lpstr>Calibri</vt:lpstr>
      <vt:lpstr>Pre-Course-Advanced-Search_Commands_Cambrdge_2020</vt:lpstr>
      <vt:lpstr>UKeiG Discovering Google's databases - meet the hidden family, 31st March 2022  Pre-course slides: selected Google advanced search commands and options </vt:lpstr>
      <vt:lpstr>Slide 2</vt:lpstr>
      <vt:lpstr>Choosing your search terms</vt:lpstr>
      <vt:lpstr>Google drops terms from your search</vt:lpstr>
      <vt:lpstr>intext: to force inclusion of a term</vt:lpstr>
      <vt:lpstr>Google Verbatim</vt:lpstr>
      <vt:lpstr>Google commands</vt:lpstr>
      <vt:lpstr>Google commands</vt:lpstr>
      <vt:lpstr>Think file format  - works in most web search engines</vt:lpstr>
      <vt:lpstr>File format Advanced Search screen</vt:lpstr>
      <vt:lpstr>site: command  (also works in most other general search engines) </vt:lpstr>
      <vt:lpstr>intitle: and inurl: commands</vt:lpstr>
      <vt:lpstr>Google numeric range search</vt:lpstr>
      <vt:lpstr>Date range in Google  (cannot be used with Verbatim)</vt:lpstr>
      <vt:lpstr>New Google date commands  - can be used with Verbatim</vt:lpstr>
      <vt:lpstr>Course materials</vt:lpstr>
    </vt:vector>
  </TitlesOfParts>
  <Company>RBA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Google advanced search commands and options  Deep web pre-course slides</dc:title>
  <dc:creator>Karen Blakeman</dc:creator>
  <cp:lastModifiedBy>Karen Blakeman</cp:lastModifiedBy>
  <cp:revision>13</cp:revision>
  <dcterms:created xsi:type="dcterms:W3CDTF">2021-09-08T13:32:36Z</dcterms:created>
  <dcterms:modified xsi:type="dcterms:W3CDTF">2022-03-24T09:24:39Z</dcterms:modified>
</cp:coreProperties>
</file>