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  <p:sldMasterId id="2147483672" r:id="rId3"/>
    <p:sldMasterId id="2147483696" r:id="rId4"/>
    <p:sldMasterId id="2147483720" r:id="rId5"/>
  </p:sldMasterIdLst>
  <p:notesMasterIdLst>
    <p:notesMasterId r:id="rId68"/>
  </p:notesMasterIdLst>
  <p:handoutMasterIdLst>
    <p:handoutMasterId r:id="rId69"/>
  </p:handoutMasterIdLst>
  <p:sldIdLst>
    <p:sldId id="256" r:id="rId6"/>
    <p:sldId id="738" r:id="rId7"/>
    <p:sldId id="779" r:id="rId8"/>
    <p:sldId id="780" r:id="rId9"/>
    <p:sldId id="739" r:id="rId10"/>
    <p:sldId id="759" r:id="rId11"/>
    <p:sldId id="707" r:id="rId12"/>
    <p:sldId id="708" r:id="rId13"/>
    <p:sldId id="728" r:id="rId14"/>
    <p:sldId id="711" r:id="rId15"/>
    <p:sldId id="720" r:id="rId16"/>
    <p:sldId id="721" r:id="rId17"/>
    <p:sldId id="730" r:id="rId18"/>
    <p:sldId id="731" r:id="rId19"/>
    <p:sldId id="719" r:id="rId20"/>
    <p:sldId id="753" r:id="rId21"/>
    <p:sldId id="722" r:id="rId22"/>
    <p:sldId id="754" r:id="rId23"/>
    <p:sldId id="755" r:id="rId24"/>
    <p:sldId id="718" r:id="rId25"/>
    <p:sldId id="733" r:id="rId26"/>
    <p:sldId id="734" r:id="rId27"/>
    <p:sldId id="761" r:id="rId28"/>
    <p:sldId id="762" r:id="rId29"/>
    <p:sldId id="756" r:id="rId30"/>
    <p:sldId id="757" r:id="rId31"/>
    <p:sldId id="758" r:id="rId32"/>
    <p:sldId id="743" r:id="rId33"/>
    <p:sldId id="760" r:id="rId34"/>
    <p:sldId id="767" r:id="rId35"/>
    <p:sldId id="766" r:id="rId36"/>
    <p:sldId id="765" r:id="rId37"/>
    <p:sldId id="764" r:id="rId38"/>
    <p:sldId id="763" r:id="rId39"/>
    <p:sldId id="768" r:id="rId40"/>
    <p:sldId id="751" r:id="rId41"/>
    <p:sldId id="752" r:id="rId42"/>
    <p:sldId id="784" r:id="rId43"/>
    <p:sldId id="785" r:id="rId44"/>
    <p:sldId id="786" r:id="rId45"/>
    <p:sldId id="787" r:id="rId46"/>
    <p:sldId id="526" r:id="rId47"/>
    <p:sldId id="527" r:id="rId48"/>
    <p:sldId id="528" r:id="rId49"/>
    <p:sldId id="769" r:id="rId50"/>
    <p:sldId id="680" r:id="rId51"/>
    <p:sldId id="631" r:id="rId52"/>
    <p:sldId id="636" r:id="rId53"/>
    <p:sldId id="534" r:id="rId54"/>
    <p:sldId id="633" r:id="rId55"/>
    <p:sldId id="519" r:id="rId56"/>
    <p:sldId id="770" r:id="rId57"/>
    <p:sldId id="771" r:id="rId58"/>
    <p:sldId id="775" r:id="rId59"/>
    <p:sldId id="774" r:id="rId60"/>
    <p:sldId id="665" r:id="rId61"/>
    <p:sldId id="781" r:id="rId62"/>
    <p:sldId id="782" r:id="rId63"/>
    <p:sldId id="778" r:id="rId64"/>
    <p:sldId id="783" r:id="rId65"/>
    <p:sldId id="776" r:id="rId66"/>
    <p:sldId id="788" r:id="rId67"/>
  </p:sldIdLst>
  <p:sldSz cx="9144000" cy="6858000" type="screen4x3"/>
  <p:notesSz cx="6797675" cy="9928225"/>
  <p:embeddedFontLst>
    <p:embeddedFont>
      <p:font typeface="Calibri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066" autoAdjust="0"/>
  </p:normalViewPr>
  <p:slideViewPr>
    <p:cSldViewPr>
      <p:cViewPr varScale="1">
        <p:scale>
          <a:sx n="54" d="100"/>
          <a:sy n="54" d="100"/>
        </p:scale>
        <p:origin x="-7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handoutMaster" Target="handoutMasters/handoutMaster1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font" Target="fonts/font1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DCE87-C22F-4F52-AE4D-D6A51284E293}" type="datetimeFigureOut">
              <a:rPr lang="en-GB" smtClean="0"/>
              <a:pPr/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0BEA9-E570-4274-AF27-B1B78311F7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0AB54-537E-4272-B451-96372EB8F503}" type="datetimeFigureOut">
              <a:rPr lang="en-GB" smtClean="0"/>
              <a:pPr/>
              <a:t>09/11/2016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EBFBE-AE08-4F2E-8988-C4E0812F9B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9E6E5F8-B419-4486-959E-FB1168BCD158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5EBFBE-AE08-4F2E-8988-C4E0812F9B3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957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59772-1291-42FD-94ED-2C8D87BC1731}" type="datetime1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09/11/2016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09575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83853-186C-4318-981B-92B9B88606F8}" type="slidenum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957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59772-1291-42FD-94ED-2C8D87BC1731}" type="datetime1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09/11/2016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09575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83853-186C-4318-981B-92B9B88606F8}" type="slidenum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162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11621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0DBD12-D5F7-42FE-B12A-FD3B256C8104}" type="datetime1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09/11/2016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11623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40294-256E-4C8C-95E5-01D3026F3FAF}" type="slidenum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820EA0E-2B58-43A7-ADD4-DA837AC12FAF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5EBFBE-AE08-4F2E-8988-C4E0812F9B3C}" type="slidenum">
              <a:rPr lang="en-GB" smtClean="0"/>
              <a:pPr/>
              <a:t>62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DF7A-1B53-42F9-9FAD-DDB2C2F23738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E808-53E4-4507-8F58-013F9C963EF4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8A1E-67CE-4375-BF99-D58473ACFEF5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7EA8-0951-4A43-AEFB-ED006BD8257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582594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5461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B39D-D6AF-4481-89E8-B1A03239AC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F3FF-95C0-4C57-8096-69C9432371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0324"/>
            <a:ext cx="8229600" cy="6540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225A-D55A-4242-B132-7885389AC67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4"/>
            <a:ext cx="8229600" cy="6540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49574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644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50405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644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F9FD-924B-48B0-A76C-7EC46E86B12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BDD-D0E9-4325-8A3F-7702B48AA4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BB13-9B21-4669-8557-F3A81189C64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200" baseline="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9AFE-1420-49B6-8A08-EBDDC428A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D3-215E-4971-934D-A1D87AFA8169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0E41-6967-48A6-8B1A-0B16D4E73A9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ADC8-CAE1-484E-BAE0-FB7C371B159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6F6-1650-4BA0-94CD-374BD0661E9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7EA8-0951-4A43-AEFB-ED006BD8257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582594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5461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B39D-D6AF-4481-89E8-B1A03239AC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F3FF-95C0-4C57-8096-69C9432371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0324"/>
            <a:ext cx="8229600" cy="6540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225A-D55A-4242-B132-7885389AC67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4"/>
            <a:ext cx="8229600" cy="6540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49574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644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50405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644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F9FD-924B-48B0-A76C-7EC46E86B12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BDD-D0E9-4325-8A3F-7702B48AA4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BB13-9B21-4669-8557-F3A81189C64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DF9F-40D1-4995-B62D-28EE21311650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200" baseline="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9AFE-1420-49B6-8A08-EBDDC428A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0E41-6967-48A6-8B1A-0B16D4E73A9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ADC8-CAE1-484E-BAE0-FB7C371B159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6F6-1650-4BA0-94CD-374BD0661E9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3A02E-2F21-4D26-905A-82AF8C916DC3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CCE5-127F-45E2-96AF-E6E4B2E9E13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582594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5461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EA24-95B6-4C48-AFF4-BF52EB8DDA50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00C5-DAFB-460E-AB3B-7AE44A7A10B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92FF-696D-421D-9012-479B0C853822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A99B-A757-430D-B92B-3F8B8BE58E9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0324"/>
            <a:ext cx="8229600" cy="6540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6B3C-27F3-493D-B960-6E3EF2E29F8D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08DF3-473F-43D4-B9FB-8A43245C69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4"/>
            <a:ext cx="8229600" cy="6540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49574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644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50405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644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862F-CB29-455B-9F50-05BC8165A823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EAF4-30CA-42EE-B33E-4B833E4B354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C8D9-6990-4CCE-950A-6F7F1CE7B1A5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C5AB-ED38-4740-9C2D-7A57E87C3AC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E52-3851-47B0-A3B4-7DB445D5DEC6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1F9-1F60-4314-AF8D-86B12F7E42C7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4098-A745-4065-92E0-268BA51B820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200" baseline="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2F27C-626F-4B54-9C9D-C795C32D8BD1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9FC0-B01F-430C-9C59-53783015D7D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B635-9116-4536-B939-FDEA98483424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C573-CB62-4928-A855-D33A70CC53B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13DF5-0DFE-4421-AB81-2E46F2C42396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F9407-D34B-4D29-A98D-1EA32BD2CB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E527-FA51-4C06-B549-0498236385C9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C79A9-85AE-4457-805A-C414441BADB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3A02E-2F21-4D26-905A-82AF8C916DC3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CCE5-127F-45E2-96AF-E6E4B2E9E13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582594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5461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EA24-95B6-4C48-AFF4-BF52EB8DDA50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00C5-DAFB-460E-AB3B-7AE44A7A10B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92FF-696D-421D-9012-479B0C853822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A99B-A757-430D-B92B-3F8B8BE58E9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0324"/>
            <a:ext cx="8229600" cy="6540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6B3C-27F3-493D-B960-6E3EF2E29F8D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08DF3-473F-43D4-B9FB-8A43245C69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4"/>
            <a:ext cx="8229600" cy="6540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49574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644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50405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644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862F-CB29-455B-9F50-05BC8165A823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EAF4-30CA-42EE-B33E-4B833E4B354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6903-7163-49D6-B5D9-A4E4DA935E98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C8D9-6990-4CCE-950A-6F7F1CE7B1A5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C5AB-ED38-4740-9C2D-7A57E87C3AC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1F9-1F60-4314-AF8D-86B12F7E42C7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4098-A745-4065-92E0-268BA51B820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200" baseline="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2F27C-626F-4B54-9C9D-C795C32D8BD1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9FC0-B01F-430C-9C59-53783015D7D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B635-9116-4536-B939-FDEA98483424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C573-CB62-4928-A855-D33A70CC53B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13DF5-0DFE-4421-AB81-2E46F2C42396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F9407-D34B-4D29-A98D-1EA32BD2CB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E527-FA51-4C06-B549-0498236385C9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C79A9-85AE-4457-805A-C414441BADB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2C7F-B328-465F-BE4C-237E19A67F42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3323-BA47-457F-BBDF-FAD6D4168C1D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5893-CFA7-4261-AFCC-49D257754537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333FF-6FC8-42B3-9755-122F82B1BBC5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6145-B7D3-4C12-9809-8F681A252BD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RBALogo201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54870" y="-24"/>
            <a:ext cx="1389162" cy="642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tx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6145-B7D3-4C12-9809-8F681A252BD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RBALogo201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54870" y="-24"/>
            <a:ext cx="1389162" cy="642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tx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Tx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335EE8-78B9-44D9-8245-B1D3E9004E8E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B83A2A-A26F-4545-94FF-850FAC8EECB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RBALogo2010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54938" y="0"/>
            <a:ext cx="1389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ts val="600"/>
        </a:spcBef>
        <a:spcAft>
          <a:spcPct val="0"/>
        </a:spcAf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335EE8-78B9-44D9-8245-B1D3E9004E8E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B83A2A-A26F-4545-94FF-850FAC8EECB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RBALogo2010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54938" y="0"/>
            <a:ext cx="1389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ts val="600"/>
        </a:spcBef>
        <a:spcAft>
          <a:spcPct val="0"/>
        </a:spcAf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ba.co.uk/" TargetMode="External"/><Relationship Id="rId2" Type="http://schemas.openxmlformats.org/officeDocument/2006/relationships/hyperlink" Target="mailto:Karen.Blakeman@rba.co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hyperlink" Target="http://www.rba.co.uk/bi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d25d2506sfb94s.cloudfront.net/cumulus_uploads/document/640yx5m0rx/On_the_Day_FINAL_poll_forwebsite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politics/2016/jul/09/young-people-referendum-turnout-brexit-twice-as-high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pinium.co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ncpolitics.uk/uk-eu-referendum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bmgresearch.co.uk/tories-best-party-handle-brexit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rmationliteracy.org.uk/wp-content/uploads/2015/10/evaluating_info_new1_20-1-16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hois.domaintools.com/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liament.uk/" TargetMode="External"/><Relationship Id="rId7" Type="http://schemas.openxmlformats.org/officeDocument/2006/relationships/hyperlink" Target="http://www.niassembly.gov.uk/" TargetMode="External"/><Relationship Id="rId2" Type="http://schemas.openxmlformats.org/officeDocument/2006/relationships/hyperlink" Target="https://www.gov.uk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v.scot/" TargetMode="External"/><Relationship Id="rId5" Type="http://schemas.openxmlformats.org/officeDocument/2006/relationships/hyperlink" Target="http://www.assembly.wales/" TargetMode="External"/><Relationship Id="rId4" Type="http://schemas.openxmlformats.org/officeDocument/2006/relationships/hyperlink" Target="http://gov.wale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gov.uk/" TargetMode="External"/><Relationship Id="rId2" Type="http://schemas.openxmlformats.org/officeDocument/2006/relationships/hyperlink" Target="https://www.gov.uk/government/organisations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nationalarchives.gov.uk/webarchive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statswales.wales.gov.uk/" TargetMode="External"/><Relationship Id="rId3" Type="http://schemas.openxmlformats.org/officeDocument/2006/relationships/hyperlink" Target="http://www.offstats.auckland.ac.nz/" TargetMode="External"/><Relationship Id="rId7" Type="http://schemas.openxmlformats.org/officeDocument/2006/relationships/hyperlink" Target="http://gov.wales/statistics-and-research/?lang=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v.scot/Topics/Statistics" TargetMode="External"/><Relationship Id="rId5" Type="http://schemas.openxmlformats.org/officeDocument/2006/relationships/hyperlink" Target="http://www.ons.gov.uk/" TargetMode="External"/><Relationship Id="rId4" Type="http://schemas.openxmlformats.org/officeDocument/2006/relationships/hyperlink" Target="https://www.gov.uk/government/statistic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gov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open-data.europa.eu/en/data/" TargetMode="External"/><Relationship Id="rId4" Type="http://schemas.openxmlformats.org/officeDocument/2006/relationships/hyperlink" Target="http://ec.europa.eu/eurostat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bl.uk/business-and-ip-centre/industry-guides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l.uk/business-and-ip-centre/national-network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visual.ly/things-happen-internet-every-60-seconds" TargetMode="Externa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bwebinfo.com/services/cobra/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ortbuyer.com/" TargetMode="External"/><Relationship Id="rId2" Type="http://schemas.openxmlformats.org/officeDocument/2006/relationships/hyperlink" Target="http://www.marketresearch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profound.com/" TargetMode="External"/><Relationship Id="rId4" Type="http://schemas.openxmlformats.org/officeDocument/2006/relationships/hyperlink" Target="http://www.researchandmarkets.com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ew.com/-/media/corporate/files/technical/financial-reporting/factsheets/uk-gaap/small-company-filing-options-faqs-final.ashx" TargetMode="External"/><Relationship Id="rId2" Type="http://schemas.openxmlformats.org/officeDocument/2006/relationships/hyperlink" Target="https://companieshouse.blog.gov.uk/2016/10/06/accounts-advice-for-small-companies/" TargetMode="External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companieshouse.gov.uk/" TargetMode="External"/><Relationship Id="rId2" Type="http://schemas.openxmlformats.org/officeDocument/2006/relationships/hyperlink" Target="https://www.gov.uk/government/organisations/companies-house" TargetMode="Externa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7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beta.companieshouse.gov.uk/" TargetMode="Externa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9.g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companycheck.co.uk/" TargetMode="Externa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hyperlink" Target="http://opencorporates.com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hyperlink" Target="http://www.philb.com/nationaluknewspapers.html" TargetMode="External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hyperlink" Target="http://www.icerocket.com/" TargetMode="Externa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hyperlink" Target="http://www.rba.co.uk/wordpress/" TargetMode="External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tylervigen.com/spurious-correlat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.uk/entry/eu-referendum-results-age-data-young_uk_576cd7d6e4b0232d331dac8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55679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Using the Right Business Information to Research Your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Idea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3608" y="1628800"/>
            <a:ext cx="66964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Arial" pitchFamily="34" charset="0"/>
                <a:cs typeface="Arial" pitchFamily="34" charset="0"/>
              </a:rPr>
              <a:t>Loughborough University Student and Graduate Enterprise, 9</a:t>
            </a:r>
            <a:r>
              <a:rPr lang="en-GB" sz="22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 November 2016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932040" y="2564904"/>
            <a:ext cx="399593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Facilitator: Karen Blakeman</a:t>
            </a:r>
          </a:p>
          <a:p>
            <a:pPr>
              <a:defRPr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RBA Information Services</a:t>
            </a:r>
          </a:p>
          <a:p>
            <a:pPr>
              <a:defRPr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  <a:hlinkClick r:id="rId2"/>
              </a:rPr>
              <a:t>Karen.Blakeman@rba.co.uk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en-GB" sz="2000" dirty="0" smtClean="0">
              <a:latin typeface="Arial" pitchFamily="34" charset="0"/>
              <a:cs typeface="Arial" pitchFamily="34" charset="0"/>
              <a:hlinkClick r:id="rId3"/>
            </a:endParaRPr>
          </a:p>
          <a:p>
            <a:pPr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  <a:hlinkClick r:id="rId3"/>
              </a:rPr>
              <a:t>http://www.rba.co.uk/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twitter.com/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karenblakeman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Presentation available for a short time at: </a:t>
            </a:r>
            <a:r>
              <a:rPr lang="en-GB" sz="2000" dirty="0" smtClean="0">
                <a:latin typeface="Arial" pitchFamily="34" charset="0"/>
                <a:cs typeface="Arial" pitchFamily="34" charset="0"/>
                <a:hlinkClick r:id="rId4"/>
              </a:rPr>
              <a:t>http://www.rba.co.uk/bi/</a:t>
            </a:r>
            <a:endParaRPr lang="en-GB" sz="2000" dirty="0" smtClean="0">
              <a:latin typeface="Calibri" pitchFamily="34" charset="0"/>
            </a:endParaRPr>
          </a:p>
        </p:txBody>
      </p:sp>
      <p:pic>
        <p:nvPicPr>
          <p:cNvPr id="6" name="Picture 5" descr="BL-Guid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2420888"/>
            <a:ext cx="3588816" cy="2609462"/>
          </a:xfrm>
          <a:prstGeom prst="rect">
            <a:avLst/>
          </a:prstGeom>
        </p:spPr>
      </p:pic>
      <p:pic>
        <p:nvPicPr>
          <p:cNvPr id="7" name="Picture 6" descr="Ice-Rocket-Tren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4293096"/>
            <a:ext cx="3610501" cy="2039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481F9-1F60-4314-AF8D-86B12F7E42C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A4098-A745-4065-92E0-268BA51B820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166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http://d25d2506sfb94s.cloudfront.net/cumulus_uploads/document/640yx5m0rx/On_the_Day_FINAL_poll_forwebsite.pdf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Yougov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826" y="1052736"/>
            <a:ext cx="8798670" cy="47634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3528" y="2060848"/>
            <a:ext cx="1728192" cy="50405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Up Arrow 7"/>
          <p:cNvSpPr/>
          <p:nvPr/>
        </p:nvSpPr>
        <p:spPr>
          <a:xfrm rot="15712976">
            <a:off x="2190989" y="1795291"/>
            <a:ext cx="504056" cy="86409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4" descr="EU-Referendum-Observ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5389783" cy="4848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7946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EU referendum: youth turnout almost twice as high as first thought | Politics | The Guardian  </a:t>
            </a:r>
            <a:r>
              <a:rPr lang="en-GB" dirty="0" smtClean="0">
                <a:hlinkClick r:id="rId3"/>
              </a:rPr>
              <a:t>http://www.theguardian.com/politics/2016/jul/09/young-people-referendum-turnout-brexit-twice-as-high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389414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Based on a sample of 2002!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7209" y="2348880"/>
            <a:ext cx="23999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Poll conducted by </a:t>
            </a:r>
          </a:p>
          <a:p>
            <a:r>
              <a:rPr lang="en-GB" dirty="0" smtClean="0"/>
              <a:t>Opinion</a:t>
            </a:r>
          </a:p>
          <a:p>
            <a:r>
              <a:rPr lang="en-GB" dirty="0" smtClean="0">
                <a:hlinkClick r:id="rId4"/>
              </a:rPr>
              <a:t>http</a:t>
            </a:r>
            <a:r>
              <a:rPr lang="en-GB" dirty="0" smtClean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opinium.co.uk/</a:t>
            </a:r>
            <a:r>
              <a:rPr lang="en-GB" dirty="0" smtClean="0"/>
              <a:t>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87624" y="2606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UK EU referendum – Number Cruncher Politics  </a:t>
            </a:r>
            <a:r>
              <a:rPr lang="en-GB" dirty="0" smtClean="0">
                <a:hlinkClick r:id="rId2"/>
              </a:rPr>
              <a:t>http://www.ncpolitics.uk/uk-eu-referendum/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Final_Brexit_Poll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80728"/>
            <a:ext cx="7416824" cy="5135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 descr="BMG-Poll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242" y="260648"/>
            <a:ext cx="7296150" cy="2209800"/>
          </a:xfrm>
          <a:prstGeom prst="rect">
            <a:avLst/>
          </a:prstGeom>
        </p:spPr>
      </p:pic>
      <p:pic>
        <p:nvPicPr>
          <p:cNvPr id="6" name="Picture 5" descr="BMG-Poll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30938"/>
            <a:ext cx="8496944" cy="61408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6" descr="BMG-Poll-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693" y="4165649"/>
            <a:ext cx="8392763" cy="70351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Picture 7" descr="BMG-Poll-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5331042"/>
            <a:ext cx="7632848" cy="54623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5536" y="116632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BMG Poll: Tories best party to handle </a:t>
            </a:r>
            <a:r>
              <a:rPr lang="en-GB" sz="2200" dirty="0" err="1" smtClean="0"/>
              <a:t>Brexit</a:t>
            </a:r>
            <a:r>
              <a:rPr lang="en-GB" sz="2200" dirty="0" smtClean="0"/>
              <a:t> &amp; Remain leads by 2points - BMG Research  </a:t>
            </a:r>
            <a:r>
              <a:rPr lang="en-GB" sz="2200" dirty="0" smtClean="0">
                <a:hlinkClick r:id="rId2"/>
              </a:rPr>
              <a:t>http://www.bmgresearch.co.uk/tories-best-party-handle-brexit/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pic>
        <p:nvPicPr>
          <p:cNvPr id="6" name="Picture 5" descr="BMG-Poll-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359496"/>
            <a:ext cx="6589410" cy="5381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>
                <a:latin typeface="Arial" pitchFamily="34" charset="0"/>
                <a:cs typeface="Arial" pitchFamily="34" charset="0"/>
              </a:rPr>
              <a:t>Evaluating information – CRAAP test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dirty="0" smtClean="0">
                <a:latin typeface="Arial" pitchFamily="34" charset="0"/>
                <a:cs typeface="Arial" pitchFamily="34" charset="0"/>
                <a:hlinkClick r:id="rId2"/>
              </a:rPr>
              <a:t>http://www.informationliteracy.org.uk/wp-content/uploads/2015/10/evaluating_info_new1_20-1-16.pdf</a:t>
            </a:r>
            <a:r>
              <a:rPr lang="en-GB" sz="8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4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 smtClean="0">
                <a:latin typeface="Arial" pitchFamily="34" charset="0"/>
                <a:cs typeface="Arial" pitchFamily="34" charset="0"/>
              </a:rPr>
              <a:t>Currency  </a:t>
            </a:r>
            <a:r>
              <a:rPr lang="en-GB" sz="8000" dirty="0" smtClean="0">
                <a:latin typeface="Arial" pitchFamily="34" charset="0"/>
                <a:cs typeface="Arial" pitchFamily="34" charset="0"/>
              </a:rPr>
              <a:t>When was it published, updated? Is up to date information important?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8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 smtClean="0">
                <a:latin typeface="Arial" pitchFamily="34" charset="0"/>
                <a:cs typeface="Arial" pitchFamily="34" charset="0"/>
              </a:rPr>
              <a:t>Relevance  </a:t>
            </a:r>
            <a:r>
              <a:rPr lang="en-GB" sz="8000" dirty="0" smtClean="0">
                <a:latin typeface="Arial" pitchFamily="34" charset="0"/>
                <a:cs typeface="Arial" pitchFamily="34" charset="0"/>
              </a:rPr>
              <a:t>Does it fit in with the needs of your project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8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 smtClean="0">
                <a:latin typeface="Arial" pitchFamily="34" charset="0"/>
                <a:cs typeface="Arial" pitchFamily="34" charset="0"/>
              </a:rPr>
              <a:t>Authority  </a:t>
            </a:r>
            <a:r>
              <a:rPr lang="en-GB" sz="8000" dirty="0" smtClean="0">
                <a:latin typeface="Arial" pitchFamily="34" charset="0"/>
                <a:cs typeface="Arial" pitchFamily="34" charset="0"/>
              </a:rPr>
              <a:t>Who has published the information - individual/organisation? Do you trust them? What else have they written? Further information about them? Who is behind the website?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8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 smtClean="0">
                <a:latin typeface="Arial" pitchFamily="34" charset="0"/>
                <a:cs typeface="Arial" pitchFamily="34" charset="0"/>
              </a:rPr>
              <a:t>Accuracy  </a:t>
            </a:r>
            <a:r>
              <a:rPr lang="en-GB" sz="8000" dirty="0" smtClean="0">
                <a:latin typeface="Arial" pitchFamily="34" charset="0"/>
                <a:cs typeface="Arial" pitchFamily="34" charset="0"/>
              </a:rPr>
              <a:t>Is the information correct? Check with an independent source (may not be easy or even possible)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8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b="1" dirty="0" smtClean="0">
                <a:latin typeface="Arial" pitchFamily="34" charset="0"/>
                <a:cs typeface="Arial" pitchFamily="34" charset="0"/>
              </a:rPr>
              <a:t>Purpose  </a:t>
            </a:r>
            <a:r>
              <a:rPr lang="en-GB" sz="8000" dirty="0" smtClean="0">
                <a:latin typeface="Arial" pitchFamily="34" charset="0"/>
                <a:cs typeface="Arial" pitchFamily="34" charset="0"/>
              </a:rPr>
              <a:t>Why does the page/site exist?  Political agenda? Activist site? Selling a product/service? Revenue from advertising?</a:t>
            </a:r>
            <a:endParaRPr lang="en-GB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D3-215E-4971-934D-A1D87AFA8169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>
                <a:latin typeface="Arial" pitchFamily="34" charset="0"/>
                <a:cs typeface="Arial" pitchFamily="34" charset="0"/>
              </a:rPr>
              <a:t>Evaluating information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4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200" b="1" dirty="0" smtClean="0">
                <a:latin typeface="Arial" pitchFamily="34" charset="0"/>
                <a:cs typeface="Arial" pitchFamily="34" charset="0"/>
              </a:rPr>
              <a:t>Methodology</a:t>
            </a:r>
            <a:r>
              <a:rPr lang="en-GB" sz="9200" dirty="0" smtClean="0">
                <a:latin typeface="Arial" pitchFamily="34" charset="0"/>
                <a:cs typeface="Arial" pitchFamily="34" charset="0"/>
              </a:rPr>
              <a:t> How is/has the information been gathered or respondents selected? How has the data been processed?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9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200" b="1" dirty="0" smtClean="0">
                <a:latin typeface="Arial" pitchFamily="34" charset="0"/>
                <a:cs typeface="Arial" pitchFamily="34" charset="0"/>
              </a:rPr>
              <a:t>Sample size </a:t>
            </a:r>
            <a:r>
              <a:rPr lang="en-GB" sz="9200" dirty="0" smtClean="0">
                <a:latin typeface="Arial" pitchFamily="34" charset="0"/>
                <a:cs typeface="Arial" pitchFamily="34" charset="0"/>
              </a:rPr>
              <a:t>Weightings? Extrapolations?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9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200" b="1" dirty="0" smtClean="0">
                <a:latin typeface="Arial" pitchFamily="34" charset="0"/>
                <a:cs typeface="Arial" pitchFamily="34" charset="0"/>
              </a:rPr>
              <a:t>Time period </a:t>
            </a:r>
            <a:r>
              <a:rPr lang="en-GB" sz="9200" dirty="0" smtClean="0">
                <a:latin typeface="Arial" pitchFamily="34" charset="0"/>
                <a:cs typeface="Arial" pitchFamily="34" charset="0"/>
              </a:rPr>
              <a:t>Not just when the report was written or published but also the time period that data/statistics refer to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9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200" b="1" dirty="0" smtClean="0">
                <a:latin typeface="Arial" pitchFamily="34" charset="0"/>
                <a:cs typeface="Arial" pitchFamily="34" charset="0"/>
              </a:rPr>
              <a:t>Geographical coverage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9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200" b="1" dirty="0" smtClean="0">
                <a:latin typeface="Arial" pitchFamily="34" charset="0"/>
                <a:cs typeface="Arial" pitchFamily="34" charset="0"/>
              </a:rPr>
              <a:t>Definitions and scope </a:t>
            </a:r>
            <a:r>
              <a:rPr lang="en-GB" sz="9200" dirty="0" smtClean="0">
                <a:latin typeface="Arial" pitchFamily="34" charset="0"/>
                <a:cs typeface="Arial" pitchFamily="34" charset="0"/>
              </a:rPr>
              <a:t>What technologies, services, products are covered by the terms?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D3-215E-4971-934D-A1D87AFA8169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4888" y="398134"/>
            <a:ext cx="8229600" cy="582594"/>
          </a:xfrm>
        </p:spPr>
        <p:txBody>
          <a:bodyPr/>
          <a:lstStyle/>
          <a:p>
            <a:r>
              <a:rPr lang="en-GB" dirty="0" smtClean="0"/>
              <a:t>Or Kipling’s six honest serving men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5616" y="1340768"/>
            <a:ext cx="6912768" cy="4785395"/>
          </a:xfrm>
        </p:spPr>
        <p:txBody>
          <a:bodyPr/>
          <a:lstStyle/>
          <a:p>
            <a:r>
              <a:rPr lang="en-GB" dirty="0" smtClean="0"/>
              <a:t>I keep six honest serving-men</a:t>
            </a:r>
            <a:br>
              <a:rPr lang="en-GB" dirty="0" smtClean="0"/>
            </a:br>
            <a:r>
              <a:rPr lang="en-GB" dirty="0" smtClean="0"/>
              <a:t>(They taught me all I knew);</a:t>
            </a:r>
            <a:br>
              <a:rPr lang="en-GB" dirty="0" smtClean="0"/>
            </a:br>
            <a:r>
              <a:rPr lang="en-GB" dirty="0" smtClean="0"/>
              <a:t>Their names are </a:t>
            </a:r>
            <a:r>
              <a:rPr lang="en-GB" b="1" dirty="0" smtClean="0"/>
              <a:t>What</a:t>
            </a:r>
            <a:r>
              <a:rPr lang="en-GB" dirty="0" smtClean="0"/>
              <a:t> and </a:t>
            </a:r>
            <a:r>
              <a:rPr lang="en-GB" b="1" dirty="0" smtClean="0"/>
              <a:t>Why</a:t>
            </a:r>
            <a:r>
              <a:rPr lang="en-GB" dirty="0" smtClean="0"/>
              <a:t> and </a:t>
            </a:r>
            <a:r>
              <a:rPr lang="en-GB" b="1" dirty="0" smtClean="0"/>
              <a:t>When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b="1" dirty="0" smtClean="0"/>
              <a:t>How</a:t>
            </a:r>
            <a:r>
              <a:rPr lang="en-GB" dirty="0" smtClean="0"/>
              <a:t> and </a:t>
            </a:r>
            <a:r>
              <a:rPr lang="en-GB" b="1" dirty="0" smtClean="0"/>
              <a:t>Where</a:t>
            </a:r>
            <a:r>
              <a:rPr lang="en-GB" dirty="0" smtClean="0"/>
              <a:t> and </a:t>
            </a:r>
            <a:r>
              <a:rPr lang="en-GB" b="1" dirty="0" smtClean="0"/>
              <a:t>Who</a:t>
            </a:r>
          </a:p>
          <a:p>
            <a:endParaRPr lang="en-GB" b="1" dirty="0" smtClean="0"/>
          </a:p>
          <a:p>
            <a:r>
              <a:rPr lang="en-GB" i="1" dirty="0" smtClean="0"/>
              <a:t>From The Elephant’s Child, by Rudyard Kipling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D3-215E-4971-934D-A1D87AFA8169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0102"/>
            <a:ext cx="8229600" cy="582594"/>
          </a:xfrm>
        </p:spPr>
        <p:txBody>
          <a:bodyPr/>
          <a:lstStyle/>
          <a:p>
            <a:r>
              <a:rPr lang="en-GB" dirty="0" smtClean="0"/>
              <a:t>Type of web site and who owns </a:t>
            </a:r>
            <a:r>
              <a:rPr lang="en-GB" dirty="0" smtClean="0"/>
              <a:t>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71546"/>
            <a:ext cx="8046636" cy="5054617"/>
          </a:xfrm>
        </p:spPr>
        <p:txBody>
          <a:bodyPr/>
          <a:lstStyle/>
          <a:p>
            <a:r>
              <a:rPr lang="en-GB" dirty="0" smtClean="0"/>
              <a:t>Government  gov.uk, </a:t>
            </a:r>
            <a:r>
              <a:rPr lang="en-GB" dirty="0" err="1" smtClean="0"/>
              <a:t>gov.wales</a:t>
            </a:r>
            <a:r>
              <a:rPr lang="en-GB" dirty="0" smtClean="0"/>
              <a:t>, </a:t>
            </a:r>
            <a:r>
              <a:rPr lang="en-GB" dirty="0" err="1" smtClean="0"/>
              <a:t>assembly.wales</a:t>
            </a:r>
            <a:r>
              <a:rPr lang="en-GB" dirty="0" smtClean="0"/>
              <a:t>, </a:t>
            </a:r>
            <a:r>
              <a:rPr lang="en-GB" dirty="0" err="1" smtClean="0"/>
              <a:t>gov.scot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Academic  ac.uk, </a:t>
            </a:r>
            <a:r>
              <a:rPr lang="en-GB" dirty="0" err="1" smtClean="0"/>
              <a:t>edu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nhs.uk, police.uk, sch.uk, mod.uk</a:t>
            </a:r>
          </a:p>
          <a:p>
            <a:endParaRPr lang="en-GB" dirty="0" smtClean="0"/>
          </a:p>
          <a:p>
            <a:r>
              <a:rPr lang="en-GB" dirty="0" smtClean="0"/>
              <a:t>org.uk can be bought and used by anyone</a:t>
            </a:r>
          </a:p>
          <a:p>
            <a:endParaRPr lang="en-GB" dirty="0" smtClean="0"/>
          </a:p>
          <a:p>
            <a:r>
              <a:rPr lang="en-GB" dirty="0" smtClean="0"/>
              <a:t>Check domain name ownership using </a:t>
            </a:r>
            <a:r>
              <a:rPr lang="en-GB" dirty="0" err="1" smtClean="0"/>
              <a:t>DomainTools</a:t>
            </a:r>
            <a:r>
              <a:rPr lang="en-GB" dirty="0" smtClean="0"/>
              <a:t>  </a:t>
            </a:r>
            <a:r>
              <a:rPr lang="en-GB" dirty="0" smtClean="0">
                <a:hlinkClick r:id="rId2"/>
              </a:rPr>
              <a:t>http://whois.domaintools.com/</a:t>
            </a:r>
            <a:r>
              <a:rPr lang="en-GB" dirty="0" smtClean="0"/>
              <a:t> or similar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B39D-D6AF-4481-89E8-B1A03239AC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B39D-D6AF-4481-89E8-B1A03239AC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YouGov-Doma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550" y="548680"/>
            <a:ext cx="7962900" cy="612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582612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Business information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27088" y="908050"/>
            <a:ext cx="7831137" cy="5218113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Industry sector data, markets</a:t>
            </a:r>
            <a:r>
              <a:rPr lang="en-GB" sz="2400" smtClean="0">
                <a:latin typeface="Arial" charset="0"/>
                <a:cs typeface="Arial" charset="0"/>
              </a:rPr>
              <a:t>, statistics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Companies</a:t>
            </a:r>
          </a:p>
          <a:p>
            <a:pPr marL="400050" lvl="2" indent="0" eaLnBrk="1" hangingPunct="1">
              <a:buFont typeface="Arial" charset="0"/>
              <a:buNone/>
            </a:pPr>
            <a:r>
              <a:rPr lang="en-GB" sz="2200" dirty="0" smtClean="0">
                <a:latin typeface="Arial" charset="0"/>
                <a:cs typeface="Arial" charset="0"/>
              </a:rPr>
              <a:t>competitors, suppliers, customers, potential partners, potential employer, joint venture, takeover target, investment</a:t>
            </a:r>
          </a:p>
          <a:p>
            <a:pPr eaLnBrk="1" hangingPunct="1">
              <a:spcBef>
                <a:spcPct val="0"/>
              </a:spcBef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2400" dirty="0" smtClean="0">
                <a:latin typeface="Arial" charset="0"/>
                <a:cs typeface="Arial" charset="0"/>
              </a:rPr>
              <a:t>R&amp;D, Intellectual Property (IP), M&amp;A</a:t>
            </a:r>
          </a:p>
          <a:p>
            <a:pPr eaLnBrk="1" hangingPunct="1">
              <a:spcBef>
                <a:spcPct val="0"/>
              </a:spcBef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2400" dirty="0" smtClean="0">
                <a:latin typeface="Arial" charset="0"/>
                <a:cs typeface="Arial" charset="0"/>
              </a:rPr>
              <a:t>Legal and regulatory environment</a:t>
            </a:r>
          </a:p>
          <a:p>
            <a:pPr eaLnBrk="1" hangingPunct="1">
              <a:spcBef>
                <a:spcPct val="0"/>
              </a:spcBef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2400" dirty="0" smtClean="0">
                <a:latin typeface="Arial" charset="0"/>
                <a:cs typeface="Arial" charset="0"/>
              </a:rPr>
              <a:t>News, social media, rumour, gossip</a:t>
            </a:r>
          </a:p>
          <a:p>
            <a:pPr eaLnBrk="1" hangingPunct="1">
              <a:spcBef>
                <a:spcPct val="0"/>
              </a:spcBef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sz="2400" b="1" dirty="0" smtClean="0">
                <a:latin typeface="Arial" charset="0"/>
                <a:cs typeface="Arial" charset="0"/>
              </a:rPr>
              <a:t>Anything</a:t>
            </a:r>
            <a:r>
              <a:rPr lang="en-GB" sz="2400" dirty="0" smtClean="0">
                <a:latin typeface="Arial" charset="0"/>
                <a:cs typeface="Arial" charset="0"/>
              </a:rPr>
              <a:t> that is needed to conduct business</a:t>
            </a: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8EE3DD-1D4F-42D3-B91D-48EC108D890F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BDB54-E86C-4EBC-93D2-F040050187A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99592" y="476672"/>
            <a:ext cx="75608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If/when we do leave the EU: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Market research and industry reports produced before the referendum/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Brexit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make assumptions based on the UK being part of the EU and in some cases that there is EU funding/support. All these reports will become obsolete.</a:t>
            </a:r>
          </a:p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UK will no longer be included in some official Europe-wide sources such as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Eurostat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(but will archival material still be included?)</a:t>
            </a:r>
          </a:p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All bets are off with respect to forecasts written before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Brexit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- manufacturing industry, research, economic growth, international trade etc. 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Official information - main government 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Welcome to GOV.UK  </a:t>
            </a:r>
            <a:r>
              <a:rPr lang="en-GB" dirty="0" smtClean="0">
                <a:hlinkClick r:id="rId2"/>
              </a:rPr>
              <a:t>https://www.gov.uk/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UK Parliament  </a:t>
            </a:r>
            <a:r>
              <a:rPr lang="en-GB" dirty="0" smtClean="0">
                <a:hlinkClick r:id="rId3"/>
              </a:rPr>
              <a:t>http://www.parliament.uk/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Welsh Government </a:t>
            </a:r>
            <a:r>
              <a:rPr lang="en-GB" dirty="0" smtClean="0">
                <a:hlinkClick r:id="rId4"/>
              </a:rPr>
              <a:t>http://gov.wales/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National Assembly for Wales </a:t>
            </a:r>
            <a:r>
              <a:rPr lang="en-GB" dirty="0" smtClean="0">
                <a:hlinkClick r:id="rId5"/>
              </a:rPr>
              <a:t>http://www.assembly.wales/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Scottish Government  </a:t>
            </a:r>
            <a:r>
              <a:rPr lang="en-GB" dirty="0" smtClean="0">
                <a:hlinkClick r:id="rId6"/>
              </a:rPr>
              <a:t>http://www.gov.scot/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The Northern Ireland Assembly </a:t>
            </a:r>
            <a:r>
              <a:rPr lang="en-GB" dirty="0" smtClean="0">
                <a:hlinkClick r:id="rId7"/>
              </a:rPr>
              <a:t>http://www.niassembly.gov.uk/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B39D-D6AF-4481-89E8-B1A03239AC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has the information gone?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836712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List of departments, agencies and public bodies at </a:t>
            </a:r>
            <a:r>
              <a:rPr lang="en-GB" dirty="0" smtClean="0">
                <a:hlinkClick r:id="rId2"/>
              </a:rPr>
              <a:t>https://www.gov.uk/government/organisations</a:t>
            </a:r>
            <a:endParaRPr lang="en-GB" dirty="0" smtClean="0"/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“Home pages” on GOV.UK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Data and information may still be on the old websites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Data may have been moved to </a:t>
            </a:r>
            <a:r>
              <a:rPr lang="en-GB" dirty="0" smtClean="0">
                <a:hlinkClick r:id="rId3"/>
              </a:rPr>
              <a:t>http://data.gov.uk/</a:t>
            </a:r>
            <a:endParaRPr lang="en-GB" dirty="0" smtClean="0"/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Older information may have been sent to </a:t>
            </a:r>
            <a:r>
              <a:rPr lang="en-GB" dirty="0" smtClean="0">
                <a:hlinkClick r:id="rId4"/>
              </a:rPr>
              <a:t>http://www.nationalarchives.gov.uk/webarchive/</a:t>
            </a:r>
            <a:r>
              <a:rPr lang="en-GB" dirty="0" smtClean="0"/>
              <a:t> 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Or information may have been “lost”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Don’t rely on just GOV.UK search – use Google/Bing site: command combined with filetype: if appropriate</a:t>
            </a:r>
          </a:p>
          <a:p>
            <a:pPr>
              <a:spcBef>
                <a:spcPts val="0"/>
              </a:spcBef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BDD-D0E9-4325-8A3F-7702B48AA4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582612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Official statistics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136136" cy="54006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OFFSTATS </a:t>
            </a:r>
            <a:r>
              <a:rPr lang="en-GB" dirty="0" smtClean="0">
                <a:latin typeface="Arial" charset="0"/>
                <a:cs typeface="Arial" charset="0"/>
                <a:hlinkClick r:id="rId3"/>
              </a:rPr>
              <a:t>http://www.offstats.auckland.ac.nz/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UK National Statistics </a:t>
            </a:r>
            <a:r>
              <a:rPr lang="en-GB" dirty="0" smtClean="0">
                <a:solidFill>
                  <a:srgbClr val="C00000"/>
                </a:solidFill>
                <a:latin typeface="Arial" charset="0"/>
                <a:cs typeface="Arial" charset="0"/>
                <a:hlinkClick r:id="rId4"/>
              </a:rPr>
              <a:t>https://www.gov.uk/government/statistics/</a:t>
            </a:r>
            <a:r>
              <a:rPr lang="en-GB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Office for National Statistics </a:t>
            </a:r>
            <a:r>
              <a:rPr lang="en-GB" dirty="0" smtClean="0">
                <a:latin typeface="Arial" charset="0"/>
                <a:cs typeface="Arial" charset="0"/>
                <a:hlinkClick r:id="rId5"/>
              </a:rPr>
              <a:t>http://www.ons.gov.uk/</a:t>
            </a: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Official Statistics in Scotland  </a:t>
            </a:r>
            <a:r>
              <a:rPr lang="en-GB" dirty="0" smtClean="0">
                <a:latin typeface="Arial" charset="0"/>
                <a:cs typeface="Arial" charset="0"/>
                <a:hlinkClick r:id="rId6"/>
              </a:rPr>
              <a:t>http://www.gov.scot/Topics/Statistics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Welsh Government Statistics &amp; Research  </a:t>
            </a:r>
            <a:r>
              <a:rPr lang="en-GB" dirty="0" smtClean="0">
                <a:latin typeface="Arial" charset="0"/>
                <a:cs typeface="Arial" charset="0"/>
                <a:hlinkClick r:id="rId7"/>
              </a:rPr>
              <a:t>http://gov.wales/statistics-and-research/?lang=en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Welsh Assembly Government </a:t>
            </a:r>
            <a:r>
              <a:rPr lang="en-GB" dirty="0" err="1" smtClean="0">
                <a:latin typeface="Arial" charset="0"/>
                <a:cs typeface="Arial" charset="0"/>
              </a:rPr>
              <a:t>StatsWales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  <a:hlinkClick r:id="rId8"/>
              </a:rPr>
              <a:t>http://statswales.wales.gov.uk/</a:t>
            </a: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455ECF-4214-4C4E-94E3-449C17371DD8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FEABC-F9DE-4571-AD0F-65D67615E68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582612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Official statistics (2)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683568" y="765175"/>
            <a:ext cx="7416824" cy="5616153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data.gov.uk  </a:t>
            </a:r>
            <a:r>
              <a:rPr lang="en-GB" dirty="0" smtClean="0">
                <a:latin typeface="Arial" charset="0"/>
                <a:cs typeface="Arial" charset="0"/>
                <a:hlinkClick r:id="rId3"/>
              </a:rPr>
              <a:t>http://data.gov.uk/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dirty="0" err="1" smtClean="0">
                <a:latin typeface="Arial" charset="0"/>
                <a:cs typeface="Arial" charset="0"/>
              </a:rPr>
              <a:t>Eurostat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  <a:hlinkClick r:id="rId4"/>
              </a:rPr>
              <a:t>http://ec.europa.eu/eurostat/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European Union Open Data Portal </a:t>
            </a:r>
            <a:r>
              <a:rPr lang="en-GB" dirty="0" smtClean="0">
                <a:latin typeface="Arial" charset="0"/>
                <a:cs typeface="Arial" charset="0"/>
                <a:hlinkClick r:id="rId5"/>
              </a:rPr>
              <a:t>http://open-data.europa.eu/en/data/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International organisations such as the World Bank, ILO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455ECF-4214-4C4E-94E3-449C17371DD8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FEABC-F9DE-4571-AD0F-65D67615E68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582612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Think file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908720"/>
            <a:ext cx="8229600" cy="5217443"/>
          </a:xfrm>
        </p:spPr>
        <p:txBody>
          <a:bodyPr rtlCol="0"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PDF for research documents, government reports, industry papers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ppt or </a:t>
            </a:r>
            <a:r>
              <a:rPr lang="en-GB" dirty="0" err="1" smtClean="0"/>
              <a:t>pptx</a:t>
            </a:r>
            <a:r>
              <a:rPr lang="en-GB" dirty="0" smtClean="0"/>
              <a:t> for presentations, tracking down an expert on a topic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xls or </a:t>
            </a:r>
            <a:r>
              <a:rPr lang="en-GB" dirty="0" err="1" smtClean="0"/>
              <a:t>xlsx</a:t>
            </a:r>
            <a:r>
              <a:rPr lang="en-GB" dirty="0" smtClean="0"/>
              <a:t> for spreadsheets containing data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Use the advanced search screen or the </a:t>
            </a:r>
            <a:r>
              <a:rPr lang="en-GB" dirty="0" err="1" smtClean="0"/>
              <a:t>filetype</a:t>
            </a:r>
            <a:r>
              <a:rPr lang="en-GB" dirty="0" smtClean="0"/>
              <a:t>: command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   creative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upcycling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UK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filetype:pdf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   creative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upcycling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UK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filetype:ppt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	 creative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upcycling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UK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filetype:pptx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	 creative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upcycling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UK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filetype:xls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lvl="1">
              <a:buNone/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	 creative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upcycling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UK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filetype:xlsx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     </a:t>
            </a:r>
          </a:p>
          <a:p>
            <a:pPr>
              <a:defRPr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     creative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upcycling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UK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filetype:ppt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GB" dirty="0" smtClean="0">
                <a:latin typeface="Courier New" pitchFamily="49" charset="0"/>
                <a:cs typeface="Courier New" pitchFamily="49" charset="0"/>
              </a:rPr>
            </a:br>
            <a:r>
              <a:rPr lang="en-GB" dirty="0" smtClean="0">
                <a:latin typeface="Courier New" pitchFamily="49" charset="0"/>
                <a:cs typeface="Courier New" pitchFamily="49" charset="0"/>
              </a:rPr>
              <a:t>     OR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filetype:pptx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8EE3DD-1D4F-42D3-B91D-48EC108D890F}" type="datetime1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F7636-B077-4C81-A725-10C8E0464658}" type="slidenum">
              <a:rPr lang="en-GB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>
          <a:xfrm>
            <a:off x="215900" y="71438"/>
            <a:ext cx="8243888" cy="582612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site: command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288" y="1052736"/>
            <a:ext cx="8604250" cy="9361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site: to search within an individual site or type of site</a:t>
            </a:r>
          </a:p>
          <a:p>
            <a:pPr>
              <a:defRPr/>
            </a:pP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creative </a:t>
            </a:r>
            <a:r>
              <a:rPr lang="en-GB" sz="1900" dirty="0" err="1" smtClean="0">
                <a:latin typeface="Courier New" pitchFamily="49" charset="0"/>
                <a:cs typeface="Courier New" pitchFamily="49" charset="0"/>
              </a:rPr>
              <a:t>upcycling</a:t>
            </a: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900" dirty="0" err="1" smtClean="0">
                <a:latin typeface="Courier New" pitchFamily="49" charset="0"/>
                <a:cs typeface="Courier New" pitchFamily="49" charset="0"/>
              </a:rPr>
              <a:t>site:gov.uk</a:t>
            </a: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endParaRPr lang="en-GB" sz="19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EF71A1-9FC0-496A-BE0B-D690D1BE15B8}" type="datetime1">
              <a:rPr lang="en-GB" smtClean="0"/>
              <a:pPr>
                <a:defRPr/>
              </a:pPr>
              <a:t>09/11/2016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8B9C4-64F6-4CD4-93B6-9E9E18B288E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7" name="Picture 6" descr="Creative_Upcycling_Sit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9" y="1988840"/>
            <a:ext cx="5327674" cy="468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reative_Upcycling_Dat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76872"/>
            <a:ext cx="6180908" cy="44644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60648"/>
            <a:ext cx="8229600" cy="2232248"/>
          </a:xfrm>
        </p:spPr>
        <p:txBody>
          <a:bodyPr>
            <a:normAutofit/>
          </a:bodyPr>
          <a:lstStyle/>
          <a:p>
            <a:r>
              <a:rPr lang="en-GB" b="1" dirty="0" smtClean="0"/>
              <a:t>Date </a:t>
            </a:r>
          </a:p>
          <a:p>
            <a:r>
              <a:rPr lang="en-GB" dirty="0" smtClean="0"/>
              <a:t>Restrict your results to information that has been published within the last hour, day, week, month, year or your own date range</a:t>
            </a:r>
          </a:p>
          <a:p>
            <a:r>
              <a:rPr lang="en-GB" b="1" dirty="0" smtClean="0"/>
              <a:t>Search tools</a:t>
            </a:r>
            <a:r>
              <a:rPr lang="en-GB" dirty="0" smtClean="0"/>
              <a:t>, </a:t>
            </a:r>
            <a:r>
              <a:rPr lang="en-GB" b="1" dirty="0" smtClean="0"/>
              <a:t>Any time</a:t>
            </a:r>
            <a:r>
              <a:rPr lang="en-GB" dirty="0" smtClean="0"/>
              <a:t> and select an option 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DB33-749D-4A69-BC25-9FD3EA3B277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96136" y="2780928"/>
            <a:ext cx="936104" cy="432048"/>
          </a:xfrm>
          <a:prstGeom prst="round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31840" y="3213794"/>
            <a:ext cx="1152128" cy="431230"/>
          </a:xfrm>
          <a:prstGeom prst="round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5856" y="4941168"/>
            <a:ext cx="1152128" cy="432048"/>
          </a:xfrm>
          <a:prstGeom prst="round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12682793">
            <a:off x="2443481" y="3013813"/>
            <a:ext cx="719137" cy="36036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19060117">
            <a:off x="6535865" y="2283222"/>
            <a:ext cx="803479" cy="36945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21100932">
            <a:off x="4450268" y="4890723"/>
            <a:ext cx="719137" cy="36036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32656"/>
            <a:ext cx="8229600" cy="792087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GB" sz="2400" dirty="0" smtClean="0">
                <a:latin typeface="Arial" charset="0"/>
                <a:cs typeface="Arial" charset="0"/>
              </a:rPr>
              <a:t>Industry guides - The British Library  </a:t>
            </a:r>
            <a:r>
              <a:rPr lang="en-GB" sz="2400" dirty="0" smtClean="0">
                <a:latin typeface="Arial" charset="0"/>
                <a:cs typeface="Arial" charset="0"/>
                <a:hlinkClick r:id="rId2"/>
              </a:rPr>
              <a:t>http://www.bl.uk/business-and-ip-centre/industry-guides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B39D-D6AF-4481-89E8-B1A03239AC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ndustry-Guid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340768"/>
            <a:ext cx="5400600" cy="4359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8184" y="1484784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Downloadable PDFs</a:t>
            </a:r>
          </a:p>
          <a:p>
            <a:endParaRPr lang="en-GB" sz="2400" dirty="0" smtClean="0">
              <a:solidFill>
                <a:prstClr val="black"/>
              </a:solidFill>
            </a:endParaRPr>
          </a:p>
          <a:p>
            <a:r>
              <a:rPr lang="en-GB" sz="2400" dirty="0" smtClean="0">
                <a:solidFill>
                  <a:prstClr val="black"/>
                </a:solidFill>
              </a:rPr>
              <a:t>Resources include publications and databases at the BL but also freely accessible websites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24" y="5734997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Business and IP Centre National Network - The British Library  </a:t>
            </a:r>
            <a:r>
              <a:rPr lang="en-GB" dirty="0" smtClean="0">
                <a:hlinkClick r:id="rId4"/>
              </a:rPr>
              <a:t>https://www.bl.uk/business-and-ip-centre/national-network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B39D-D6AF-4481-89E8-B1A03239AC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L-Guid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8234"/>
            <a:ext cx="9144000" cy="5721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2F2F4B-DD3C-4425-A925-5D186001F58B}" type="datetime1">
              <a:rPr lang="en-GB" smtClean="0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97A6C-2745-4058-A813-488249B65438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11188" y="332656"/>
            <a:ext cx="81375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Things that Happen on Internet Every 60 Seconds | Visual.ly 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http://visual.ly/things-happen-internet-every-60-seconds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dirty="0"/>
          </a:p>
        </p:txBody>
      </p:sp>
      <p:sp>
        <p:nvSpPr>
          <p:cNvPr id="157698" name="AutoShape 2" descr="15_domo_data-never-sleeps-3_fi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7218" name="Picture 2" descr="Things that Happen on Internet Every 60 Seconds Info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5"/>
            <a:ext cx="7344816" cy="51845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BB13-9B21-4669-8557-F3A81189C64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BL-Guide-Giftware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6632"/>
            <a:ext cx="7632848" cy="5398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0" y="566124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COBRA - Cobweb Information  </a:t>
            </a:r>
            <a:r>
              <a:rPr lang="pt-BR" dirty="0" smtClean="0">
                <a:hlinkClick r:id="rId3"/>
              </a:rPr>
              <a:t>https://www.cobwebinfo.com/services/cobra/</a:t>
            </a:r>
            <a:r>
              <a:rPr lang="pt-BR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BB13-9B21-4669-8557-F3A81189C64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BL-Guide-Giftware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3338"/>
            <a:ext cx="9144000" cy="5531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BB13-9B21-4669-8557-F3A81189C64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BL-Guide-Giftware-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5" y="276225"/>
            <a:ext cx="8782050" cy="630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BB13-9B21-4669-8557-F3A81189C64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BL-Guide-Giftware-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" y="233362"/>
            <a:ext cx="8877300" cy="639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BB13-9B21-4669-8557-F3A81189C64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BL-Guide-Giftware-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62" y="314325"/>
            <a:ext cx="8905875" cy="622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BB13-9B21-4669-8557-F3A81189C64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BL-Guide-Giftware-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" y="904875"/>
            <a:ext cx="9058275" cy="504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582612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Market research &amp; industry reports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28625" y="764704"/>
            <a:ext cx="8229600" cy="5361459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Aggregators - pull together reports from many publishers and make them searchable through a single interface</a:t>
            </a: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Can purchase reports through the one service</a:t>
            </a: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Aggregators may not be comprehensive</a:t>
            </a:r>
          </a:p>
          <a:p>
            <a:pPr lvl="1" eaLnBrk="1" hangingPunct="1"/>
            <a:r>
              <a:rPr lang="en-GB" dirty="0" smtClean="0">
                <a:latin typeface="Arial" charset="0"/>
                <a:cs typeface="Arial" charset="0"/>
              </a:rPr>
              <a:t>publishers may embargo reports for weeks or months</a:t>
            </a:r>
          </a:p>
          <a:p>
            <a:pPr lvl="1" eaLnBrk="1" hangingPunct="1"/>
            <a:r>
              <a:rPr lang="en-GB" dirty="0" smtClean="0">
                <a:latin typeface="Arial" charset="0"/>
                <a:cs typeface="Arial" charset="0"/>
              </a:rPr>
              <a:t>publishers may withhold some reports from aggregators </a:t>
            </a:r>
          </a:p>
          <a:p>
            <a:pPr lvl="1" eaLnBrk="1" hangingPunct="1"/>
            <a:r>
              <a:rPr lang="en-GB" dirty="0" smtClean="0">
                <a:latin typeface="Arial" charset="0"/>
                <a:cs typeface="Arial" charset="0"/>
              </a:rPr>
              <a:t>check the publisher’s own web site or email them to see if there  is additional or more recent research available</a:t>
            </a:r>
          </a:p>
          <a:p>
            <a:pPr lvl="1" eaLnBrk="1" hangingPunct="1"/>
            <a:r>
              <a:rPr lang="en-GB" dirty="0" smtClean="0">
                <a:latin typeface="Arial" charset="0"/>
                <a:cs typeface="Arial" charset="0"/>
              </a:rPr>
              <a:t>may get a better deal by going to the publisher direct</a:t>
            </a:r>
          </a:p>
          <a:p>
            <a:pPr lvl="1" eaLnBrk="1" hangingPunct="1"/>
            <a:r>
              <a:rPr lang="en-GB" dirty="0" smtClean="0">
                <a:latin typeface="Arial" charset="0"/>
                <a:cs typeface="Arial" charset="0"/>
              </a:rPr>
              <a:t>use aggregators as an index to see who is publishing on your topic</a:t>
            </a: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8EE3DD-1D4F-42D3-B91D-48EC108D890F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5A313-1A5E-4339-B801-A04DB44FCAB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582612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Examples of market research aggregators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899591" y="1071563"/>
            <a:ext cx="7758633" cy="5054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Marketresearch.com</a:t>
            </a:r>
          </a:p>
          <a:p>
            <a:pPr lvl="1" eaLnBrk="1" hangingPunct="1"/>
            <a:r>
              <a:rPr lang="en-GB" dirty="0" smtClean="0">
                <a:latin typeface="Arial" charset="0"/>
                <a:cs typeface="Arial" charset="0"/>
                <a:hlinkClick r:id="rId2"/>
              </a:rPr>
              <a:t>http://www.marketresearch.com/</a:t>
            </a:r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Report Buyer</a:t>
            </a:r>
          </a:p>
          <a:p>
            <a:pPr lvl="1" eaLnBrk="1" hangingPunct="1"/>
            <a:r>
              <a:rPr lang="en-GB" dirty="0" smtClean="0">
                <a:latin typeface="Arial" charset="0"/>
                <a:cs typeface="Arial" charset="0"/>
                <a:hlinkClick r:id="rId3"/>
              </a:rPr>
              <a:t>http://www.reportbuyer.com/</a:t>
            </a:r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Research and Markets</a:t>
            </a:r>
          </a:p>
          <a:p>
            <a:pPr lvl="1" eaLnBrk="1" hangingPunct="1"/>
            <a:r>
              <a:rPr lang="en-GB" dirty="0" smtClean="0">
                <a:latin typeface="Arial" charset="0"/>
                <a:cs typeface="Arial" charset="0"/>
                <a:hlinkClick r:id="rId4"/>
              </a:rPr>
              <a:t>http://www.researchandmarkets.com/</a:t>
            </a: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Profound - Market Intelligence</a:t>
            </a:r>
          </a:p>
          <a:p>
            <a:pPr lvl="1"/>
            <a:r>
              <a:rPr lang="en-GB" dirty="0" smtClean="0">
                <a:latin typeface="Arial" charset="0"/>
                <a:cs typeface="Arial" charset="0"/>
                <a:hlinkClick r:id="rId5"/>
              </a:rPr>
              <a:t>http://www.profound.com/</a:t>
            </a:r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8EE3DD-1D4F-42D3-B91D-48EC108D890F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D3F0B-56C8-4165-AD1D-803FD6060AC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Reportbuyer.com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B39D-D6AF-4481-89E8-B1A03239AC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reportbuyer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388424" cy="5810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Reportbuyer.com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BDD-D0E9-4325-8A3F-7702B48AA4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Reportbuyer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764704"/>
            <a:ext cx="9144000" cy="5754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693290"/>
          </a:xfrm>
        </p:spPr>
        <p:txBody>
          <a:bodyPr/>
          <a:lstStyle/>
          <a:p>
            <a:r>
              <a:rPr lang="en-GB" dirty="0" smtClean="0"/>
              <a:t>Images, videos, sound files for...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576" y="908720"/>
            <a:ext cx="7344816" cy="5688632"/>
          </a:xfrm>
        </p:spPr>
        <p:txBody>
          <a:bodyPr/>
          <a:lstStyle/>
          <a:p>
            <a:pPr algn="ctr"/>
            <a:r>
              <a:rPr lang="en-GB" sz="2400" dirty="0" smtClean="0"/>
              <a:t>Photos, charts, graphs, diagrams, sketches</a:t>
            </a:r>
          </a:p>
          <a:p>
            <a:pPr algn="ctr"/>
            <a:r>
              <a:rPr lang="en-GB" sz="2400" dirty="0" smtClean="0"/>
              <a:t>News footage - current and archived</a:t>
            </a:r>
          </a:p>
          <a:p>
            <a:pPr algn="ctr"/>
            <a:r>
              <a:rPr lang="en-GB" sz="2400" dirty="0" smtClean="0"/>
              <a:t>Interviews</a:t>
            </a:r>
          </a:p>
          <a:p>
            <a:pPr algn="ctr"/>
            <a:r>
              <a:rPr lang="en-GB" sz="2400" dirty="0" smtClean="0"/>
              <a:t>Presentations, lectures</a:t>
            </a:r>
          </a:p>
          <a:p>
            <a:pPr algn="ctr"/>
            <a:r>
              <a:rPr lang="en-GB" sz="2400" dirty="0" smtClean="0"/>
              <a:t>Corporate communications</a:t>
            </a:r>
          </a:p>
          <a:p>
            <a:pPr algn="ctr"/>
            <a:r>
              <a:rPr lang="en-GB" sz="2400" dirty="0" smtClean="0"/>
              <a:t>Literary readings</a:t>
            </a:r>
          </a:p>
          <a:p>
            <a:pPr algn="ctr"/>
            <a:r>
              <a:rPr lang="en-GB" sz="2400" dirty="0" smtClean="0"/>
              <a:t>TV and radio programmes</a:t>
            </a:r>
          </a:p>
          <a:p>
            <a:pPr algn="ctr"/>
            <a:r>
              <a:rPr lang="en-GB" sz="2400" dirty="0" smtClean="0"/>
              <a:t>“How to...”</a:t>
            </a:r>
          </a:p>
          <a:p>
            <a:pPr algn="ctr"/>
            <a:r>
              <a:rPr lang="en-GB" sz="2400" dirty="0" smtClean="0"/>
              <a:t>Interactive maps</a:t>
            </a:r>
          </a:p>
          <a:p>
            <a:pPr algn="ctr"/>
            <a:r>
              <a:rPr lang="en-GB" sz="2400" dirty="0" err="1" smtClean="0"/>
              <a:t>Infographics</a:t>
            </a:r>
            <a:endParaRPr lang="en-GB" sz="2400" dirty="0" smtClean="0"/>
          </a:p>
          <a:p>
            <a:pPr algn="ctr"/>
            <a:endParaRPr lang="en-GB" sz="2400" dirty="0" smtClean="0"/>
          </a:p>
          <a:p>
            <a:pPr algn="ctr"/>
            <a:r>
              <a:rPr lang="en-GB" sz="2800" b="1" dirty="0" smtClean="0"/>
              <a:t>And lots more!</a:t>
            </a:r>
          </a:p>
          <a:p>
            <a:pPr algn="ctr"/>
            <a:endParaRPr lang="en-GB" sz="2400" dirty="0" smtClean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870A-9098-4EE9-957C-949CAB536300}" type="datetime1">
              <a:rPr lang="en-GB" smtClean="0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B079C-1CFA-48A8-BCB4-E9041DB814E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BDD-D0E9-4325-8A3F-7702B48AA4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Jewelry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927" y="188640"/>
            <a:ext cx="7589465" cy="622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BB13-9B21-4669-8557-F3A81189C64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Jewelry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077" y="404664"/>
            <a:ext cx="8224571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582612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Company information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28625" y="908050"/>
            <a:ext cx="8229600" cy="52181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z="2100" dirty="0" smtClean="0">
                <a:latin typeface="Arial" charset="0"/>
                <a:cs typeface="Arial" charset="0"/>
              </a:rPr>
              <a:t>Ownership, directors, structure,  accounts, activities, news</a:t>
            </a:r>
          </a:p>
          <a:p>
            <a:pPr eaLnBrk="1" hangingPunct="1">
              <a:spcBef>
                <a:spcPct val="0"/>
              </a:spcBef>
            </a:pPr>
            <a:r>
              <a:rPr lang="en-GB" sz="21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GB" sz="2100" dirty="0" smtClean="0">
                <a:latin typeface="Arial" charset="0"/>
                <a:cs typeface="Arial" charset="0"/>
              </a:rPr>
              <a:t>Availability depends on</a:t>
            </a:r>
          </a:p>
          <a:p>
            <a:pPr eaLnBrk="1" hangingPunct="1">
              <a:spcBef>
                <a:spcPct val="0"/>
              </a:spcBef>
            </a:pPr>
            <a:endParaRPr lang="en-GB" sz="21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GB" sz="2100" dirty="0" smtClean="0">
                <a:latin typeface="Arial" charset="0"/>
                <a:cs typeface="Arial" charset="0"/>
              </a:rPr>
              <a:t>type of company</a:t>
            </a:r>
          </a:p>
          <a:p>
            <a:pPr lvl="2" eaLnBrk="1" hangingPunct="1">
              <a:spcBef>
                <a:spcPct val="0"/>
              </a:spcBef>
              <a:buNone/>
            </a:pPr>
            <a:r>
              <a:rPr lang="en-GB" sz="2100" dirty="0" smtClean="0">
                <a:latin typeface="Arial" charset="0"/>
                <a:cs typeface="Arial" charset="0"/>
              </a:rPr>
              <a:t>sole trader</a:t>
            </a:r>
          </a:p>
          <a:p>
            <a:pPr lvl="2" eaLnBrk="1" hangingPunct="1">
              <a:spcBef>
                <a:spcPct val="0"/>
              </a:spcBef>
              <a:buNone/>
            </a:pPr>
            <a:r>
              <a:rPr lang="en-GB" sz="2100" dirty="0" smtClean="0">
                <a:latin typeface="Arial" charset="0"/>
                <a:cs typeface="Arial" charset="0"/>
              </a:rPr>
              <a:t>partnership</a:t>
            </a:r>
          </a:p>
          <a:p>
            <a:pPr lvl="2" eaLnBrk="1" hangingPunct="1">
              <a:spcBef>
                <a:spcPct val="0"/>
              </a:spcBef>
              <a:buNone/>
            </a:pPr>
            <a:r>
              <a:rPr lang="en-GB" sz="2100" dirty="0" smtClean="0">
                <a:latin typeface="Arial" charset="0"/>
                <a:cs typeface="Arial" charset="0"/>
              </a:rPr>
              <a:t>private </a:t>
            </a:r>
            <a:endParaRPr lang="en-GB" sz="2100" dirty="0" smtClean="0">
              <a:latin typeface="Arial" charset="0"/>
              <a:cs typeface="Arial" charset="0"/>
            </a:endParaRPr>
          </a:p>
          <a:p>
            <a:pPr lvl="2" eaLnBrk="1" hangingPunct="1">
              <a:spcBef>
                <a:spcPct val="0"/>
              </a:spcBef>
              <a:buNone/>
            </a:pPr>
            <a:r>
              <a:rPr lang="en-GB" sz="2100" dirty="0" smtClean="0">
                <a:latin typeface="Arial" charset="0"/>
                <a:cs typeface="Arial" charset="0"/>
              </a:rPr>
              <a:t>limited liability e.g. Ltd, LLP</a:t>
            </a:r>
          </a:p>
          <a:p>
            <a:pPr lvl="2" eaLnBrk="1" hangingPunct="1">
              <a:spcBef>
                <a:spcPct val="0"/>
              </a:spcBef>
              <a:buNone/>
            </a:pPr>
            <a:r>
              <a:rPr lang="en-GB" sz="2100" dirty="0" smtClean="0">
                <a:latin typeface="Arial" charset="0"/>
                <a:cs typeface="Arial" charset="0"/>
              </a:rPr>
              <a:t>companies with publicly traded shares e.g. PLC</a:t>
            </a:r>
          </a:p>
          <a:p>
            <a:pPr lvl="2" eaLnBrk="1" hangingPunct="1">
              <a:spcBef>
                <a:spcPct val="0"/>
              </a:spcBef>
              <a:buFont typeface="Arial" charset="0"/>
              <a:buNone/>
            </a:pPr>
            <a:endParaRPr lang="en-GB" sz="21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GB" sz="2100" dirty="0" smtClean="0">
                <a:latin typeface="Arial" charset="0"/>
                <a:cs typeface="Arial" charset="0"/>
              </a:rPr>
              <a:t>business size (large, medium, small)</a:t>
            </a:r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endParaRPr lang="en-GB" sz="21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GB" sz="2100" dirty="0" smtClean="0">
                <a:latin typeface="Arial" charset="0"/>
                <a:cs typeface="Arial" charset="0"/>
              </a:rPr>
              <a:t>country</a:t>
            </a:r>
          </a:p>
          <a:p>
            <a:pPr lvl="2" eaLnBrk="1" hangingPunct="1">
              <a:spcBef>
                <a:spcPct val="0"/>
              </a:spcBef>
              <a:buFont typeface="Arial" charset="0"/>
              <a:buNone/>
            </a:pPr>
            <a:r>
              <a:rPr lang="en-GB" sz="2100" dirty="0" smtClean="0">
                <a:latin typeface="Arial" charset="0"/>
                <a:cs typeface="Arial" charset="0"/>
              </a:rPr>
              <a:t>state or region within the country</a:t>
            </a:r>
          </a:p>
          <a:p>
            <a:pPr lvl="1" eaLnBrk="1" hangingPunct="1"/>
            <a:endParaRPr lang="en-GB" sz="2100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8EE3DD-1D4F-42D3-B91D-48EC108D890F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BFFD3-E96A-45CF-A648-F5967625AB5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582612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UK Companies Act 2006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11559" y="692696"/>
            <a:ext cx="7920881" cy="5616029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Some of the main changes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memorandum of association now only needs to state that the founders of the company wish to form a limited company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directors no longer need to apply to withhold their private address, for example if they believe they may be targeted by activists. Can now choose to supply a “service address”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requirement to have a company secretary removed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From 1 January 2016 new regulations regarding small businesses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“small” businesses can be larger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new category of “micro” business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changes in reporting requirements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From 6 April 2016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dirty="0" smtClean="0">
                <a:latin typeface="Arial" charset="0"/>
                <a:cs typeface="Arial" charset="0"/>
              </a:rPr>
              <a:t>identify People with Significant Control (PSC)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8EE3DD-1D4F-42D3-B91D-48EC108D890F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9D13E-59ED-491B-93A1-47D9DE399F5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582612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Changes from 1 January 2016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28625" y="764704"/>
            <a:ext cx="8229600" cy="5433467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Micros and small companies must meet at least two of the following criteria</a:t>
            </a: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8EE3DD-1D4F-42D3-B91D-48EC108D890F}" type="datetime1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487F8-3361-482B-83BA-8C46D4C93A6A}" type="slidenum">
              <a:rPr lang="en-GB"/>
              <a:pPr>
                <a:defRPr/>
              </a:pPr>
              <a:t>44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8625" y="908720"/>
            <a:ext cx="8229600" cy="547260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200" dirty="0">
                <a:latin typeface="+mn-lt"/>
                <a:cs typeface="+mn-cs"/>
              </a:rPr>
              <a:t>  </a:t>
            </a:r>
            <a:br>
              <a:rPr lang="en-GB" sz="2200" dirty="0">
                <a:latin typeface="+mn-lt"/>
                <a:cs typeface="+mn-cs"/>
              </a:rPr>
            </a:br>
            <a:endParaRPr lang="en-GB" sz="22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GB" sz="2200" b="1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GB" sz="2200" b="1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GB" sz="2200" b="1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GB" sz="2200" b="1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GB" sz="2200" b="1" dirty="0" smtClean="0"/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Accounts advice for small companies | Companies House  </a:t>
            </a:r>
            <a:r>
              <a:rPr lang="en-GB" sz="2200" dirty="0" smtClean="0">
                <a:latin typeface="Arial" pitchFamily="34" charset="0"/>
                <a:cs typeface="Arial" pitchFamily="34" charset="0"/>
                <a:hlinkClick r:id="rId2"/>
              </a:rPr>
              <a:t>https://companieshouse.blog.gov.uk/2016/10/06/accounts-advice-for-small-companies/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Filing options under the new small companies regime | ICAEW </a:t>
            </a:r>
            <a:r>
              <a:rPr lang="en-GB" sz="2200" dirty="0" smtClean="0">
                <a:latin typeface="Arial" pitchFamily="34" charset="0"/>
                <a:cs typeface="Arial" pitchFamily="34" charset="0"/>
                <a:hlinkClick r:id="rId3"/>
              </a:rPr>
              <a:t>http://www.icaew.com/-/media/corporate/files/technical/financial-reporting/factsheets/uk-gaap/small-company-filing-options-faqs-final.ashx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2200" b="1" dirty="0">
              <a:latin typeface="+mn-lt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3568" y="1628800"/>
          <a:ext cx="7489899" cy="18816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27586"/>
                <a:gridCol w="1156990"/>
                <a:gridCol w="2305323"/>
              </a:tblGrid>
              <a:tr h="396455">
                <a:tc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Micro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Small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5065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Turnover not exceeding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£632,000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£10.2m</a:t>
                      </a:r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 (was £6.5m)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5065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Balance  sheet total not</a:t>
                      </a:r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 exceeding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£316,000 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£5.1m</a:t>
                      </a:r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 (was £3.26m)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5065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Average </a:t>
                      </a:r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 number of employees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Max. 10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Max. </a:t>
                      </a:r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3EA24-95B6-4C48-AFF4-BF52EB8DDA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200C5-DAFB-460E-AB3B-7AE44A7A10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16632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Companies House 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2"/>
              </a:rPr>
              <a:t>https://www.gov.uk/government/organisations/companies-house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90872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Companies House service  - search the register 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3"/>
              </a:rPr>
              <a:t>https://beta.companieshouse.gov.uk/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ompanies-House-Novemb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665579"/>
            <a:ext cx="6383238" cy="4931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Companies House </a:t>
            </a:r>
            <a:r>
              <a:rPr lang="en-GB" sz="2000" dirty="0" smtClean="0">
                <a:hlinkClick r:id="rId2"/>
              </a:rPr>
              <a:t>http://beta.companieshouse.gov.uk/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5C8D9-6990-4CCE-950A-6F7F1CE7B1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8C5AB-ED38-4740-9C2D-7A57E87C3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ompanies_House_June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6312421" cy="58976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Picture 6" descr="Companies_House_June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556792"/>
            <a:ext cx="5966093" cy="481600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411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Company Check Free Companies House search and download  </a:t>
            </a:r>
            <a:r>
              <a:rPr lang="en-GB" dirty="0" smtClean="0">
                <a:hlinkClick r:id="rId2"/>
              </a:rPr>
              <a:t>http://companycheck.co.uk/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1124744"/>
            <a:ext cx="8085584" cy="50546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Repackages Companies House data and provides additional display options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Covers UK and some European countries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Search by company or director’s name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Can filter results by status, location, assets etc. 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Registration (free of charge) required to make the most of the free options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Some information e.g. credit reports, CCJs are priced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5C8D9-6990-4CCE-950A-6F7F1CE7B1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8C5AB-ED38-4740-9C2D-7A57E87C3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Company Check – Hotel </a:t>
            </a:r>
            <a:r>
              <a:rPr lang="en-GB" dirty="0" err="1" smtClean="0"/>
              <a:t>Chocolat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BDD-D0E9-4325-8A3F-7702B48AA4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Hotel_Chocolat_Grap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997" y="692696"/>
            <a:ext cx="7825528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82612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Company Check – Hotel </a:t>
            </a:r>
            <a:r>
              <a:rPr lang="en-GB" dirty="0" err="1" smtClean="0">
                <a:latin typeface="Arial" charset="0"/>
                <a:cs typeface="Arial" charset="0"/>
              </a:rPr>
              <a:t>Chocolat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B80746-F70E-4947-8D52-5BB0EC999BA1}" type="datetime1">
              <a:rPr lang="en-GB" smtClean="0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www.rba.co.uk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6B9F5-8016-4832-859F-E4A9C9CFB421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pic>
        <p:nvPicPr>
          <p:cNvPr id="8" name="Picture 7" descr="Hoteli_Chocol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81037"/>
            <a:ext cx="8138864" cy="564438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9" name="Picture 8" descr="Hotel_Chocolate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548875"/>
            <a:ext cx="5569147" cy="412048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9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582612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Social media and professional networks</a:t>
            </a:r>
          </a:p>
        </p:txBody>
      </p:sp>
      <p:sp>
        <p:nvSpPr>
          <p:cNvPr id="9219" name="Content Placeholder 10"/>
          <p:cNvSpPr>
            <a:spLocks noGrp="1"/>
          </p:cNvSpPr>
          <p:nvPr>
            <p:ph idx="1"/>
          </p:nvPr>
        </p:nvSpPr>
        <p:spPr>
          <a:xfrm>
            <a:off x="755576" y="908050"/>
            <a:ext cx="8064896" cy="54737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dirty="0" smtClean="0">
                <a:latin typeface="Arial" charset="0"/>
                <a:cs typeface="Arial" charset="0"/>
              </a:rPr>
              <a:t>Where people and organisations share, discuss, comment and ask questions</a:t>
            </a:r>
          </a:p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dirty="0" smtClean="0">
                <a:latin typeface="Arial" charset="0"/>
                <a:cs typeface="Arial" charset="0"/>
              </a:rPr>
              <a:t>It is where many interactions between companies and customers are happening</a:t>
            </a:r>
          </a:p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dirty="0" smtClean="0">
                <a:latin typeface="Arial" charset="0"/>
                <a:cs typeface="Arial" charset="0"/>
              </a:rPr>
              <a:t>It is where a lot of marketing takes place</a:t>
            </a:r>
          </a:p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dirty="0" smtClean="0">
                <a:latin typeface="Arial" charset="0"/>
                <a:cs typeface="Arial" charset="0"/>
              </a:rPr>
              <a:t>Use for research, competitor intelligence, reputation monitoring, how are companies presenting themselves and interacting with customers</a:t>
            </a:r>
          </a:p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dirty="0" smtClean="0">
                <a:latin typeface="Arial" charset="0"/>
                <a:cs typeface="Arial" charset="0"/>
              </a:rPr>
              <a:t>Increasingly used by companies as the default for marketing, providing product information and customer support</a:t>
            </a:r>
          </a:p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6776C9-9315-45E6-8EB1-43408119248C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www.rba.co.uk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5736B-E401-40EC-A316-C4D2DBE2A8A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Company Check - directors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BDD-D0E9-4325-8A3F-7702B48AA4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Hotel_Chocolate_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92696"/>
            <a:ext cx="6565924" cy="5975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82612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OpenCorporates </a:t>
            </a:r>
            <a:r>
              <a:rPr lang="en-GB" smtClean="0">
                <a:latin typeface="Arial" charset="0"/>
                <a:cs typeface="Arial" charset="0"/>
                <a:hlinkClick r:id="rId2"/>
              </a:rPr>
              <a:t>http://opencorporates.com/</a:t>
            </a:r>
            <a:r>
              <a:rPr lang="en-GB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756C9C-2DA1-4C67-97CD-BA11B0BFE339}" type="datetime1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www.rba.co.uk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20368-8500-4140-8756-9B7B1E16446D}" type="slidenum">
              <a:rPr lang="en-GB"/>
              <a:pPr>
                <a:defRPr/>
              </a:pPr>
              <a:t>51</a:t>
            </a:fld>
            <a:endParaRPr lang="en-GB"/>
          </a:p>
        </p:txBody>
      </p:sp>
      <p:pic>
        <p:nvPicPr>
          <p:cNvPr id="8" name="Picture 7" descr="OpenCorporates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764704"/>
            <a:ext cx="8080372" cy="532859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1" name="Picture 10" descr="OpenCorporates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074787"/>
            <a:ext cx="5064607" cy="566658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search</a:t>
            </a:r>
            <a:endParaRPr lang="en-GB" dirty="0"/>
          </a:p>
        </p:txBody>
      </p:sp>
      <p:sp>
        <p:nvSpPr>
          <p:cNvPr id="20483" name="Content Placeholder 10"/>
          <p:cNvSpPr>
            <a:spLocks noGrp="1"/>
          </p:cNvSpPr>
          <p:nvPr>
            <p:ph idx="1"/>
          </p:nvPr>
        </p:nvSpPr>
        <p:spPr>
          <a:xfrm>
            <a:off x="611560" y="908720"/>
            <a:ext cx="8046636" cy="521744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charset="0"/>
                <a:cs typeface="Arial" charset="0"/>
              </a:rPr>
              <a:t>Google now using machine learning and artificial intelligence as part of search (</a:t>
            </a:r>
            <a:r>
              <a:rPr lang="en-GB" dirty="0" err="1" smtClean="0">
                <a:latin typeface="Arial" charset="0"/>
                <a:cs typeface="Arial" charset="0"/>
              </a:rPr>
              <a:t>RankBrain</a:t>
            </a:r>
            <a:r>
              <a:rPr lang="en-GB" dirty="0" smtClean="0">
                <a:latin typeface="Arial" charset="0"/>
                <a:cs typeface="Arial" charset="0"/>
              </a:rPr>
              <a:t>)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Tries to make “sense” of your search and put it into context, natural language queries, uses what others have searched and clicked 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Often rewrites your search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How you ask your question is taken into account, device you are using is taken into account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Personalises results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17/03/2015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www.rba.co.uk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07C62-9A21-4323-96AF-F3DF7FB125CD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980728"/>
            <a:ext cx="8391525" cy="532799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dirty="0" smtClean="0"/>
              <a:t>Google now tells you which terms it has ignored (some of the time)</a:t>
            </a:r>
          </a:p>
          <a:p>
            <a:pPr>
              <a:buFont typeface="Arial" charset="0"/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“..” around terms, phrases, names, titles of documents does not always work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To force an exact match and inclusion of a term in a search prefix it with ‘intext:’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"memorial garden" "heritage trail"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intext:penryn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GB" dirty="0" smtClean="0"/>
              <a:t>Use Verbatim for an exact match search</a:t>
            </a:r>
          </a:p>
          <a:p>
            <a:pPr>
              <a:buFont typeface="Arial" charset="0"/>
              <a:buNone/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3CB7-DFA8-4B97-897F-D6AA90D466BE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477266"/>
          </a:xfrm>
        </p:spPr>
        <p:txBody>
          <a:bodyPr/>
          <a:lstStyle/>
          <a:p>
            <a:r>
              <a:rPr lang="en-GB" dirty="0" smtClean="0"/>
              <a:t>Google Verbatim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B39D-D6AF-4481-89E8-B1A03239AC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Verbatim-Penry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548680"/>
            <a:ext cx="7239000" cy="6172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95936" y="2276872"/>
            <a:ext cx="936104" cy="432048"/>
          </a:xfrm>
          <a:prstGeom prst="round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95936" y="1628800"/>
            <a:ext cx="936104" cy="432048"/>
          </a:xfrm>
          <a:prstGeom prst="round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68144" y="1196752"/>
            <a:ext cx="936104" cy="432048"/>
          </a:xfrm>
          <a:prstGeom prst="round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10800000">
            <a:off x="3192457" y="2339469"/>
            <a:ext cx="803479" cy="36945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6200000">
            <a:off x="3994946" y="1042335"/>
            <a:ext cx="803479" cy="36945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19060117">
            <a:off x="6679881" y="699046"/>
            <a:ext cx="803479" cy="36945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News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BDD-D0E9-4325-8A3F-7702B48AA4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Upcyling-New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" y="741387"/>
            <a:ext cx="9124950" cy="549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438"/>
            <a:ext cx="8229600" cy="6212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Search National UK Newspapers  </a:t>
            </a:r>
            <a:r>
              <a:rPr lang="en-GB" dirty="0" smtClean="0">
                <a:hlinkClick r:id="rId2"/>
              </a:rPr>
              <a:t>http://www.philb.com/nationaluknewspapers.html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BDD-D0E9-4325-8A3F-7702B48AA4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PhilB_News_Searc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62" y="1484784"/>
            <a:ext cx="898207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Google videos </a:t>
            </a:r>
            <a:r>
              <a:rPr lang="en-GB" dirty="0" err="1" smtClean="0"/>
              <a:t>vs</a:t>
            </a:r>
            <a:r>
              <a:rPr lang="en-GB" dirty="0" smtClean="0"/>
              <a:t> YouTube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72F25A-A81B-4441-A875-AC8D6CD29B10}" type="datetime1">
              <a:rPr lang="en-GB" smtClean="0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B079C-1CFA-48A8-BCB4-E9041DB814EC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  <p:pic>
        <p:nvPicPr>
          <p:cNvPr id="7" name="Picture 6" descr="Google_Vide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13496"/>
            <a:ext cx="5631333" cy="5983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Youtube_Marmi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2958" y="1124744"/>
            <a:ext cx="5443538" cy="54726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Bing videos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DB9F4-F694-418C-B807-D1D76F498E2A}" type="datetime1">
              <a:rPr lang="en-GB" smtClean="0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B079C-1CFA-48A8-BCB4-E9041DB814EC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  <p:pic>
        <p:nvPicPr>
          <p:cNvPr id="5" name="Picture 4" descr="Bing_Vide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0450"/>
            <a:ext cx="9144000" cy="5766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Meltwater</a:t>
            </a:r>
            <a:r>
              <a:rPr lang="en-GB" dirty="0" smtClean="0"/>
              <a:t> </a:t>
            </a:r>
            <a:r>
              <a:rPr lang="en-GB" dirty="0" err="1" smtClean="0"/>
              <a:t>IceRocket</a:t>
            </a:r>
            <a:r>
              <a:rPr lang="en-GB" dirty="0" smtClean="0"/>
              <a:t>  </a:t>
            </a:r>
            <a:r>
              <a:rPr lang="en-GB" dirty="0" smtClean="0">
                <a:hlinkClick r:id="rId2"/>
              </a:rPr>
              <a:t>http://www.icerocket.com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BDD-D0E9-4325-8A3F-7702B48AA4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Ice-Rocket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5264"/>
            <a:ext cx="9144000" cy="582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B39D-D6AF-4481-89E8-B1A03239AC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rafted_was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6185474" cy="3672408"/>
          </a:xfrm>
          <a:prstGeom prst="rect">
            <a:avLst/>
          </a:prstGeom>
        </p:spPr>
      </p:pic>
      <p:pic>
        <p:nvPicPr>
          <p:cNvPr id="8" name="Picture 7" descr="Steve_radfor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5255" y="2762796"/>
            <a:ext cx="5007225" cy="3834556"/>
          </a:xfrm>
          <a:prstGeom prst="rect">
            <a:avLst/>
          </a:prstGeom>
        </p:spPr>
      </p:pic>
      <p:pic>
        <p:nvPicPr>
          <p:cNvPr id="9" name="Picture 8" descr="STeve-Radford-Trol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657" y="3964442"/>
            <a:ext cx="3228231" cy="2704918"/>
          </a:xfrm>
          <a:prstGeom prst="rect">
            <a:avLst/>
          </a:prstGeom>
        </p:spPr>
      </p:pic>
      <p:pic>
        <p:nvPicPr>
          <p:cNvPr id="10" name="Picture 9" descr="Arts-Trai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76672"/>
            <a:ext cx="2590800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IceRocket</a:t>
            </a:r>
            <a:r>
              <a:rPr lang="en-GB" dirty="0" smtClean="0"/>
              <a:t> trends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BDD-D0E9-4325-8A3F-7702B48AA4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Ice-Rocket-Tre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377" y="1124744"/>
            <a:ext cx="8666212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629394"/>
          </a:xfrm>
        </p:spPr>
        <p:txBody>
          <a:bodyPr>
            <a:normAutofit/>
          </a:bodyPr>
          <a:lstStyle/>
          <a:p>
            <a:r>
              <a:rPr lang="en-GB" dirty="0" smtClean="0"/>
              <a:t>Karen Blakeman's Blog | News and comments on search tools and electronic resources for research  </a:t>
            </a:r>
            <a:r>
              <a:rPr lang="en-GB" dirty="0" smtClean="0">
                <a:hlinkClick r:id="rId2"/>
              </a:rPr>
              <a:t>http://www.rba.co.uk/wordpress/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BDD-D0E9-4325-8A3F-7702B48AA4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KarenBlakemanBlo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38360"/>
            <a:ext cx="9144000" cy="503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539552" y="144015"/>
            <a:ext cx="8229600" cy="1628801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charset="0"/>
                <a:cs typeface="Arial" charset="0"/>
              </a:rPr>
              <a:t>And finally..... </a:t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smtClean="0">
                <a:latin typeface="Arial" charset="0"/>
                <a:cs typeface="Arial" charset="0"/>
              </a:rPr>
              <a:t/>
            </a:r>
            <a:br>
              <a:rPr lang="en-GB" sz="2000" dirty="0" smtClean="0">
                <a:latin typeface="Arial" charset="0"/>
                <a:cs typeface="Arial" charset="0"/>
              </a:rPr>
            </a:br>
            <a:r>
              <a:rPr lang="en-GB" sz="2000" dirty="0" smtClean="0">
                <a:latin typeface="Arial" charset="0"/>
                <a:cs typeface="Arial" charset="0"/>
              </a:rPr>
              <a:t>Spurious Correlations  </a:t>
            </a:r>
            <a:r>
              <a:rPr lang="en-GB" sz="2000" dirty="0" smtClean="0">
                <a:latin typeface="Arial" charset="0"/>
                <a:cs typeface="Arial" charset="0"/>
                <a:hlinkClick r:id="rId3"/>
              </a:rPr>
              <a:t>http://tylervigen.com/spurious-correlations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www.rba.co.uk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FB30E-3F3F-43BC-81E4-4D3F43781D01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17/03/2015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Spurious_Correlation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" y="1645121"/>
            <a:ext cx="9124950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4056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Current issues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36712"/>
            <a:ext cx="8028384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BREXIT!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More government sites and information being moved to and buried in </a:t>
            </a:r>
            <a:r>
              <a:rPr lang="en-GB" sz="2200" dirty="0" smtClean="0">
                <a:latin typeface="Arial" pitchFamily="34" charset="0"/>
                <a:cs typeface="Arial" pitchFamily="34" charset="0"/>
                <a:hlinkClick r:id="rId2"/>
              </a:rPr>
              <a:t>www.gov.uk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Changes to the UK Companies Act – small and micro companies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Google knows best! Major changes to how it analyses and runs your search, rewriting your search is standard, results increasingly device dependent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9965-46FD-4C04-91F3-49ACB6E9D410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D3-215E-4971-934D-A1D87AFA8169}" type="datetime1">
              <a:rPr lang="en-GB" smtClean="0"/>
              <a:pPr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Picture 7" descr="Brex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6632"/>
            <a:ext cx="6289253" cy="6605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3EA24-95B6-4C48-AFF4-BF52EB8DDA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200C5-DAFB-460E-AB3B-7AE44A7A10B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U_Ref_Pol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555" y="1124744"/>
            <a:ext cx="8543925" cy="40957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11663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EU Referendum Results: Young 'Screwed By Older Generations' As Polls Suggest 75% Backed Remain  </a:t>
            </a:r>
            <a:r>
              <a:rPr lang="en-GB" dirty="0" smtClean="0">
                <a:hlinkClick r:id="rId3"/>
              </a:rPr>
              <a:t>http://www.huffingtonpost.co.uk/entry/eu-referendum-results-age-data-young_uk_576cd7d6e4b0232d331dac8f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9" name="Picture 8" descr="EU_Ref_Poll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4489" y="4293096"/>
            <a:ext cx="2751407" cy="18575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EU_Ref_Poll_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645024"/>
            <a:ext cx="4657725" cy="2781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BA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BA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RBA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RBA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8814</TotalTime>
  <Words>1863</Words>
  <Application>Microsoft Office PowerPoint</Application>
  <PresentationFormat>On-screen Show (4:3)</PresentationFormat>
  <Paragraphs>499</Paragraphs>
  <Slides>62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Calibri</vt:lpstr>
      <vt:lpstr>Courier New</vt:lpstr>
      <vt:lpstr>Office Theme</vt:lpstr>
      <vt:lpstr>RBA2013</vt:lpstr>
      <vt:lpstr>1_RBA2013</vt:lpstr>
      <vt:lpstr>3_RBA2013</vt:lpstr>
      <vt:lpstr>5_RBA2013</vt:lpstr>
      <vt:lpstr>Using the Right Business Information to Research Your Idea</vt:lpstr>
      <vt:lpstr>Business information</vt:lpstr>
      <vt:lpstr>Slide 3</vt:lpstr>
      <vt:lpstr>Images, videos, sound files for...</vt:lpstr>
      <vt:lpstr>Social media and professional networks</vt:lpstr>
      <vt:lpstr>Slide 6</vt:lpstr>
      <vt:lpstr>Current issues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Evaluating information – CRAAP test</vt:lpstr>
      <vt:lpstr>Evaluating information</vt:lpstr>
      <vt:lpstr>Or Kipling’s six honest serving men</vt:lpstr>
      <vt:lpstr>Type of web site and who owns it</vt:lpstr>
      <vt:lpstr>Slide 19</vt:lpstr>
      <vt:lpstr>Slide 20</vt:lpstr>
      <vt:lpstr>Official information - main government sites</vt:lpstr>
      <vt:lpstr>Where has the information gone?</vt:lpstr>
      <vt:lpstr>Official statistics</vt:lpstr>
      <vt:lpstr>Official statistics (2)</vt:lpstr>
      <vt:lpstr>Think file format</vt:lpstr>
      <vt:lpstr>site: command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Market research &amp; industry reports</vt:lpstr>
      <vt:lpstr>Examples of market research aggregators</vt:lpstr>
      <vt:lpstr>Reportbuyer.com</vt:lpstr>
      <vt:lpstr>Reportbuyer.com</vt:lpstr>
      <vt:lpstr>Slide 40</vt:lpstr>
      <vt:lpstr>Slide 41</vt:lpstr>
      <vt:lpstr>Company information </vt:lpstr>
      <vt:lpstr>UK Companies Act 2006</vt:lpstr>
      <vt:lpstr>Changes from 1 January 2016</vt:lpstr>
      <vt:lpstr>Slide 45</vt:lpstr>
      <vt:lpstr>Companies House http://beta.companieshouse.gov.uk/ </vt:lpstr>
      <vt:lpstr>Company Check Free Companies House search and download  http://companycheck.co.uk/ </vt:lpstr>
      <vt:lpstr>Company Check – Hotel Chocolat</vt:lpstr>
      <vt:lpstr>Company Check – Hotel Chocolat</vt:lpstr>
      <vt:lpstr>Company Check - directors</vt:lpstr>
      <vt:lpstr>OpenCorporates http://opencorporates.com/ </vt:lpstr>
      <vt:lpstr>Google search</vt:lpstr>
      <vt:lpstr>Google</vt:lpstr>
      <vt:lpstr>Google Verbatim</vt:lpstr>
      <vt:lpstr>Google News</vt:lpstr>
      <vt:lpstr>Search National UK Newspapers  http://www.philb.com/nationaluknewspapers.html </vt:lpstr>
      <vt:lpstr>Google videos vs YouTube</vt:lpstr>
      <vt:lpstr>Bing videos</vt:lpstr>
      <vt:lpstr>Meltwater IceRocket  http://www.icerocket.com/ </vt:lpstr>
      <vt:lpstr>IceRocket trends</vt:lpstr>
      <vt:lpstr>Karen Blakeman's Blog | News and comments on search tools and electronic resources for research  http://www.rba.co.uk/wordpress/ </vt:lpstr>
      <vt:lpstr>And finally.....   Spurious Correlations  http://tylervigen.com/spurious-correlations </vt:lpstr>
    </vt:vector>
  </TitlesOfParts>
  <Company>RBA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Blakeman</dc:creator>
  <cp:lastModifiedBy>Karen Blakeman</cp:lastModifiedBy>
  <cp:revision>119</cp:revision>
  <dcterms:created xsi:type="dcterms:W3CDTF">2015-02-26T10:29:33Z</dcterms:created>
  <dcterms:modified xsi:type="dcterms:W3CDTF">2016-11-09T11:53:35Z</dcterms:modified>
</cp:coreProperties>
</file>