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Layouts/slideLayout46.xml" ContentType="application/vnd.openxmlformats-officedocument.presentationml.slideLayou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ableStyles.xml" ContentType="application/vnd.openxmlformats-officedocument.presentationml.tableStyles+xml"/>
  <Override PartName="/ppt/slides/slide99.xml" ContentType="application/vnd.openxmlformats-officedocument.presentationml.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108.xml" ContentType="application/vnd.openxmlformats-officedocument.presentationml.slide+xml"/>
  <Override PartName="/ppt/slideMasters/slideMaster5.xml" ContentType="application/vnd.openxmlformats-officedocument.presentationml.slideMaster+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slides/slide79.xml" ContentType="application/vnd.openxmlformats-officedocument.presentationml.slide+xml"/>
  <Override PartName="/ppt/slides/slide109.xml" ContentType="application/vnd.openxmlformats-officedocument.presentationml.slide+xml"/>
  <Override PartName="/ppt/theme/theme8.xml" ContentType="application/vnd.openxmlformats-officedocument.them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Masters/slideMaster7.xml" ContentType="application/vnd.openxmlformats-officedocument.presentationml.slideMaster+xml"/>
  <Override PartName="/ppt/slides/slide98.xml" ContentType="application/vnd.openxmlformats-officedocument.presentationml.slide+xml"/>
  <Override PartName="/ppt/slides/slide117.xml" ContentType="application/vnd.openxmlformats-officedocument.presentationml.slide+xml"/>
  <Override PartName="/ppt/theme/theme9.xml" ContentType="application/vnd.openxmlformats-officedocument.them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Layouts/slideLayout68.xml" ContentType="application/vnd.openxmlformats-officedocument.presentationml.slideLayout+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s/slide32.xml" ContentType="application/vnd.openxmlformats-officedocument.presentationml.slide+xml"/>
  <Default Extension="fntdata" ContentType="application/x-fontdata"/>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118.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 id="2147483660" r:id="rId2"/>
    <p:sldMasterId id="2147483672" r:id="rId3"/>
    <p:sldMasterId id="2147483696" r:id="rId4"/>
    <p:sldMasterId id="2147483708" r:id="rId5"/>
    <p:sldMasterId id="2147483720" r:id="rId6"/>
    <p:sldMasterId id="2147483732" r:id="rId7"/>
  </p:sldMasterIdLst>
  <p:notesMasterIdLst>
    <p:notesMasterId r:id="rId126"/>
  </p:notesMasterIdLst>
  <p:handoutMasterIdLst>
    <p:handoutMasterId r:id="rId127"/>
  </p:handoutMasterIdLst>
  <p:sldIdLst>
    <p:sldId id="256" r:id="rId8"/>
    <p:sldId id="707" r:id="rId9"/>
    <p:sldId id="708" r:id="rId10"/>
    <p:sldId id="718" r:id="rId11"/>
    <p:sldId id="719" r:id="rId12"/>
    <p:sldId id="722" r:id="rId13"/>
    <p:sldId id="709" r:id="rId14"/>
    <p:sldId id="710" r:id="rId15"/>
    <p:sldId id="711" r:id="rId16"/>
    <p:sldId id="720" r:id="rId17"/>
    <p:sldId id="721" r:id="rId18"/>
    <p:sldId id="713" r:id="rId19"/>
    <p:sldId id="714" r:id="rId20"/>
    <p:sldId id="477" r:id="rId21"/>
    <p:sldId id="474" r:id="rId22"/>
    <p:sldId id="473" r:id="rId23"/>
    <p:sldId id="475" r:id="rId24"/>
    <p:sldId id="583" r:id="rId25"/>
    <p:sldId id="670" r:id="rId26"/>
    <p:sldId id="584" r:id="rId27"/>
    <p:sldId id="671" r:id="rId28"/>
    <p:sldId id="627" r:id="rId29"/>
    <p:sldId id="395" r:id="rId30"/>
    <p:sldId id="629" r:id="rId31"/>
    <p:sldId id="672" r:id="rId32"/>
    <p:sldId id="630" r:id="rId33"/>
    <p:sldId id="628" r:id="rId34"/>
    <p:sldId id="673" r:id="rId35"/>
    <p:sldId id="674" r:id="rId36"/>
    <p:sldId id="484" r:id="rId37"/>
    <p:sldId id="675" r:id="rId38"/>
    <p:sldId id="676" r:id="rId39"/>
    <p:sldId id="485" r:id="rId40"/>
    <p:sldId id="489" r:id="rId41"/>
    <p:sldId id="490" r:id="rId42"/>
    <p:sldId id="494" r:id="rId43"/>
    <p:sldId id="495" r:id="rId44"/>
    <p:sldId id="526" r:id="rId45"/>
    <p:sldId id="598" r:id="rId46"/>
    <p:sldId id="527" r:id="rId47"/>
    <p:sldId id="528" r:id="rId48"/>
    <p:sldId id="677" r:id="rId49"/>
    <p:sldId id="725" r:id="rId50"/>
    <p:sldId id="726" r:id="rId51"/>
    <p:sldId id="727" r:id="rId52"/>
    <p:sldId id="679" r:id="rId53"/>
    <p:sldId id="530" r:id="rId54"/>
    <p:sldId id="587" r:id="rId55"/>
    <p:sldId id="680" r:id="rId56"/>
    <p:sldId id="588" r:id="rId57"/>
    <p:sldId id="589" r:id="rId58"/>
    <p:sldId id="590" r:id="rId59"/>
    <p:sldId id="631" r:id="rId60"/>
    <p:sldId id="635" r:id="rId61"/>
    <p:sldId id="636" r:id="rId62"/>
    <p:sldId id="534" r:id="rId63"/>
    <p:sldId id="633" r:id="rId64"/>
    <p:sldId id="634" r:id="rId65"/>
    <p:sldId id="501" r:id="rId66"/>
    <p:sldId id="543" r:id="rId67"/>
    <p:sldId id="681" r:id="rId68"/>
    <p:sldId id="518" r:id="rId69"/>
    <p:sldId id="519" r:id="rId70"/>
    <p:sldId id="520" r:id="rId71"/>
    <p:sldId id="593" r:id="rId72"/>
    <p:sldId id="637" r:id="rId73"/>
    <p:sldId id="687" r:id="rId74"/>
    <p:sldId id="686" r:id="rId75"/>
    <p:sldId id="688" r:id="rId76"/>
    <p:sldId id="689" r:id="rId77"/>
    <p:sldId id="594" r:id="rId78"/>
    <p:sldId id="548" r:id="rId79"/>
    <p:sldId id="547" r:id="rId80"/>
    <p:sldId id="550" r:id="rId81"/>
    <p:sldId id="551" r:id="rId82"/>
    <p:sldId id="553" r:id="rId83"/>
    <p:sldId id="625" r:id="rId84"/>
    <p:sldId id="638" r:id="rId85"/>
    <p:sldId id="723" r:id="rId86"/>
    <p:sldId id="724" r:id="rId87"/>
    <p:sldId id="554" r:id="rId88"/>
    <p:sldId id="556" r:id="rId89"/>
    <p:sldId id="265" r:id="rId90"/>
    <p:sldId id="266" r:id="rId91"/>
    <p:sldId id="639" r:id="rId92"/>
    <p:sldId id="640" r:id="rId93"/>
    <p:sldId id="641" r:id="rId94"/>
    <p:sldId id="277" r:id="rId95"/>
    <p:sldId id="278" r:id="rId96"/>
    <p:sldId id="642" r:id="rId97"/>
    <p:sldId id="643" r:id="rId98"/>
    <p:sldId id="644" r:id="rId99"/>
    <p:sldId id="645" r:id="rId100"/>
    <p:sldId id="428" r:id="rId101"/>
    <p:sldId id="558" r:id="rId102"/>
    <p:sldId id="430" r:id="rId103"/>
    <p:sldId id="433" r:id="rId104"/>
    <p:sldId id="559" r:id="rId105"/>
    <p:sldId id="434" r:id="rId106"/>
    <p:sldId id="436" r:id="rId107"/>
    <p:sldId id="694" r:id="rId108"/>
    <p:sldId id="715" r:id="rId109"/>
    <p:sldId id="448" r:id="rId110"/>
    <p:sldId id="560" r:id="rId111"/>
    <p:sldId id="561" r:id="rId112"/>
    <p:sldId id="648" r:id="rId113"/>
    <p:sldId id="564" r:id="rId114"/>
    <p:sldId id="665" r:id="rId115"/>
    <p:sldId id="704" r:id="rId116"/>
    <p:sldId id="705" r:id="rId117"/>
    <p:sldId id="700" r:id="rId118"/>
    <p:sldId id="706" r:id="rId119"/>
    <p:sldId id="698" r:id="rId120"/>
    <p:sldId id="699" r:id="rId121"/>
    <p:sldId id="570" r:id="rId122"/>
    <p:sldId id="571" r:id="rId123"/>
    <p:sldId id="716" r:id="rId124"/>
    <p:sldId id="581" r:id="rId125"/>
  </p:sldIdLst>
  <p:sldSz cx="9144000" cy="6858000" type="screen4x3"/>
  <p:notesSz cx="6797675" cy="9928225"/>
  <p:embeddedFontLst>
    <p:embeddedFont>
      <p:font typeface="Calibri" pitchFamily="34" charset="0"/>
      <p:regular r:id="rId128"/>
      <p:bold r:id="rId129"/>
      <p:italic r:id="rId130"/>
      <p:boldItalic r:id="rId1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65" autoAdjust="0"/>
    <p:restoredTop sz="94640" autoAdjust="0"/>
  </p:normalViewPr>
  <p:slideViewPr>
    <p:cSldViewPr>
      <p:cViewPr varScale="1">
        <p:scale>
          <a:sx n="70" d="100"/>
          <a:sy n="70" d="100"/>
        </p:scale>
        <p:origin x="-73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117" Type="http://schemas.openxmlformats.org/officeDocument/2006/relationships/slide" Target="slides/slide110.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12" Type="http://schemas.openxmlformats.org/officeDocument/2006/relationships/slide" Target="slides/slide105.xml"/><Relationship Id="rId133" Type="http://schemas.openxmlformats.org/officeDocument/2006/relationships/viewProps" Target="viewProps.xml"/><Relationship Id="rId16" Type="http://schemas.openxmlformats.org/officeDocument/2006/relationships/slide" Target="slides/slide9.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slide" Target="slides/slide116.xml"/><Relationship Id="rId128" Type="http://schemas.openxmlformats.org/officeDocument/2006/relationships/font" Target="fonts/font1.fntdata"/><Relationship Id="rId5" Type="http://schemas.openxmlformats.org/officeDocument/2006/relationships/slideMaster" Target="slideMasters/slideMaster5.xml"/><Relationship Id="rId90" Type="http://schemas.openxmlformats.org/officeDocument/2006/relationships/slide" Target="slides/slide83.xml"/><Relationship Id="rId95" Type="http://schemas.openxmlformats.org/officeDocument/2006/relationships/slide" Target="slides/slide88.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113" Type="http://schemas.openxmlformats.org/officeDocument/2006/relationships/slide" Target="slides/slide106.xml"/><Relationship Id="rId118" Type="http://schemas.openxmlformats.org/officeDocument/2006/relationships/slide" Target="slides/slide111.xml"/><Relationship Id="rId126" Type="http://schemas.openxmlformats.org/officeDocument/2006/relationships/notesMaster" Target="notesMasters/notesMaster1.xml"/><Relationship Id="rId134"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slide" Target="slides/slide86.xml"/><Relationship Id="rId98" Type="http://schemas.openxmlformats.org/officeDocument/2006/relationships/slide" Target="slides/slide91.xml"/><Relationship Id="rId121" Type="http://schemas.openxmlformats.org/officeDocument/2006/relationships/slide" Target="slides/slide11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103" Type="http://schemas.openxmlformats.org/officeDocument/2006/relationships/slide" Target="slides/slide96.xml"/><Relationship Id="rId108" Type="http://schemas.openxmlformats.org/officeDocument/2006/relationships/slide" Target="slides/slide101.xml"/><Relationship Id="rId116" Type="http://schemas.openxmlformats.org/officeDocument/2006/relationships/slide" Target="slides/slide109.xml"/><Relationship Id="rId124" Type="http://schemas.openxmlformats.org/officeDocument/2006/relationships/slide" Target="slides/slide117.xml"/><Relationship Id="rId129" Type="http://schemas.openxmlformats.org/officeDocument/2006/relationships/font" Target="fonts/font2.fntdata"/><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slide" Target="slides/slide89.xml"/><Relationship Id="rId111" Type="http://schemas.openxmlformats.org/officeDocument/2006/relationships/slide" Target="slides/slide104.xml"/><Relationship Id="rId13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6" Type="http://schemas.openxmlformats.org/officeDocument/2006/relationships/slide" Target="slides/slide99.xml"/><Relationship Id="rId114" Type="http://schemas.openxmlformats.org/officeDocument/2006/relationships/slide" Target="slides/slide107.xml"/><Relationship Id="rId119" Type="http://schemas.openxmlformats.org/officeDocument/2006/relationships/slide" Target="slides/slide112.xml"/><Relationship Id="rId127" Type="http://schemas.openxmlformats.org/officeDocument/2006/relationships/handoutMaster" Target="handoutMasters/handoutMaster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slide" Target="slides/slide115.xml"/><Relationship Id="rId130" Type="http://schemas.openxmlformats.org/officeDocument/2006/relationships/font" Target="fonts/font3.fntdata"/><Relationship Id="rId13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120" Type="http://schemas.openxmlformats.org/officeDocument/2006/relationships/slide" Target="slides/slide113.xml"/><Relationship Id="rId125" Type="http://schemas.openxmlformats.org/officeDocument/2006/relationships/slide" Target="slides/slide118.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15" Type="http://schemas.openxmlformats.org/officeDocument/2006/relationships/slide" Target="slides/slide108.xml"/><Relationship Id="rId131" Type="http://schemas.openxmlformats.org/officeDocument/2006/relationships/font" Target="fonts/font4.fntdata"/><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372DCE87-C22F-4F52-AE4D-D6A51284E293}" type="datetimeFigureOut">
              <a:rPr lang="en-GB" smtClean="0"/>
              <a:pPr/>
              <a:t>18/07/2016</a:t>
            </a:fld>
            <a:endParaRPr lang="en-GB"/>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26B0BEA9-E570-4274-AF27-B1B78311F73C}" type="slidenum">
              <a:rPr lang="en-GB" smtClean="0"/>
              <a:pPr/>
              <a:t>‹#›</a:t>
            </a:fld>
            <a:endParaRPr lang="en-GB"/>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46E0AB54-537E-4272-B451-96372EB8F503}" type="datetimeFigureOut">
              <a:rPr lang="en-GB" smtClean="0"/>
              <a:pPr/>
              <a:t>18/07/2016</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545EBFBE-AE08-4F2E-8988-C4E0812F9B3C}" type="slidenum">
              <a:rPr lang="en-GB" smtClean="0"/>
              <a:pPr/>
              <a:t>‹#›</a:t>
            </a:fld>
            <a:endParaRPr lang="en-GB"/>
          </a:p>
        </p:txBody>
      </p:sp>
    </p:spTree>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Date Placeholder 3"/>
          <p:cNvSpPr>
            <a:spLocks noGrp="1"/>
          </p:cNvSpPr>
          <p:nvPr>
            <p:ph type="dt" idx="10"/>
          </p:nvPr>
        </p:nvSpPr>
        <p:spPr/>
        <p:txBody>
          <a:bodyPr/>
          <a:lstStyle/>
          <a:p>
            <a:fld id="{B1D58187-F734-4FA7-92EA-CD0889C48B3A}" type="datetime1">
              <a:rPr lang="en-GB" smtClean="0">
                <a:solidFill>
                  <a:prstClr val="black"/>
                </a:solidFill>
              </a:rPr>
              <a:pPr/>
              <a:t>18/07/2016</a:t>
            </a:fld>
            <a:endParaRPr lang="en-GB">
              <a:solidFill>
                <a:prstClr val="black"/>
              </a:solidFill>
            </a:endParaRPr>
          </a:p>
        </p:txBody>
      </p:sp>
      <p:sp>
        <p:nvSpPr>
          <p:cNvPr id="5" name="Slide Number Placeholder 4"/>
          <p:cNvSpPr>
            <a:spLocks noGrp="1"/>
          </p:cNvSpPr>
          <p:nvPr>
            <p:ph type="sldNum" sz="quarter" idx="11"/>
          </p:nvPr>
        </p:nvSpPr>
        <p:spPr/>
        <p:txBody>
          <a:bodyPr/>
          <a:lstStyle/>
          <a:p>
            <a:fld id="{545EBFBE-AE08-4F2E-8988-C4E0812F9B3C}" type="slidenum">
              <a:rPr lang="en-GB" smtClean="0">
                <a:solidFill>
                  <a:prstClr val="black"/>
                </a:solidFill>
              </a:rPr>
              <a:pPr/>
              <a:t>91</a:t>
            </a:fld>
            <a:endParaRPr lang="en-GB">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109572"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GB" smtClean="0"/>
          </a:p>
        </p:txBody>
      </p:sp>
      <p:sp>
        <p:nvSpPr>
          <p:cNvPr id="109573"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E0859772-1291-42FD-94ED-2C8D87BC1731}" type="datetime1">
              <a:rPr lang="en-GB" smtClean="0"/>
              <a:pPr fontAlgn="base">
                <a:spcBef>
                  <a:spcPct val="0"/>
                </a:spcBef>
                <a:spcAft>
                  <a:spcPct val="0"/>
                </a:spcAft>
                <a:defRPr/>
              </a:pPr>
              <a:t>18/07/2016</a:t>
            </a:fld>
            <a:endParaRPr lang="en-GB" smtClean="0"/>
          </a:p>
        </p:txBody>
      </p:sp>
      <p:sp>
        <p:nvSpPr>
          <p:cNvPr id="109575"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483853-186C-4318-981B-92B9B88606F8}" type="slidenum">
              <a:rPr lang="en-GB" smtClean="0"/>
              <a:pPr fontAlgn="base">
                <a:spcBef>
                  <a:spcPct val="0"/>
                </a:spcBef>
                <a:spcAft>
                  <a:spcPct val="0"/>
                </a:spcAft>
                <a:defRPr/>
              </a:pPr>
              <a:t>97</a:t>
            </a:fld>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109572"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GB" smtClean="0"/>
          </a:p>
        </p:txBody>
      </p:sp>
      <p:sp>
        <p:nvSpPr>
          <p:cNvPr id="109573"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E0859772-1291-42FD-94ED-2C8D87BC1731}" type="datetime1">
              <a:rPr lang="en-GB" smtClean="0"/>
              <a:pPr fontAlgn="base">
                <a:spcBef>
                  <a:spcPct val="0"/>
                </a:spcBef>
                <a:spcAft>
                  <a:spcPct val="0"/>
                </a:spcAft>
                <a:defRPr/>
              </a:pPr>
              <a:t>18/07/2016</a:t>
            </a:fld>
            <a:endParaRPr lang="en-GB" smtClean="0"/>
          </a:p>
        </p:txBody>
      </p:sp>
      <p:sp>
        <p:nvSpPr>
          <p:cNvPr id="109575"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483853-186C-4318-981B-92B9B88606F8}" type="slidenum">
              <a:rPr lang="en-GB" smtClean="0"/>
              <a:pPr fontAlgn="base">
                <a:spcBef>
                  <a:spcPct val="0"/>
                </a:spcBef>
                <a:spcAft>
                  <a:spcPct val="0"/>
                </a:spcAft>
                <a:defRPr/>
              </a:pPr>
              <a:t>98</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11162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GB" smtClean="0"/>
          </a:p>
        </p:txBody>
      </p:sp>
      <p:sp>
        <p:nvSpPr>
          <p:cNvPr id="11162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2E0DBD12-D5F7-42FE-B12A-FD3B256C8104}" type="datetime1">
              <a:rPr lang="en-GB" smtClean="0"/>
              <a:pPr fontAlgn="base">
                <a:spcBef>
                  <a:spcPct val="0"/>
                </a:spcBef>
                <a:spcAft>
                  <a:spcPct val="0"/>
                </a:spcAft>
                <a:defRPr/>
              </a:pPr>
              <a:t>18/07/2016</a:t>
            </a:fld>
            <a:endParaRPr lang="en-GB" smtClean="0"/>
          </a:p>
        </p:txBody>
      </p:sp>
      <p:sp>
        <p:nvSpPr>
          <p:cNvPr id="11162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640294-256E-4C8C-95E5-01D3026F3FAF}" type="slidenum">
              <a:rPr lang="en-GB" smtClean="0"/>
              <a:pPr fontAlgn="base">
                <a:spcBef>
                  <a:spcPct val="0"/>
                </a:spcBef>
                <a:spcAft>
                  <a:spcPct val="0"/>
                </a:spcAft>
                <a:defRPr/>
              </a:pPr>
              <a:t>104</a:t>
            </a:fld>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Date Placeholder 3"/>
          <p:cNvSpPr>
            <a:spLocks noGrp="1"/>
          </p:cNvSpPr>
          <p:nvPr>
            <p:ph type="dt" idx="10"/>
          </p:nvPr>
        </p:nvSpPr>
        <p:spPr/>
        <p:txBody>
          <a:bodyPr/>
          <a:lstStyle/>
          <a:p>
            <a:fld id="{F820EA0E-2B58-43A7-ADD4-DA837AC12FAF}" type="datetime1">
              <a:rPr lang="en-GB" smtClean="0"/>
              <a:pPr/>
              <a:t>18/07/2016</a:t>
            </a:fld>
            <a:endParaRPr lang="en-GB"/>
          </a:p>
        </p:txBody>
      </p:sp>
      <p:sp>
        <p:nvSpPr>
          <p:cNvPr id="5" name="Slide Number Placeholder 4"/>
          <p:cNvSpPr>
            <a:spLocks noGrp="1"/>
          </p:cNvSpPr>
          <p:nvPr>
            <p:ph type="sldNum" sz="quarter" idx="11"/>
          </p:nvPr>
        </p:nvSpPr>
        <p:spPr/>
        <p:txBody>
          <a:bodyPr/>
          <a:lstStyle/>
          <a:p>
            <a:fld id="{545EBFBE-AE08-4F2E-8988-C4E0812F9B3C}" type="slidenum">
              <a:rPr lang="en-GB" smtClean="0"/>
              <a:pPr/>
              <a:t>118</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1D1DF7A-1B53-42F9-9FAD-DDB2C2F23738}" type="datetime1">
              <a:rPr lang="en-GB" smtClean="0"/>
              <a:pPr/>
              <a:t>18/07/2016</a:t>
            </a:fld>
            <a:endParaRPr lang="en-GB"/>
          </a:p>
        </p:txBody>
      </p:sp>
      <p:sp>
        <p:nvSpPr>
          <p:cNvPr id="5" name="Footer Placeholder 4"/>
          <p:cNvSpPr>
            <a:spLocks noGrp="1"/>
          </p:cNvSpPr>
          <p:nvPr>
            <p:ph type="ftr" sz="quarter" idx="11"/>
          </p:nvPr>
        </p:nvSpPr>
        <p:spPr/>
        <p:txBody>
          <a:bodyPr/>
          <a:lstStyle/>
          <a:p>
            <a:r>
              <a:rPr lang="en-GB" smtClean="0"/>
              <a:t>www.rba.co.uk</a:t>
            </a:r>
            <a:endParaRPr lang="en-GB"/>
          </a:p>
        </p:txBody>
      </p:sp>
      <p:sp>
        <p:nvSpPr>
          <p:cNvPr id="6" name="Slide Number Placeholder 5"/>
          <p:cNvSpPr>
            <a:spLocks noGrp="1"/>
          </p:cNvSpPr>
          <p:nvPr>
            <p:ph type="sldNum" sz="quarter" idx="12"/>
          </p:nvPr>
        </p:nvSpPr>
        <p:spPr/>
        <p:txBody>
          <a:bodyPr/>
          <a:lstStyle/>
          <a:p>
            <a:fld id="{00F87F59-1120-40A7-87AD-448DA73E6ED8}"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D7E808-53E4-4507-8F58-013F9C963EF4}" type="datetime1">
              <a:rPr lang="en-GB" smtClean="0"/>
              <a:pPr/>
              <a:t>18/07/2016</a:t>
            </a:fld>
            <a:endParaRPr lang="en-GB"/>
          </a:p>
        </p:txBody>
      </p:sp>
      <p:sp>
        <p:nvSpPr>
          <p:cNvPr id="5" name="Footer Placeholder 4"/>
          <p:cNvSpPr>
            <a:spLocks noGrp="1"/>
          </p:cNvSpPr>
          <p:nvPr>
            <p:ph type="ftr" sz="quarter" idx="11"/>
          </p:nvPr>
        </p:nvSpPr>
        <p:spPr/>
        <p:txBody>
          <a:bodyPr/>
          <a:lstStyle/>
          <a:p>
            <a:r>
              <a:rPr lang="en-GB" smtClean="0"/>
              <a:t>www.rba.co.uk</a:t>
            </a:r>
            <a:endParaRPr lang="en-GB"/>
          </a:p>
        </p:txBody>
      </p:sp>
      <p:sp>
        <p:nvSpPr>
          <p:cNvPr id="6" name="Slide Number Placeholder 5"/>
          <p:cNvSpPr>
            <a:spLocks noGrp="1"/>
          </p:cNvSpPr>
          <p:nvPr>
            <p:ph type="sldNum" sz="quarter" idx="12"/>
          </p:nvPr>
        </p:nvSpPr>
        <p:spPr/>
        <p:txBody>
          <a:bodyPr/>
          <a:lstStyle/>
          <a:p>
            <a:fld id="{00F87F59-1120-40A7-87AD-448DA73E6ED8}"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5E38A1E-67CE-4375-BF99-D58473ACFEF5}" type="datetime1">
              <a:rPr lang="en-GB" smtClean="0"/>
              <a:pPr/>
              <a:t>18/07/2016</a:t>
            </a:fld>
            <a:endParaRPr lang="en-GB"/>
          </a:p>
        </p:txBody>
      </p:sp>
      <p:sp>
        <p:nvSpPr>
          <p:cNvPr id="5" name="Footer Placeholder 4"/>
          <p:cNvSpPr>
            <a:spLocks noGrp="1"/>
          </p:cNvSpPr>
          <p:nvPr>
            <p:ph type="ftr" sz="quarter" idx="11"/>
          </p:nvPr>
        </p:nvSpPr>
        <p:spPr/>
        <p:txBody>
          <a:bodyPr/>
          <a:lstStyle/>
          <a:p>
            <a:r>
              <a:rPr lang="en-GB" smtClean="0"/>
              <a:t>www.rba.co.uk</a:t>
            </a:r>
            <a:endParaRPr lang="en-GB"/>
          </a:p>
        </p:txBody>
      </p:sp>
      <p:sp>
        <p:nvSpPr>
          <p:cNvPr id="6" name="Slide Number Placeholder 5"/>
          <p:cNvSpPr>
            <a:spLocks noGrp="1"/>
          </p:cNvSpPr>
          <p:nvPr>
            <p:ph type="sldNum" sz="quarter" idx="12"/>
          </p:nvPr>
        </p:nvSpPr>
        <p:spPr/>
        <p:txBody>
          <a:bodyPr/>
          <a:lstStyle/>
          <a:p>
            <a:fld id="{00F87F59-1120-40A7-87AD-448DA73E6ED8}"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4127EA8-0951-4A43-AEFB-ED006BD8257A}" type="datetime1">
              <a:rPr lang="en-GB" smtClean="0">
                <a:solidFill>
                  <a:prstClr val="black">
                    <a:tint val="75000"/>
                  </a:prstClr>
                </a:solidFill>
              </a:rPr>
              <a:pPr/>
              <a:t>18/07/2016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rPr>
              <a:t>www.rba.co.uk</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201C6AF-9ED1-4F00-96B0-A0DF495580E3}"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596" y="71414"/>
            <a:ext cx="8229600" cy="582594"/>
          </a:xfrm>
        </p:spPr>
        <p:txBody>
          <a:bodyPr>
            <a:normAutofit/>
          </a:bodyPr>
          <a:lstStyle>
            <a:lvl1pPr>
              <a:defRPr sz="2400" baseline="0"/>
            </a:lvl1pPr>
          </a:lstStyle>
          <a:p>
            <a:r>
              <a:rPr lang="en-US" smtClean="0"/>
              <a:t>Click to edit Master title style</a:t>
            </a:r>
            <a:endParaRPr lang="en-GB" dirty="0"/>
          </a:p>
        </p:txBody>
      </p:sp>
      <p:sp>
        <p:nvSpPr>
          <p:cNvPr id="3" name="Content Placeholder 2"/>
          <p:cNvSpPr>
            <a:spLocks noGrp="1"/>
          </p:cNvSpPr>
          <p:nvPr>
            <p:ph idx="1"/>
          </p:nvPr>
        </p:nvSpPr>
        <p:spPr>
          <a:xfrm>
            <a:off x="428596" y="1071546"/>
            <a:ext cx="8229600" cy="5054617"/>
          </a:xfrm>
        </p:spPr>
        <p:txBody>
          <a:bodyPr/>
          <a:lstStyle>
            <a:lvl1pPr>
              <a:defRPr sz="2200"/>
            </a:lvl1pPr>
            <a:lvl2pPr>
              <a:defRPr sz="2000"/>
            </a:lvl2pPr>
            <a:lvl3pPr>
              <a:defRPr sz="20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fld id="{8F13B39D-D6AF-4481-89E8-B1A03239AC46}" type="datetime1">
              <a:rPr lang="en-GB" smtClean="0">
                <a:solidFill>
                  <a:prstClr val="black">
                    <a:tint val="75000"/>
                  </a:prstClr>
                </a:solidFill>
              </a:rPr>
              <a:pPr/>
              <a:t>18/07/2016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dirty="0" smtClean="0">
                <a:solidFill>
                  <a:prstClr val="black">
                    <a:tint val="75000"/>
                  </a:prstClr>
                </a:solidFill>
              </a:rPr>
              <a:t>www.rba.co.uk</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201C6AF-9ED1-4F00-96B0-A0DF495580E3}"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2CF3FF-95C0-4C57-8096-69C943237148}" type="datetime1">
              <a:rPr lang="en-GB" smtClean="0">
                <a:solidFill>
                  <a:prstClr val="black">
                    <a:tint val="75000"/>
                  </a:prstClr>
                </a:solidFill>
              </a:rPr>
              <a:pPr/>
              <a:t>18/07/2016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rPr>
              <a:t>www.rba.co.uk</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201C6AF-9ED1-4F00-96B0-A0DF495580E3}"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8596" y="60324"/>
            <a:ext cx="8229600" cy="654032"/>
          </a:xfrm>
        </p:spPr>
        <p:txBody>
          <a:bodyPr/>
          <a:lstStyle>
            <a:lvl1pPr>
              <a:defRPr baseline="0"/>
            </a:lvl1pPr>
          </a:lstStyle>
          <a:p>
            <a:r>
              <a:rPr lang="en-US"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4"/>
          <p:cNvSpPr>
            <a:spLocks noGrp="1"/>
          </p:cNvSpPr>
          <p:nvPr>
            <p:ph type="dt" sz="half" idx="10"/>
          </p:nvPr>
        </p:nvSpPr>
        <p:spPr/>
        <p:txBody>
          <a:bodyPr/>
          <a:lstStyle/>
          <a:p>
            <a:fld id="{795F225A-D55A-4242-B132-7885389AC677}" type="datetime1">
              <a:rPr lang="en-GB" smtClean="0">
                <a:solidFill>
                  <a:prstClr val="black">
                    <a:tint val="75000"/>
                  </a:prstClr>
                </a:solidFill>
              </a:rPr>
              <a:pPr/>
              <a:t>18/07/2016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dirty="0" smtClean="0">
                <a:solidFill>
                  <a:prstClr val="black">
                    <a:tint val="75000"/>
                  </a:prstClr>
                </a:solidFill>
              </a:rPr>
              <a:t>www.rba.co.uk</a:t>
            </a:r>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201C6AF-9ED1-4F00-96B0-A0DF495580E3}"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324"/>
            <a:ext cx="8229600" cy="654032"/>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980728"/>
            <a:ext cx="4040188" cy="495746"/>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700808"/>
            <a:ext cx="4040188" cy="4464496"/>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980728"/>
            <a:ext cx="4041775" cy="504056"/>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700808"/>
            <a:ext cx="4041775" cy="4464496"/>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Date Placeholder 6"/>
          <p:cNvSpPr>
            <a:spLocks noGrp="1"/>
          </p:cNvSpPr>
          <p:nvPr>
            <p:ph type="dt" sz="half" idx="10"/>
          </p:nvPr>
        </p:nvSpPr>
        <p:spPr/>
        <p:txBody>
          <a:bodyPr/>
          <a:lstStyle/>
          <a:p>
            <a:fld id="{7282F9FD-924B-48B0-A76C-7EC46E86B128}" type="datetime1">
              <a:rPr lang="en-GB" smtClean="0">
                <a:solidFill>
                  <a:prstClr val="black">
                    <a:tint val="75000"/>
                  </a:prstClr>
                </a:solidFill>
              </a:rPr>
              <a:pPr/>
              <a:t>18/07/2016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r>
              <a:rPr lang="en-GB" smtClean="0">
                <a:solidFill>
                  <a:prstClr val="black">
                    <a:tint val="75000"/>
                  </a:prstClr>
                </a:solidFill>
              </a:rPr>
              <a:t>www.rba.co.uk</a:t>
            </a: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5201C6AF-9ED1-4F00-96B0-A0DF495580E3}"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582594"/>
          </a:xfrm>
        </p:spPr>
        <p:txBody>
          <a:bodyPr/>
          <a:lstStyle/>
          <a:p>
            <a:r>
              <a:rPr lang="en-US" smtClean="0"/>
              <a:t>Click to edit Master title style</a:t>
            </a:r>
            <a:endParaRPr lang="en-GB" dirty="0"/>
          </a:p>
        </p:txBody>
      </p:sp>
      <p:sp>
        <p:nvSpPr>
          <p:cNvPr id="3" name="Date Placeholder 2"/>
          <p:cNvSpPr>
            <a:spLocks noGrp="1"/>
          </p:cNvSpPr>
          <p:nvPr>
            <p:ph type="dt" sz="half" idx="10"/>
          </p:nvPr>
        </p:nvSpPr>
        <p:spPr/>
        <p:txBody>
          <a:bodyPr/>
          <a:lstStyle/>
          <a:p>
            <a:fld id="{78994BDD-D0E9-4325-8A3F-7702B48AA4A9}" type="datetime1">
              <a:rPr lang="en-GB" smtClean="0">
                <a:solidFill>
                  <a:prstClr val="black">
                    <a:tint val="75000"/>
                  </a:prstClr>
                </a:solidFill>
              </a:rPr>
              <a:pPr/>
              <a:t>18/07/2016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r>
              <a:rPr lang="en-GB" dirty="0" smtClean="0">
                <a:solidFill>
                  <a:prstClr val="black">
                    <a:tint val="75000"/>
                  </a:prstClr>
                </a:solidFill>
              </a:rPr>
              <a:t>www.rba.co.uk</a:t>
            </a:r>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201C6AF-9ED1-4F00-96B0-A0DF495580E3}"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2FBB13-9B21-4669-8557-F3A81189C640}" type="datetime1">
              <a:rPr lang="en-GB" smtClean="0">
                <a:solidFill>
                  <a:prstClr val="black">
                    <a:tint val="75000"/>
                  </a:prstClr>
                </a:solidFill>
              </a:rPr>
              <a:pPr/>
              <a:t>18/07/2016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r>
              <a:rPr lang="en-GB" smtClean="0">
                <a:solidFill>
                  <a:prstClr val="black">
                    <a:tint val="75000"/>
                  </a:prstClr>
                </a:solidFill>
              </a:rPr>
              <a:t>www.rba.co.uk</a:t>
            </a: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5201C6AF-9ED1-4F00-96B0-A0DF495580E3}"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2200" baseline="0"/>
            </a:lvl1pPr>
            <a:lvl2pPr>
              <a:defRPr sz="22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249AFE-1420-49B6-8A08-EBDDC428A568}" type="datetime1">
              <a:rPr lang="en-GB" smtClean="0">
                <a:solidFill>
                  <a:prstClr val="black">
                    <a:tint val="75000"/>
                  </a:prstClr>
                </a:solidFill>
              </a:rPr>
              <a:pPr/>
              <a:t>18/07/2016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dirty="0" smtClean="0">
                <a:solidFill>
                  <a:prstClr val="black">
                    <a:tint val="75000"/>
                  </a:prstClr>
                </a:solidFill>
              </a:rPr>
              <a:t>www.rba.co.uk</a:t>
            </a:r>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201C6AF-9ED1-4F00-96B0-A0DF495580E3}"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4E069D3-215E-4971-934D-A1D87AFA8169}" type="datetime1">
              <a:rPr lang="en-GB" smtClean="0"/>
              <a:pPr/>
              <a:t>18/07/2016</a:t>
            </a:fld>
            <a:endParaRPr lang="en-GB"/>
          </a:p>
        </p:txBody>
      </p:sp>
      <p:sp>
        <p:nvSpPr>
          <p:cNvPr id="5" name="Footer Placeholder 4"/>
          <p:cNvSpPr>
            <a:spLocks noGrp="1"/>
          </p:cNvSpPr>
          <p:nvPr>
            <p:ph type="ftr" sz="quarter" idx="11"/>
          </p:nvPr>
        </p:nvSpPr>
        <p:spPr/>
        <p:txBody>
          <a:bodyPr/>
          <a:lstStyle/>
          <a:p>
            <a:r>
              <a:rPr lang="en-GB" smtClean="0"/>
              <a:t>www.rba.co.uk</a:t>
            </a:r>
            <a:endParaRPr lang="en-GB"/>
          </a:p>
        </p:txBody>
      </p:sp>
      <p:sp>
        <p:nvSpPr>
          <p:cNvPr id="6" name="Slide Number Placeholder 5"/>
          <p:cNvSpPr>
            <a:spLocks noGrp="1"/>
          </p:cNvSpPr>
          <p:nvPr>
            <p:ph type="sldNum" sz="quarter" idx="12"/>
          </p:nvPr>
        </p:nvSpPr>
        <p:spPr/>
        <p:txBody>
          <a:bodyPr/>
          <a:lstStyle/>
          <a:p>
            <a:fld id="{00F87F59-1120-40A7-87AD-448DA73E6ED8}"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FA0E41-6967-48A6-8B1A-0B16D4E73A94}" type="datetime1">
              <a:rPr lang="en-GB" smtClean="0">
                <a:solidFill>
                  <a:prstClr val="black">
                    <a:tint val="75000"/>
                  </a:prstClr>
                </a:solidFill>
              </a:rPr>
              <a:pPr/>
              <a:t>18/07/2016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smtClean="0">
                <a:solidFill>
                  <a:prstClr val="black">
                    <a:tint val="75000"/>
                  </a:prstClr>
                </a:solidFill>
              </a:rPr>
              <a:t>www.rba.co.uk</a:t>
            </a: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201C6AF-9ED1-4F00-96B0-A0DF495580E3}"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C2ADC8-CAE1-484E-BAE0-FB7C371B159B}" type="datetime1">
              <a:rPr lang="en-GB" smtClean="0">
                <a:solidFill>
                  <a:prstClr val="black">
                    <a:tint val="75000"/>
                  </a:prstClr>
                </a:solidFill>
              </a:rPr>
              <a:pPr/>
              <a:t>18/07/2016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rPr>
              <a:t>www.rba.co.uk</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201C6AF-9ED1-4F00-96B0-A0DF495580E3}"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B1236F6-1650-4BA0-94CD-374BD0661E9C}" type="datetime1">
              <a:rPr lang="en-GB" smtClean="0">
                <a:solidFill>
                  <a:prstClr val="black">
                    <a:tint val="75000"/>
                  </a:prstClr>
                </a:solidFill>
              </a:rPr>
              <a:pPr/>
              <a:t>18/07/2016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rPr>
              <a:t>www.rba.co.uk</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201C6AF-9ED1-4F00-96B0-A0DF495580E3}"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4127EA8-0951-4A43-AEFB-ED006BD8257A}" type="datetime1">
              <a:rPr lang="en-GB" smtClean="0">
                <a:solidFill>
                  <a:prstClr val="black">
                    <a:tint val="75000"/>
                  </a:prstClr>
                </a:solidFill>
              </a:rPr>
              <a:pPr/>
              <a:t>18/07/2016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rPr>
              <a:t>www.rba.co.uk</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201C6AF-9ED1-4F00-96B0-A0DF495580E3}"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596" y="71414"/>
            <a:ext cx="8229600" cy="582594"/>
          </a:xfrm>
        </p:spPr>
        <p:txBody>
          <a:bodyPr>
            <a:normAutofit/>
          </a:bodyPr>
          <a:lstStyle>
            <a:lvl1pPr>
              <a:defRPr sz="2400" baseline="0"/>
            </a:lvl1pPr>
          </a:lstStyle>
          <a:p>
            <a:r>
              <a:rPr lang="en-US" smtClean="0"/>
              <a:t>Click to edit Master title style</a:t>
            </a:r>
            <a:endParaRPr lang="en-GB" dirty="0"/>
          </a:p>
        </p:txBody>
      </p:sp>
      <p:sp>
        <p:nvSpPr>
          <p:cNvPr id="3" name="Content Placeholder 2"/>
          <p:cNvSpPr>
            <a:spLocks noGrp="1"/>
          </p:cNvSpPr>
          <p:nvPr>
            <p:ph idx="1"/>
          </p:nvPr>
        </p:nvSpPr>
        <p:spPr>
          <a:xfrm>
            <a:off x="428596" y="1071546"/>
            <a:ext cx="8229600" cy="5054617"/>
          </a:xfrm>
        </p:spPr>
        <p:txBody>
          <a:bodyPr/>
          <a:lstStyle>
            <a:lvl1pPr>
              <a:defRPr sz="2200"/>
            </a:lvl1pPr>
            <a:lvl2pPr>
              <a:defRPr sz="2000"/>
            </a:lvl2pPr>
            <a:lvl3pPr>
              <a:defRPr sz="20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fld id="{8F13B39D-D6AF-4481-89E8-B1A03239AC46}" type="datetime1">
              <a:rPr lang="en-GB" smtClean="0">
                <a:solidFill>
                  <a:prstClr val="black">
                    <a:tint val="75000"/>
                  </a:prstClr>
                </a:solidFill>
              </a:rPr>
              <a:pPr/>
              <a:t>18/07/2016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dirty="0" smtClean="0">
                <a:solidFill>
                  <a:prstClr val="black">
                    <a:tint val="75000"/>
                  </a:prstClr>
                </a:solidFill>
              </a:rPr>
              <a:t>www.rba.co.uk</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201C6AF-9ED1-4F00-96B0-A0DF495580E3}"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2CF3FF-95C0-4C57-8096-69C943237148}" type="datetime1">
              <a:rPr lang="en-GB" smtClean="0">
                <a:solidFill>
                  <a:prstClr val="black">
                    <a:tint val="75000"/>
                  </a:prstClr>
                </a:solidFill>
              </a:rPr>
              <a:pPr/>
              <a:t>18/07/2016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rPr>
              <a:t>www.rba.co.uk</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201C6AF-9ED1-4F00-96B0-A0DF495580E3}"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8596" y="60324"/>
            <a:ext cx="8229600" cy="654032"/>
          </a:xfrm>
        </p:spPr>
        <p:txBody>
          <a:bodyPr/>
          <a:lstStyle>
            <a:lvl1pPr>
              <a:defRPr baseline="0"/>
            </a:lvl1pPr>
          </a:lstStyle>
          <a:p>
            <a:r>
              <a:rPr lang="en-US"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4"/>
          <p:cNvSpPr>
            <a:spLocks noGrp="1"/>
          </p:cNvSpPr>
          <p:nvPr>
            <p:ph type="dt" sz="half" idx="10"/>
          </p:nvPr>
        </p:nvSpPr>
        <p:spPr/>
        <p:txBody>
          <a:bodyPr/>
          <a:lstStyle/>
          <a:p>
            <a:fld id="{795F225A-D55A-4242-B132-7885389AC677}" type="datetime1">
              <a:rPr lang="en-GB" smtClean="0">
                <a:solidFill>
                  <a:prstClr val="black">
                    <a:tint val="75000"/>
                  </a:prstClr>
                </a:solidFill>
              </a:rPr>
              <a:pPr/>
              <a:t>18/07/2016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dirty="0" smtClean="0">
                <a:solidFill>
                  <a:prstClr val="black">
                    <a:tint val="75000"/>
                  </a:prstClr>
                </a:solidFill>
              </a:rPr>
              <a:t>www.rba.co.uk</a:t>
            </a:r>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201C6AF-9ED1-4F00-96B0-A0DF495580E3}"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324"/>
            <a:ext cx="8229600" cy="654032"/>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980728"/>
            <a:ext cx="4040188" cy="495746"/>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700808"/>
            <a:ext cx="4040188" cy="4464496"/>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980728"/>
            <a:ext cx="4041775" cy="504056"/>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700808"/>
            <a:ext cx="4041775" cy="4464496"/>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Date Placeholder 6"/>
          <p:cNvSpPr>
            <a:spLocks noGrp="1"/>
          </p:cNvSpPr>
          <p:nvPr>
            <p:ph type="dt" sz="half" idx="10"/>
          </p:nvPr>
        </p:nvSpPr>
        <p:spPr/>
        <p:txBody>
          <a:bodyPr/>
          <a:lstStyle/>
          <a:p>
            <a:fld id="{7282F9FD-924B-48B0-A76C-7EC46E86B128}" type="datetime1">
              <a:rPr lang="en-GB" smtClean="0">
                <a:solidFill>
                  <a:prstClr val="black">
                    <a:tint val="75000"/>
                  </a:prstClr>
                </a:solidFill>
              </a:rPr>
              <a:pPr/>
              <a:t>18/07/2016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r>
              <a:rPr lang="en-GB" smtClean="0">
                <a:solidFill>
                  <a:prstClr val="black">
                    <a:tint val="75000"/>
                  </a:prstClr>
                </a:solidFill>
              </a:rPr>
              <a:t>www.rba.co.uk</a:t>
            </a: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5201C6AF-9ED1-4F00-96B0-A0DF495580E3}"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582594"/>
          </a:xfrm>
        </p:spPr>
        <p:txBody>
          <a:bodyPr/>
          <a:lstStyle/>
          <a:p>
            <a:r>
              <a:rPr lang="en-US" smtClean="0"/>
              <a:t>Click to edit Master title style</a:t>
            </a:r>
            <a:endParaRPr lang="en-GB" dirty="0"/>
          </a:p>
        </p:txBody>
      </p:sp>
      <p:sp>
        <p:nvSpPr>
          <p:cNvPr id="3" name="Date Placeholder 2"/>
          <p:cNvSpPr>
            <a:spLocks noGrp="1"/>
          </p:cNvSpPr>
          <p:nvPr>
            <p:ph type="dt" sz="half" idx="10"/>
          </p:nvPr>
        </p:nvSpPr>
        <p:spPr/>
        <p:txBody>
          <a:bodyPr/>
          <a:lstStyle/>
          <a:p>
            <a:fld id="{78994BDD-D0E9-4325-8A3F-7702B48AA4A9}" type="datetime1">
              <a:rPr lang="en-GB" smtClean="0">
                <a:solidFill>
                  <a:prstClr val="black">
                    <a:tint val="75000"/>
                  </a:prstClr>
                </a:solidFill>
              </a:rPr>
              <a:pPr/>
              <a:t>18/07/2016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r>
              <a:rPr lang="en-GB" dirty="0" smtClean="0">
                <a:solidFill>
                  <a:prstClr val="black">
                    <a:tint val="75000"/>
                  </a:prstClr>
                </a:solidFill>
              </a:rPr>
              <a:t>www.rba.co.uk</a:t>
            </a:r>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201C6AF-9ED1-4F00-96B0-A0DF495580E3}"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2FBB13-9B21-4669-8557-F3A81189C640}" type="datetime1">
              <a:rPr lang="en-GB" smtClean="0">
                <a:solidFill>
                  <a:prstClr val="black">
                    <a:tint val="75000"/>
                  </a:prstClr>
                </a:solidFill>
              </a:rPr>
              <a:pPr/>
              <a:t>18/07/2016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r>
              <a:rPr lang="en-GB" smtClean="0">
                <a:solidFill>
                  <a:prstClr val="black">
                    <a:tint val="75000"/>
                  </a:prstClr>
                </a:solidFill>
              </a:rPr>
              <a:t>www.rba.co.uk</a:t>
            </a: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5201C6AF-9ED1-4F00-96B0-A0DF495580E3}"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88DF9F-40D1-4995-B62D-28EE21311650}" type="datetime1">
              <a:rPr lang="en-GB" smtClean="0"/>
              <a:pPr/>
              <a:t>18/07/2016</a:t>
            </a:fld>
            <a:endParaRPr lang="en-GB"/>
          </a:p>
        </p:txBody>
      </p:sp>
      <p:sp>
        <p:nvSpPr>
          <p:cNvPr id="5" name="Footer Placeholder 4"/>
          <p:cNvSpPr>
            <a:spLocks noGrp="1"/>
          </p:cNvSpPr>
          <p:nvPr>
            <p:ph type="ftr" sz="quarter" idx="11"/>
          </p:nvPr>
        </p:nvSpPr>
        <p:spPr/>
        <p:txBody>
          <a:bodyPr/>
          <a:lstStyle/>
          <a:p>
            <a:r>
              <a:rPr lang="en-GB" smtClean="0"/>
              <a:t>www.rba.co.uk</a:t>
            </a:r>
            <a:endParaRPr lang="en-GB"/>
          </a:p>
        </p:txBody>
      </p:sp>
      <p:sp>
        <p:nvSpPr>
          <p:cNvPr id="6" name="Slide Number Placeholder 5"/>
          <p:cNvSpPr>
            <a:spLocks noGrp="1"/>
          </p:cNvSpPr>
          <p:nvPr>
            <p:ph type="sldNum" sz="quarter" idx="12"/>
          </p:nvPr>
        </p:nvSpPr>
        <p:spPr/>
        <p:txBody>
          <a:bodyPr/>
          <a:lstStyle/>
          <a:p>
            <a:fld id="{00F87F59-1120-40A7-87AD-448DA73E6ED8}" type="slidenum">
              <a:rPr lang="en-GB" smtClean="0"/>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2200" baseline="0"/>
            </a:lvl1pPr>
            <a:lvl2pPr>
              <a:defRPr sz="22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249AFE-1420-49B6-8A08-EBDDC428A568}" type="datetime1">
              <a:rPr lang="en-GB" smtClean="0">
                <a:solidFill>
                  <a:prstClr val="black">
                    <a:tint val="75000"/>
                  </a:prstClr>
                </a:solidFill>
              </a:rPr>
              <a:pPr/>
              <a:t>18/07/2016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dirty="0" smtClean="0">
                <a:solidFill>
                  <a:prstClr val="black">
                    <a:tint val="75000"/>
                  </a:prstClr>
                </a:solidFill>
              </a:rPr>
              <a:t>www.rba.co.uk</a:t>
            </a:r>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201C6AF-9ED1-4F00-96B0-A0DF495580E3}"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FA0E41-6967-48A6-8B1A-0B16D4E73A94}" type="datetime1">
              <a:rPr lang="en-GB" smtClean="0">
                <a:solidFill>
                  <a:prstClr val="black">
                    <a:tint val="75000"/>
                  </a:prstClr>
                </a:solidFill>
              </a:rPr>
              <a:pPr/>
              <a:t>18/07/2016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smtClean="0">
                <a:solidFill>
                  <a:prstClr val="black">
                    <a:tint val="75000"/>
                  </a:prstClr>
                </a:solidFill>
              </a:rPr>
              <a:t>www.rba.co.uk</a:t>
            </a: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201C6AF-9ED1-4F00-96B0-A0DF495580E3}"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C2ADC8-CAE1-484E-BAE0-FB7C371B159B}" type="datetime1">
              <a:rPr lang="en-GB" smtClean="0">
                <a:solidFill>
                  <a:prstClr val="black">
                    <a:tint val="75000"/>
                  </a:prstClr>
                </a:solidFill>
              </a:rPr>
              <a:pPr/>
              <a:t>18/07/2016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rPr>
              <a:t>www.rba.co.uk</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201C6AF-9ED1-4F00-96B0-A0DF495580E3}"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B1236F6-1650-4BA0-94CD-374BD0661E9C}" type="datetime1">
              <a:rPr lang="en-GB" smtClean="0">
                <a:solidFill>
                  <a:prstClr val="black">
                    <a:tint val="75000"/>
                  </a:prstClr>
                </a:solidFill>
              </a:rPr>
              <a:pPr/>
              <a:t>18/07/2016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rPr>
              <a:t>www.rba.co.uk</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201C6AF-9ED1-4F00-96B0-A0DF495580E3}"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DE33A02E-2F21-4D26-905A-82AF8C916DC3}" type="datetime1">
              <a:rPr lang="en-GB">
                <a:solidFill>
                  <a:prstClr val="black">
                    <a:tint val="75000"/>
                  </a:prstClr>
                </a:solidFill>
              </a:rPr>
              <a:pPr>
                <a:defRPr/>
              </a:pPr>
              <a:t>18/07/2016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www.rba.co.uk</a:t>
            </a:r>
          </a:p>
        </p:txBody>
      </p:sp>
      <p:sp>
        <p:nvSpPr>
          <p:cNvPr id="6" name="Slide Number Placeholder 5"/>
          <p:cNvSpPr>
            <a:spLocks noGrp="1"/>
          </p:cNvSpPr>
          <p:nvPr>
            <p:ph type="sldNum" sz="quarter" idx="12"/>
          </p:nvPr>
        </p:nvSpPr>
        <p:spPr/>
        <p:txBody>
          <a:bodyPr/>
          <a:lstStyle>
            <a:lvl1pPr>
              <a:defRPr/>
            </a:lvl1pPr>
          </a:lstStyle>
          <a:p>
            <a:pPr>
              <a:defRPr/>
            </a:pPr>
            <a:fld id="{30B9CCE5-127F-45E2-96AF-E6E4B2E9E139}" type="slidenum">
              <a:rPr lang="en-GB">
                <a:solidFill>
                  <a:prstClr val="black">
                    <a:tint val="75000"/>
                  </a:prstClr>
                </a:solidFill>
              </a:rPr>
              <a:pPr>
                <a:defRPr/>
              </a:pPr>
              <a:t>‹#›</a:t>
            </a:fld>
            <a:endParaRPr lang="en-GB">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596" y="71414"/>
            <a:ext cx="8229600" cy="582594"/>
          </a:xfrm>
        </p:spPr>
        <p:txBody>
          <a:bodyPr>
            <a:normAutofit/>
          </a:bodyPr>
          <a:lstStyle>
            <a:lvl1pPr>
              <a:defRPr sz="2400" baseline="0"/>
            </a:lvl1pPr>
          </a:lstStyle>
          <a:p>
            <a:r>
              <a:rPr lang="en-US" smtClean="0"/>
              <a:t>Click to edit Master title style</a:t>
            </a:r>
            <a:endParaRPr lang="en-GB" dirty="0"/>
          </a:p>
        </p:txBody>
      </p:sp>
      <p:sp>
        <p:nvSpPr>
          <p:cNvPr id="3" name="Content Placeholder 2"/>
          <p:cNvSpPr>
            <a:spLocks noGrp="1"/>
          </p:cNvSpPr>
          <p:nvPr>
            <p:ph idx="1"/>
          </p:nvPr>
        </p:nvSpPr>
        <p:spPr>
          <a:xfrm>
            <a:off x="428596" y="1071546"/>
            <a:ext cx="8229600" cy="5054617"/>
          </a:xfrm>
        </p:spPr>
        <p:txBody>
          <a:bodyPr/>
          <a:lstStyle>
            <a:lvl1pPr>
              <a:defRPr sz="2200"/>
            </a:lvl1pPr>
            <a:lvl2pPr>
              <a:defRPr sz="2000"/>
            </a:lvl2pPr>
            <a:lvl3pPr>
              <a:defRPr sz="20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B7C3EA24-95B6-4C48-AFF4-BF52EB8DDA50}" type="datetime1">
              <a:rPr lang="en-GB">
                <a:solidFill>
                  <a:prstClr val="black">
                    <a:tint val="75000"/>
                  </a:prstClr>
                </a:solidFill>
              </a:rPr>
              <a:pPr>
                <a:defRPr/>
              </a:pPr>
              <a:t>18/07/2016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www.rba.co.uk</a:t>
            </a:r>
          </a:p>
        </p:txBody>
      </p:sp>
      <p:sp>
        <p:nvSpPr>
          <p:cNvPr id="6" name="Slide Number Placeholder 5"/>
          <p:cNvSpPr>
            <a:spLocks noGrp="1"/>
          </p:cNvSpPr>
          <p:nvPr>
            <p:ph type="sldNum" sz="quarter" idx="12"/>
          </p:nvPr>
        </p:nvSpPr>
        <p:spPr/>
        <p:txBody>
          <a:bodyPr/>
          <a:lstStyle>
            <a:lvl1pPr>
              <a:defRPr/>
            </a:lvl1pPr>
          </a:lstStyle>
          <a:p>
            <a:pPr>
              <a:defRPr/>
            </a:pPr>
            <a:fld id="{B59200C5-DAFB-460E-AB3B-7AE44A7A10B5}" type="slidenum">
              <a:rPr lang="en-GB">
                <a:solidFill>
                  <a:prstClr val="black">
                    <a:tint val="75000"/>
                  </a:prstClr>
                </a:solidFill>
              </a:rPr>
              <a:pPr>
                <a:defRPr/>
              </a:pPr>
              <a:t>‹#›</a:t>
            </a:fld>
            <a:endParaRPr lang="en-GB">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00792FF-696D-421D-9012-479B0C853822}" type="datetime1">
              <a:rPr lang="en-GB">
                <a:solidFill>
                  <a:prstClr val="black">
                    <a:tint val="75000"/>
                  </a:prstClr>
                </a:solidFill>
              </a:rPr>
              <a:pPr>
                <a:defRPr/>
              </a:pPr>
              <a:t>18/07/2016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www.rba.co.uk</a:t>
            </a:r>
          </a:p>
        </p:txBody>
      </p:sp>
      <p:sp>
        <p:nvSpPr>
          <p:cNvPr id="6" name="Slide Number Placeholder 5"/>
          <p:cNvSpPr>
            <a:spLocks noGrp="1"/>
          </p:cNvSpPr>
          <p:nvPr>
            <p:ph type="sldNum" sz="quarter" idx="12"/>
          </p:nvPr>
        </p:nvSpPr>
        <p:spPr/>
        <p:txBody>
          <a:bodyPr/>
          <a:lstStyle>
            <a:lvl1pPr>
              <a:defRPr/>
            </a:lvl1pPr>
          </a:lstStyle>
          <a:p>
            <a:pPr>
              <a:defRPr/>
            </a:pPr>
            <a:fld id="{2C22A99B-A757-430D-B92B-3F8B8BE58E9F}" type="slidenum">
              <a:rPr lang="en-GB">
                <a:solidFill>
                  <a:prstClr val="black">
                    <a:tint val="75000"/>
                  </a:prstClr>
                </a:solidFill>
              </a:rPr>
              <a:pPr>
                <a:defRPr/>
              </a:pPr>
              <a:t>‹#›</a:t>
            </a:fld>
            <a:endParaRPr lang="en-GB">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8596" y="60324"/>
            <a:ext cx="8229600" cy="654032"/>
          </a:xfrm>
        </p:spPr>
        <p:txBody>
          <a:bodyPr/>
          <a:lstStyle>
            <a:lvl1pPr>
              <a:defRPr baseline="0"/>
            </a:lvl1pPr>
          </a:lstStyle>
          <a:p>
            <a:r>
              <a:rPr lang="en-US"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3"/>
          <p:cNvSpPr>
            <a:spLocks noGrp="1"/>
          </p:cNvSpPr>
          <p:nvPr>
            <p:ph type="dt" sz="half" idx="10"/>
          </p:nvPr>
        </p:nvSpPr>
        <p:spPr/>
        <p:txBody>
          <a:bodyPr/>
          <a:lstStyle>
            <a:lvl1pPr>
              <a:defRPr/>
            </a:lvl1pPr>
          </a:lstStyle>
          <a:p>
            <a:pPr>
              <a:defRPr/>
            </a:pPr>
            <a:fld id="{44566B3C-27F3-493D-B960-6E3EF2E29F8D}" type="datetime1">
              <a:rPr lang="en-GB">
                <a:solidFill>
                  <a:prstClr val="black">
                    <a:tint val="75000"/>
                  </a:prstClr>
                </a:solidFill>
              </a:rPr>
              <a:pPr>
                <a:defRPr/>
              </a:pPr>
              <a:t>18/07/2016</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www.rba.co.uk</a:t>
            </a:r>
          </a:p>
        </p:txBody>
      </p:sp>
      <p:sp>
        <p:nvSpPr>
          <p:cNvPr id="7" name="Slide Number Placeholder 5"/>
          <p:cNvSpPr>
            <a:spLocks noGrp="1"/>
          </p:cNvSpPr>
          <p:nvPr>
            <p:ph type="sldNum" sz="quarter" idx="12"/>
          </p:nvPr>
        </p:nvSpPr>
        <p:spPr/>
        <p:txBody>
          <a:bodyPr/>
          <a:lstStyle>
            <a:lvl1pPr>
              <a:defRPr/>
            </a:lvl1pPr>
          </a:lstStyle>
          <a:p>
            <a:pPr>
              <a:defRPr/>
            </a:pPr>
            <a:fld id="{24708DF3-473F-43D4-B9FB-8A43245C69DE}" type="slidenum">
              <a:rPr lang="en-GB">
                <a:solidFill>
                  <a:prstClr val="black">
                    <a:tint val="75000"/>
                  </a:prstClr>
                </a:solidFill>
              </a:rPr>
              <a:pPr>
                <a:defRPr/>
              </a:pPr>
              <a:t>‹#›</a:t>
            </a:fld>
            <a:endParaRPr lang="en-GB">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324"/>
            <a:ext cx="8229600" cy="654032"/>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980728"/>
            <a:ext cx="4040188" cy="495746"/>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700808"/>
            <a:ext cx="4040188" cy="4464496"/>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980728"/>
            <a:ext cx="4041775" cy="504056"/>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700808"/>
            <a:ext cx="4041775" cy="4464496"/>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Date Placeholder 3"/>
          <p:cNvSpPr>
            <a:spLocks noGrp="1"/>
          </p:cNvSpPr>
          <p:nvPr>
            <p:ph type="dt" sz="half" idx="10"/>
          </p:nvPr>
        </p:nvSpPr>
        <p:spPr/>
        <p:txBody>
          <a:bodyPr/>
          <a:lstStyle>
            <a:lvl1pPr>
              <a:defRPr/>
            </a:lvl1pPr>
          </a:lstStyle>
          <a:p>
            <a:pPr>
              <a:defRPr/>
            </a:pPr>
            <a:fld id="{7485862F-CB29-455B-9F50-05BC8165A823}" type="datetime1">
              <a:rPr lang="en-GB">
                <a:solidFill>
                  <a:prstClr val="black">
                    <a:tint val="75000"/>
                  </a:prstClr>
                </a:solidFill>
              </a:rPr>
              <a:pPr>
                <a:defRPr/>
              </a:pPr>
              <a:t>18/07/2016</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www.rba.co.uk</a:t>
            </a:r>
          </a:p>
        </p:txBody>
      </p:sp>
      <p:sp>
        <p:nvSpPr>
          <p:cNvPr id="9" name="Slide Number Placeholder 5"/>
          <p:cNvSpPr>
            <a:spLocks noGrp="1"/>
          </p:cNvSpPr>
          <p:nvPr>
            <p:ph type="sldNum" sz="quarter" idx="12"/>
          </p:nvPr>
        </p:nvSpPr>
        <p:spPr/>
        <p:txBody>
          <a:bodyPr/>
          <a:lstStyle>
            <a:lvl1pPr>
              <a:defRPr/>
            </a:lvl1pPr>
          </a:lstStyle>
          <a:p>
            <a:pPr>
              <a:defRPr/>
            </a:pPr>
            <a:fld id="{9AAEEAF4-30CA-42EE-B33E-4B833E4B3548}" type="slidenum">
              <a:rPr lang="en-GB">
                <a:solidFill>
                  <a:prstClr val="black">
                    <a:tint val="75000"/>
                  </a:prstClr>
                </a:solidFill>
              </a:rPr>
              <a:pPr>
                <a:defRPr/>
              </a:pPr>
              <a:t>‹#›</a:t>
            </a:fld>
            <a:endParaRPr lang="en-GB">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582594"/>
          </a:xfrm>
        </p:spPr>
        <p:txBody>
          <a:bodyPr/>
          <a:lstStyle/>
          <a:p>
            <a:r>
              <a:rPr lang="en-US" smtClean="0"/>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C195C8D9-6990-4CCE-950A-6F7F1CE7B1A5}" type="datetime1">
              <a:rPr lang="en-GB">
                <a:solidFill>
                  <a:prstClr val="black">
                    <a:tint val="75000"/>
                  </a:prstClr>
                </a:solidFill>
              </a:rPr>
              <a:pPr>
                <a:defRPr/>
              </a:pPr>
              <a:t>18/07/2016</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www.rba.co.uk</a:t>
            </a:r>
          </a:p>
        </p:txBody>
      </p:sp>
      <p:sp>
        <p:nvSpPr>
          <p:cNvPr id="5" name="Slide Number Placeholder 5"/>
          <p:cNvSpPr>
            <a:spLocks noGrp="1"/>
          </p:cNvSpPr>
          <p:nvPr>
            <p:ph type="sldNum" sz="quarter" idx="12"/>
          </p:nvPr>
        </p:nvSpPr>
        <p:spPr/>
        <p:txBody>
          <a:bodyPr/>
          <a:lstStyle>
            <a:lvl1pPr>
              <a:defRPr/>
            </a:lvl1pPr>
          </a:lstStyle>
          <a:p>
            <a:pPr>
              <a:defRPr/>
            </a:pPr>
            <a:fld id="{6448C5AB-ED38-4740-9C2D-7A57E87C3AC2}" type="slidenum">
              <a:rPr lang="en-GB">
                <a:solidFill>
                  <a:prstClr val="black">
                    <a:tint val="75000"/>
                  </a:prstClr>
                </a:solidFill>
              </a:rPr>
              <a:pPr>
                <a:defRPr/>
              </a:pPr>
              <a:t>‹#›</a:t>
            </a:fld>
            <a:endParaRPr lang="en-GB">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4C84E52-3851-47B0-A3B4-7DB445D5DEC6}" type="datetime1">
              <a:rPr lang="en-GB" smtClean="0"/>
              <a:pPr/>
              <a:t>18/07/2016</a:t>
            </a:fld>
            <a:endParaRPr lang="en-GB"/>
          </a:p>
        </p:txBody>
      </p:sp>
      <p:sp>
        <p:nvSpPr>
          <p:cNvPr id="6" name="Footer Placeholder 5"/>
          <p:cNvSpPr>
            <a:spLocks noGrp="1"/>
          </p:cNvSpPr>
          <p:nvPr>
            <p:ph type="ftr" sz="quarter" idx="11"/>
          </p:nvPr>
        </p:nvSpPr>
        <p:spPr/>
        <p:txBody>
          <a:bodyPr/>
          <a:lstStyle/>
          <a:p>
            <a:r>
              <a:rPr lang="en-GB" smtClean="0"/>
              <a:t>www.rba.co.uk</a:t>
            </a:r>
            <a:endParaRPr lang="en-GB"/>
          </a:p>
        </p:txBody>
      </p:sp>
      <p:sp>
        <p:nvSpPr>
          <p:cNvPr id="7" name="Slide Number Placeholder 6"/>
          <p:cNvSpPr>
            <a:spLocks noGrp="1"/>
          </p:cNvSpPr>
          <p:nvPr>
            <p:ph type="sldNum" sz="quarter" idx="12"/>
          </p:nvPr>
        </p:nvSpPr>
        <p:spPr/>
        <p:txBody>
          <a:bodyPr/>
          <a:lstStyle/>
          <a:p>
            <a:fld id="{00F87F59-1120-40A7-87AD-448DA73E6ED8}" type="slidenum">
              <a:rPr lang="en-GB" smtClean="0"/>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6E481F9-1F60-4314-AF8D-86B12F7E42C7}" type="datetime1">
              <a:rPr lang="en-GB">
                <a:solidFill>
                  <a:prstClr val="black">
                    <a:tint val="75000"/>
                  </a:prstClr>
                </a:solidFill>
              </a:rPr>
              <a:pPr>
                <a:defRPr/>
              </a:pPr>
              <a:t>18/07/2016</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www.rba.co.uk</a:t>
            </a:r>
          </a:p>
        </p:txBody>
      </p:sp>
      <p:sp>
        <p:nvSpPr>
          <p:cNvPr id="4" name="Slide Number Placeholder 5"/>
          <p:cNvSpPr>
            <a:spLocks noGrp="1"/>
          </p:cNvSpPr>
          <p:nvPr>
            <p:ph type="sldNum" sz="quarter" idx="12"/>
          </p:nvPr>
        </p:nvSpPr>
        <p:spPr/>
        <p:txBody>
          <a:bodyPr/>
          <a:lstStyle>
            <a:lvl1pPr>
              <a:defRPr/>
            </a:lvl1pPr>
          </a:lstStyle>
          <a:p>
            <a:pPr>
              <a:defRPr/>
            </a:pPr>
            <a:fld id="{B08A4098-A745-4065-92E0-268BA51B8205}" type="slidenum">
              <a:rPr lang="en-GB">
                <a:solidFill>
                  <a:prstClr val="black">
                    <a:tint val="75000"/>
                  </a:prstClr>
                </a:solidFill>
              </a:rPr>
              <a:pPr>
                <a:defRPr/>
              </a:pPr>
              <a:t>‹#›</a:t>
            </a:fld>
            <a:endParaRPr lang="en-GB">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2200" baseline="0"/>
            </a:lvl1pPr>
            <a:lvl2pPr>
              <a:defRPr sz="22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652F27C-626F-4B54-9C9D-C795C32D8BD1}" type="datetime1">
              <a:rPr lang="en-GB">
                <a:solidFill>
                  <a:prstClr val="black">
                    <a:tint val="75000"/>
                  </a:prstClr>
                </a:solidFill>
              </a:rPr>
              <a:pPr>
                <a:defRPr/>
              </a:pPr>
              <a:t>18/07/2016</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www.rba.co.uk</a:t>
            </a:r>
          </a:p>
        </p:txBody>
      </p:sp>
      <p:sp>
        <p:nvSpPr>
          <p:cNvPr id="7" name="Slide Number Placeholder 5"/>
          <p:cNvSpPr>
            <a:spLocks noGrp="1"/>
          </p:cNvSpPr>
          <p:nvPr>
            <p:ph type="sldNum" sz="quarter" idx="12"/>
          </p:nvPr>
        </p:nvSpPr>
        <p:spPr/>
        <p:txBody>
          <a:bodyPr/>
          <a:lstStyle>
            <a:lvl1pPr>
              <a:defRPr/>
            </a:lvl1pPr>
          </a:lstStyle>
          <a:p>
            <a:pPr>
              <a:defRPr/>
            </a:pPr>
            <a:fld id="{4B409FC0-B01F-430C-9C59-53783015D7D5}" type="slidenum">
              <a:rPr lang="en-GB">
                <a:solidFill>
                  <a:prstClr val="black">
                    <a:tint val="75000"/>
                  </a:prstClr>
                </a:solidFill>
              </a:rPr>
              <a:pPr>
                <a:defRPr/>
              </a:pPr>
              <a:t>‹#›</a:t>
            </a:fld>
            <a:endParaRPr lang="en-GB">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52FB635-9116-4536-B939-FDEA98483424}" type="datetime1">
              <a:rPr lang="en-GB">
                <a:solidFill>
                  <a:prstClr val="black">
                    <a:tint val="75000"/>
                  </a:prstClr>
                </a:solidFill>
              </a:rPr>
              <a:pPr>
                <a:defRPr/>
              </a:pPr>
              <a:t>18/07/2016</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www.rba.co.uk</a:t>
            </a:r>
          </a:p>
        </p:txBody>
      </p:sp>
      <p:sp>
        <p:nvSpPr>
          <p:cNvPr id="7" name="Slide Number Placeholder 5"/>
          <p:cNvSpPr>
            <a:spLocks noGrp="1"/>
          </p:cNvSpPr>
          <p:nvPr>
            <p:ph type="sldNum" sz="quarter" idx="12"/>
          </p:nvPr>
        </p:nvSpPr>
        <p:spPr/>
        <p:txBody>
          <a:bodyPr/>
          <a:lstStyle>
            <a:lvl1pPr>
              <a:defRPr/>
            </a:lvl1pPr>
          </a:lstStyle>
          <a:p>
            <a:pPr>
              <a:defRPr/>
            </a:pPr>
            <a:fld id="{D706C573-CB62-4928-A855-D33A70CC53B3}" type="slidenum">
              <a:rPr lang="en-GB">
                <a:solidFill>
                  <a:prstClr val="black">
                    <a:tint val="75000"/>
                  </a:prstClr>
                </a:solidFill>
              </a:rPr>
              <a:pPr>
                <a:defRPr/>
              </a:pPr>
              <a:t>‹#›</a:t>
            </a:fld>
            <a:endParaRPr lang="en-GB">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EDA13DF5-0DFE-4421-AB81-2E46F2C42396}" type="datetime1">
              <a:rPr lang="en-GB">
                <a:solidFill>
                  <a:prstClr val="black">
                    <a:tint val="75000"/>
                  </a:prstClr>
                </a:solidFill>
              </a:rPr>
              <a:pPr>
                <a:defRPr/>
              </a:pPr>
              <a:t>18/07/2016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www.rba.co.uk</a:t>
            </a:r>
          </a:p>
        </p:txBody>
      </p:sp>
      <p:sp>
        <p:nvSpPr>
          <p:cNvPr id="6" name="Slide Number Placeholder 5"/>
          <p:cNvSpPr>
            <a:spLocks noGrp="1"/>
          </p:cNvSpPr>
          <p:nvPr>
            <p:ph type="sldNum" sz="quarter" idx="12"/>
          </p:nvPr>
        </p:nvSpPr>
        <p:spPr/>
        <p:txBody>
          <a:bodyPr/>
          <a:lstStyle>
            <a:lvl1pPr>
              <a:defRPr/>
            </a:lvl1pPr>
          </a:lstStyle>
          <a:p>
            <a:pPr>
              <a:defRPr/>
            </a:pPr>
            <a:fld id="{D69F9407-D34B-4D29-A98D-1EA32BD2CB86}" type="slidenum">
              <a:rPr lang="en-GB">
                <a:solidFill>
                  <a:prstClr val="black">
                    <a:tint val="75000"/>
                  </a:prstClr>
                </a:solidFill>
              </a:rPr>
              <a:pPr>
                <a:defRPr/>
              </a:pPr>
              <a:t>‹#›</a:t>
            </a:fld>
            <a:endParaRPr lang="en-GB">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D622E527-FA51-4C06-B549-0498236385C9}" type="datetime1">
              <a:rPr lang="en-GB">
                <a:solidFill>
                  <a:prstClr val="black">
                    <a:tint val="75000"/>
                  </a:prstClr>
                </a:solidFill>
              </a:rPr>
              <a:pPr>
                <a:defRPr/>
              </a:pPr>
              <a:t>18/07/2016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www.rba.co.uk</a:t>
            </a:r>
          </a:p>
        </p:txBody>
      </p:sp>
      <p:sp>
        <p:nvSpPr>
          <p:cNvPr id="6" name="Slide Number Placeholder 5"/>
          <p:cNvSpPr>
            <a:spLocks noGrp="1"/>
          </p:cNvSpPr>
          <p:nvPr>
            <p:ph type="sldNum" sz="quarter" idx="12"/>
          </p:nvPr>
        </p:nvSpPr>
        <p:spPr/>
        <p:txBody>
          <a:bodyPr/>
          <a:lstStyle>
            <a:lvl1pPr>
              <a:defRPr/>
            </a:lvl1pPr>
          </a:lstStyle>
          <a:p>
            <a:pPr>
              <a:defRPr/>
            </a:pPr>
            <a:fld id="{D27C79A9-85AE-4457-805A-C414441BADB3}" type="slidenum">
              <a:rPr lang="en-GB">
                <a:solidFill>
                  <a:prstClr val="black">
                    <a:tint val="75000"/>
                  </a:prstClr>
                </a:solidFill>
              </a:rPr>
              <a:pPr>
                <a:defRPr/>
              </a:pPr>
              <a:t>‹#›</a:t>
            </a:fld>
            <a:endParaRPr lang="en-GB">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DE33A02E-2F21-4D26-905A-82AF8C916DC3}" type="datetime1">
              <a:rPr lang="en-GB">
                <a:solidFill>
                  <a:prstClr val="black">
                    <a:tint val="75000"/>
                  </a:prstClr>
                </a:solidFill>
              </a:rPr>
              <a:pPr>
                <a:defRPr/>
              </a:pPr>
              <a:t>18/07/2016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www.rba.co.uk</a:t>
            </a:r>
          </a:p>
        </p:txBody>
      </p:sp>
      <p:sp>
        <p:nvSpPr>
          <p:cNvPr id="6" name="Slide Number Placeholder 5"/>
          <p:cNvSpPr>
            <a:spLocks noGrp="1"/>
          </p:cNvSpPr>
          <p:nvPr>
            <p:ph type="sldNum" sz="quarter" idx="12"/>
          </p:nvPr>
        </p:nvSpPr>
        <p:spPr/>
        <p:txBody>
          <a:bodyPr/>
          <a:lstStyle>
            <a:lvl1pPr>
              <a:defRPr/>
            </a:lvl1pPr>
          </a:lstStyle>
          <a:p>
            <a:pPr>
              <a:defRPr/>
            </a:pPr>
            <a:fld id="{30B9CCE5-127F-45E2-96AF-E6E4B2E9E139}" type="slidenum">
              <a:rPr lang="en-GB">
                <a:solidFill>
                  <a:prstClr val="black">
                    <a:tint val="75000"/>
                  </a:prstClr>
                </a:solidFill>
              </a:rPr>
              <a:pPr>
                <a:defRPr/>
              </a:pPr>
              <a:t>‹#›</a:t>
            </a:fld>
            <a:endParaRPr lang="en-GB">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596" y="71414"/>
            <a:ext cx="8229600" cy="582594"/>
          </a:xfrm>
        </p:spPr>
        <p:txBody>
          <a:bodyPr>
            <a:normAutofit/>
          </a:bodyPr>
          <a:lstStyle>
            <a:lvl1pPr>
              <a:defRPr sz="2400" baseline="0"/>
            </a:lvl1pPr>
          </a:lstStyle>
          <a:p>
            <a:r>
              <a:rPr lang="en-US" smtClean="0"/>
              <a:t>Click to edit Master title style</a:t>
            </a:r>
            <a:endParaRPr lang="en-GB" dirty="0"/>
          </a:p>
        </p:txBody>
      </p:sp>
      <p:sp>
        <p:nvSpPr>
          <p:cNvPr id="3" name="Content Placeholder 2"/>
          <p:cNvSpPr>
            <a:spLocks noGrp="1"/>
          </p:cNvSpPr>
          <p:nvPr>
            <p:ph idx="1"/>
          </p:nvPr>
        </p:nvSpPr>
        <p:spPr>
          <a:xfrm>
            <a:off x="428596" y="1071546"/>
            <a:ext cx="8229600" cy="5054617"/>
          </a:xfrm>
        </p:spPr>
        <p:txBody>
          <a:bodyPr/>
          <a:lstStyle>
            <a:lvl1pPr>
              <a:defRPr sz="2200"/>
            </a:lvl1pPr>
            <a:lvl2pPr>
              <a:defRPr sz="2000"/>
            </a:lvl2pPr>
            <a:lvl3pPr>
              <a:defRPr sz="20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B7C3EA24-95B6-4C48-AFF4-BF52EB8DDA50}" type="datetime1">
              <a:rPr lang="en-GB">
                <a:solidFill>
                  <a:prstClr val="black">
                    <a:tint val="75000"/>
                  </a:prstClr>
                </a:solidFill>
              </a:rPr>
              <a:pPr>
                <a:defRPr/>
              </a:pPr>
              <a:t>18/07/2016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www.rba.co.uk</a:t>
            </a:r>
          </a:p>
        </p:txBody>
      </p:sp>
      <p:sp>
        <p:nvSpPr>
          <p:cNvPr id="6" name="Slide Number Placeholder 5"/>
          <p:cNvSpPr>
            <a:spLocks noGrp="1"/>
          </p:cNvSpPr>
          <p:nvPr>
            <p:ph type="sldNum" sz="quarter" idx="12"/>
          </p:nvPr>
        </p:nvSpPr>
        <p:spPr/>
        <p:txBody>
          <a:bodyPr/>
          <a:lstStyle>
            <a:lvl1pPr>
              <a:defRPr/>
            </a:lvl1pPr>
          </a:lstStyle>
          <a:p>
            <a:pPr>
              <a:defRPr/>
            </a:pPr>
            <a:fld id="{B59200C5-DAFB-460E-AB3B-7AE44A7A10B5}" type="slidenum">
              <a:rPr lang="en-GB">
                <a:solidFill>
                  <a:prstClr val="black">
                    <a:tint val="75000"/>
                  </a:prstClr>
                </a:solidFill>
              </a:rPr>
              <a:pPr>
                <a:defRPr/>
              </a:pPr>
              <a:t>‹#›</a:t>
            </a:fld>
            <a:endParaRPr lang="en-GB">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00792FF-696D-421D-9012-479B0C853822}" type="datetime1">
              <a:rPr lang="en-GB">
                <a:solidFill>
                  <a:prstClr val="black">
                    <a:tint val="75000"/>
                  </a:prstClr>
                </a:solidFill>
              </a:rPr>
              <a:pPr>
                <a:defRPr/>
              </a:pPr>
              <a:t>18/07/2016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www.rba.co.uk</a:t>
            </a:r>
          </a:p>
        </p:txBody>
      </p:sp>
      <p:sp>
        <p:nvSpPr>
          <p:cNvPr id="6" name="Slide Number Placeholder 5"/>
          <p:cNvSpPr>
            <a:spLocks noGrp="1"/>
          </p:cNvSpPr>
          <p:nvPr>
            <p:ph type="sldNum" sz="quarter" idx="12"/>
          </p:nvPr>
        </p:nvSpPr>
        <p:spPr/>
        <p:txBody>
          <a:bodyPr/>
          <a:lstStyle>
            <a:lvl1pPr>
              <a:defRPr/>
            </a:lvl1pPr>
          </a:lstStyle>
          <a:p>
            <a:pPr>
              <a:defRPr/>
            </a:pPr>
            <a:fld id="{2C22A99B-A757-430D-B92B-3F8B8BE58E9F}" type="slidenum">
              <a:rPr lang="en-GB">
                <a:solidFill>
                  <a:prstClr val="black">
                    <a:tint val="75000"/>
                  </a:prstClr>
                </a:solidFill>
              </a:rPr>
              <a:pPr>
                <a:defRPr/>
              </a:pPr>
              <a:t>‹#›</a:t>
            </a:fld>
            <a:endParaRPr lang="en-GB">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8596" y="60324"/>
            <a:ext cx="8229600" cy="654032"/>
          </a:xfrm>
        </p:spPr>
        <p:txBody>
          <a:bodyPr/>
          <a:lstStyle>
            <a:lvl1pPr>
              <a:defRPr baseline="0"/>
            </a:lvl1pPr>
          </a:lstStyle>
          <a:p>
            <a:r>
              <a:rPr lang="en-US"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3"/>
          <p:cNvSpPr>
            <a:spLocks noGrp="1"/>
          </p:cNvSpPr>
          <p:nvPr>
            <p:ph type="dt" sz="half" idx="10"/>
          </p:nvPr>
        </p:nvSpPr>
        <p:spPr/>
        <p:txBody>
          <a:bodyPr/>
          <a:lstStyle>
            <a:lvl1pPr>
              <a:defRPr/>
            </a:lvl1pPr>
          </a:lstStyle>
          <a:p>
            <a:pPr>
              <a:defRPr/>
            </a:pPr>
            <a:fld id="{44566B3C-27F3-493D-B960-6E3EF2E29F8D}" type="datetime1">
              <a:rPr lang="en-GB">
                <a:solidFill>
                  <a:prstClr val="black">
                    <a:tint val="75000"/>
                  </a:prstClr>
                </a:solidFill>
              </a:rPr>
              <a:pPr>
                <a:defRPr/>
              </a:pPr>
              <a:t>18/07/2016</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www.rba.co.uk</a:t>
            </a:r>
          </a:p>
        </p:txBody>
      </p:sp>
      <p:sp>
        <p:nvSpPr>
          <p:cNvPr id="7" name="Slide Number Placeholder 5"/>
          <p:cNvSpPr>
            <a:spLocks noGrp="1"/>
          </p:cNvSpPr>
          <p:nvPr>
            <p:ph type="sldNum" sz="quarter" idx="12"/>
          </p:nvPr>
        </p:nvSpPr>
        <p:spPr/>
        <p:txBody>
          <a:bodyPr/>
          <a:lstStyle>
            <a:lvl1pPr>
              <a:defRPr/>
            </a:lvl1pPr>
          </a:lstStyle>
          <a:p>
            <a:pPr>
              <a:defRPr/>
            </a:pPr>
            <a:fld id="{24708DF3-473F-43D4-B9FB-8A43245C69DE}" type="slidenum">
              <a:rPr lang="en-GB">
                <a:solidFill>
                  <a:prstClr val="black">
                    <a:tint val="75000"/>
                  </a:prstClr>
                </a:solidFill>
              </a:rPr>
              <a:pPr>
                <a:defRPr/>
              </a:pPr>
              <a:t>‹#›</a:t>
            </a:fld>
            <a:endParaRPr lang="en-GB">
              <a:solidFill>
                <a:prstClr val="black">
                  <a:tint val="7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324"/>
            <a:ext cx="8229600" cy="654032"/>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980728"/>
            <a:ext cx="4040188" cy="495746"/>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700808"/>
            <a:ext cx="4040188" cy="4464496"/>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980728"/>
            <a:ext cx="4041775" cy="504056"/>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700808"/>
            <a:ext cx="4041775" cy="4464496"/>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Date Placeholder 3"/>
          <p:cNvSpPr>
            <a:spLocks noGrp="1"/>
          </p:cNvSpPr>
          <p:nvPr>
            <p:ph type="dt" sz="half" idx="10"/>
          </p:nvPr>
        </p:nvSpPr>
        <p:spPr/>
        <p:txBody>
          <a:bodyPr/>
          <a:lstStyle>
            <a:lvl1pPr>
              <a:defRPr/>
            </a:lvl1pPr>
          </a:lstStyle>
          <a:p>
            <a:pPr>
              <a:defRPr/>
            </a:pPr>
            <a:fld id="{7485862F-CB29-455B-9F50-05BC8165A823}" type="datetime1">
              <a:rPr lang="en-GB">
                <a:solidFill>
                  <a:prstClr val="black">
                    <a:tint val="75000"/>
                  </a:prstClr>
                </a:solidFill>
              </a:rPr>
              <a:pPr>
                <a:defRPr/>
              </a:pPr>
              <a:t>18/07/2016</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www.rba.co.uk</a:t>
            </a:r>
          </a:p>
        </p:txBody>
      </p:sp>
      <p:sp>
        <p:nvSpPr>
          <p:cNvPr id="9" name="Slide Number Placeholder 5"/>
          <p:cNvSpPr>
            <a:spLocks noGrp="1"/>
          </p:cNvSpPr>
          <p:nvPr>
            <p:ph type="sldNum" sz="quarter" idx="12"/>
          </p:nvPr>
        </p:nvSpPr>
        <p:spPr/>
        <p:txBody>
          <a:bodyPr/>
          <a:lstStyle>
            <a:lvl1pPr>
              <a:defRPr/>
            </a:lvl1pPr>
          </a:lstStyle>
          <a:p>
            <a:pPr>
              <a:defRPr/>
            </a:pPr>
            <a:fld id="{9AAEEAF4-30CA-42EE-B33E-4B833E4B3548}" type="slidenum">
              <a:rPr lang="en-GB">
                <a:solidFill>
                  <a:prstClr val="black">
                    <a:tint val="75000"/>
                  </a:prstClr>
                </a:solidFill>
              </a:rPr>
              <a:pPr>
                <a:defRPr/>
              </a:pPr>
              <a:t>‹#›</a:t>
            </a:fld>
            <a:endParaRPr lang="en-GB">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A2D6903-7163-49D6-B5D9-A4E4DA935E98}" type="datetime1">
              <a:rPr lang="en-GB" smtClean="0"/>
              <a:pPr/>
              <a:t>18/07/2016</a:t>
            </a:fld>
            <a:endParaRPr lang="en-GB"/>
          </a:p>
        </p:txBody>
      </p:sp>
      <p:sp>
        <p:nvSpPr>
          <p:cNvPr id="8" name="Footer Placeholder 7"/>
          <p:cNvSpPr>
            <a:spLocks noGrp="1"/>
          </p:cNvSpPr>
          <p:nvPr>
            <p:ph type="ftr" sz="quarter" idx="11"/>
          </p:nvPr>
        </p:nvSpPr>
        <p:spPr/>
        <p:txBody>
          <a:bodyPr/>
          <a:lstStyle/>
          <a:p>
            <a:r>
              <a:rPr lang="en-GB" smtClean="0"/>
              <a:t>www.rba.co.uk</a:t>
            </a:r>
            <a:endParaRPr lang="en-GB"/>
          </a:p>
        </p:txBody>
      </p:sp>
      <p:sp>
        <p:nvSpPr>
          <p:cNvPr id="9" name="Slide Number Placeholder 8"/>
          <p:cNvSpPr>
            <a:spLocks noGrp="1"/>
          </p:cNvSpPr>
          <p:nvPr>
            <p:ph type="sldNum" sz="quarter" idx="12"/>
          </p:nvPr>
        </p:nvSpPr>
        <p:spPr/>
        <p:txBody>
          <a:bodyPr/>
          <a:lstStyle/>
          <a:p>
            <a:fld id="{00F87F59-1120-40A7-87AD-448DA73E6ED8}" type="slidenum">
              <a:rPr lang="en-GB" smtClean="0"/>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582594"/>
          </a:xfrm>
        </p:spPr>
        <p:txBody>
          <a:bodyPr/>
          <a:lstStyle/>
          <a:p>
            <a:r>
              <a:rPr lang="en-US" smtClean="0"/>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C195C8D9-6990-4CCE-950A-6F7F1CE7B1A5}" type="datetime1">
              <a:rPr lang="en-GB">
                <a:solidFill>
                  <a:prstClr val="black">
                    <a:tint val="75000"/>
                  </a:prstClr>
                </a:solidFill>
              </a:rPr>
              <a:pPr>
                <a:defRPr/>
              </a:pPr>
              <a:t>18/07/2016</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www.rba.co.uk</a:t>
            </a:r>
          </a:p>
        </p:txBody>
      </p:sp>
      <p:sp>
        <p:nvSpPr>
          <p:cNvPr id="5" name="Slide Number Placeholder 5"/>
          <p:cNvSpPr>
            <a:spLocks noGrp="1"/>
          </p:cNvSpPr>
          <p:nvPr>
            <p:ph type="sldNum" sz="quarter" idx="12"/>
          </p:nvPr>
        </p:nvSpPr>
        <p:spPr/>
        <p:txBody>
          <a:bodyPr/>
          <a:lstStyle>
            <a:lvl1pPr>
              <a:defRPr/>
            </a:lvl1pPr>
          </a:lstStyle>
          <a:p>
            <a:pPr>
              <a:defRPr/>
            </a:pPr>
            <a:fld id="{6448C5AB-ED38-4740-9C2D-7A57E87C3AC2}" type="slidenum">
              <a:rPr lang="en-GB">
                <a:solidFill>
                  <a:prstClr val="black">
                    <a:tint val="75000"/>
                  </a:prstClr>
                </a:solidFill>
              </a:rPr>
              <a:pPr>
                <a:defRPr/>
              </a:pPr>
              <a:t>‹#›</a:t>
            </a:fld>
            <a:endParaRPr lang="en-GB">
              <a:solidFill>
                <a:prstClr val="black">
                  <a:tint val="75000"/>
                </a:prst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6E481F9-1F60-4314-AF8D-86B12F7E42C7}" type="datetime1">
              <a:rPr lang="en-GB">
                <a:solidFill>
                  <a:prstClr val="black">
                    <a:tint val="75000"/>
                  </a:prstClr>
                </a:solidFill>
              </a:rPr>
              <a:pPr>
                <a:defRPr/>
              </a:pPr>
              <a:t>18/07/2016</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www.rba.co.uk</a:t>
            </a:r>
          </a:p>
        </p:txBody>
      </p:sp>
      <p:sp>
        <p:nvSpPr>
          <p:cNvPr id="4" name="Slide Number Placeholder 5"/>
          <p:cNvSpPr>
            <a:spLocks noGrp="1"/>
          </p:cNvSpPr>
          <p:nvPr>
            <p:ph type="sldNum" sz="quarter" idx="12"/>
          </p:nvPr>
        </p:nvSpPr>
        <p:spPr/>
        <p:txBody>
          <a:bodyPr/>
          <a:lstStyle>
            <a:lvl1pPr>
              <a:defRPr/>
            </a:lvl1pPr>
          </a:lstStyle>
          <a:p>
            <a:pPr>
              <a:defRPr/>
            </a:pPr>
            <a:fld id="{B08A4098-A745-4065-92E0-268BA51B8205}" type="slidenum">
              <a:rPr lang="en-GB">
                <a:solidFill>
                  <a:prstClr val="black">
                    <a:tint val="75000"/>
                  </a:prstClr>
                </a:solidFill>
              </a:rPr>
              <a:pPr>
                <a:defRPr/>
              </a:pPr>
              <a:t>‹#›</a:t>
            </a:fld>
            <a:endParaRPr lang="en-GB">
              <a:solidFill>
                <a:prstClr val="black">
                  <a:tint val="75000"/>
                </a:prst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2200" baseline="0"/>
            </a:lvl1pPr>
            <a:lvl2pPr>
              <a:defRPr sz="22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652F27C-626F-4B54-9C9D-C795C32D8BD1}" type="datetime1">
              <a:rPr lang="en-GB">
                <a:solidFill>
                  <a:prstClr val="black">
                    <a:tint val="75000"/>
                  </a:prstClr>
                </a:solidFill>
              </a:rPr>
              <a:pPr>
                <a:defRPr/>
              </a:pPr>
              <a:t>18/07/2016</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www.rba.co.uk</a:t>
            </a:r>
          </a:p>
        </p:txBody>
      </p:sp>
      <p:sp>
        <p:nvSpPr>
          <p:cNvPr id="7" name="Slide Number Placeholder 5"/>
          <p:cNvSpPr>
            <a:spLocks noGrp="1"/>
          </p:cNvSpPr>
          <p:nvPr>
            <p:ph type="sldNum" sz="quarter" idx="12"/>
          </p:nvPr>
        </p:nvSpPr>
        <p:spPr/>
        <p:txBody>
          <a:bodyPr/>
          <a:lstStyle>
            <a:lvl1pPr>
              <a:defRPr/>
            </a:lvl1pPr>
          </a:lstStyle>
          <a:p>
            <a:pPr>
              <a:defRPr/>
            </a:pPr>
            <a:fld id="{4B409FC0-B01F-430C-9C59-53783015D7D5}" type="slidenum">
              <a:rPr lang="en-GB">
                <a:solidFill>
                  <a:prstClr val="black">
                    <a:tint val="75000"/>
                  </a:prstClr>
                </a:solidFill>
              </a:rPr>
              <a:pPr>
                <a:defRPr/>
              </a:pPr>
              <a:t>‹#›</a:t>
            </a:fld>
            <a:endParaRPr lang="en-GB">
              <a:solidFill>
                <a:prstClr val="black">
                  <a:tint val="75000"/>
                </a:prst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52FB635-9116-4536-B939-FDEA98483424}" type="datetime1">
              <a:rPr lang="en-GB">
                <a:solidFill>
                  <a:prstClr val="black">
                    <a:tint val="75000"/>
                  </a:prstClr>
                </a:solidFill>
              </a:rPr>
              <a:pPr>
                <a:defRPr/>
              </a:pPr>
              <a:t>18/07/2016</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www.rba.co.uk</a:t>
            </a:r>
          </a:p>
        </p:txBody>
      </p:sp>
      <p:sp>
        <p:nvSpPr>
          <p:cNvPr id="7" name="Slide Number Placeholder 5"/>
          <p:cNvSpPr>
            <a:spLocks noGrp="1"/>
          </p:cNvSpPr>
          <p:nvPr>
            <p:ph type="sldNum" sz="quarter" idx="12"/>
          </p:nvPr>
        </p:nvSpPr>
        <p:spPr/>
        <p:txBody>
          <a:bodyPr/>
          <a:lstStyle>
            <a:lvl1pPr>
              <a:defRPr/>
            </a:lvl1pPr>
          </a:lstStyle>
          <a:p>
            <a:pPr>
              <a:defRPr/>
            </a:pPr>
            <a:fld id="{D706C573-CB62-4928-A855-D33A70CC53B3}" type="slidenum">
              <a:rPr lang="en-GB">
                <a:solidFill>
                  <a:prstClr val="black">
                    <a:tint val="75000"/>
                  </a:prstClr>
                </a:solidFill>
              </a:rPr>
              <a:pPr>
                <a:defRPr/>
              </a:pPr>
              <a:t>‹#›</a:t>
            </a:fld>
            <a:endParaRPr lang="en-GB">
              <a:solidFill>
                <a:prstClr val="black">
                  <a:tint val="75000"/>
                </a:prstClr>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EDA13DF5-0DFE-4421-AB81-2E46F2C42396}" type="datetime1">
              <a:rPr lang="en-GB">
                <a:solidFill>
                  <a:prstClr val="black">
                    <a:tint val="75000"/>
                  </a:prstClr>
                </a:solidFill>
              </a:rPr>
              <a:pPr>
                <a:defRPr/>
              </a:pPr>
              <a:t>18/07/2016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www.rba.co.uk</a:t>
            </a:r>
          </a:p>
        </p:txBody>
      </p:sp>
      <p:sp>
        <p:nvSpPr>
          <p:cNvPr id="6" name="Slide Number Placeholder 5"/>
          <p:cNvSpPr>
            <a:spLocks noGrp="1"/>
          </p:cNvSpPr>
          <p:nvPr>
            <p:ph type="sldNum" sz="quarter" idx="12"/>
          </p:nvPr>
        </p:nvSpPr>
        <p:spPr/>
        <p:txBody>
          <a:bodyPr/>
          <a:lstStyle>
            <a:lvl1pPr>
              <a:defRPr/>
            </a:lvl1pPr>
          </a:lstStyle>
          <a:p>
            <a:pPr>
              <a:defRPr/>
            </a:pPr>
            <a:fld id="{D69F9407-D34B-4D29-A98D-1EA32BD2CB86}" type="slidenum">
              <a:rPr lang="en-GB">
                <a:solidFill>
                  <a:prstClr val="black">
                    <a:tint val="75000"/>
                  </a:prstClr>
                </a:solidFill>
              </a:rPr>
              <a:pPr>
                <a:defRPr/>
              </a:pPr>
              <a:t>‹#›</a:t>
            </a:fld>
            <a:endParaRPr lang="en-GB">
              <a:solidFill>
                <a:prstClr val="black">
                  <a:tint val="75000"/>
                </a:prstClr>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D622E527-FA51-4C06-B549-0498236385C9}" type="datetime1">
              <a:rPr lang="en-GB">
                <a:solidFill>
                  <a:prstClr val="black">
                    <a:tint val="75000"/>
                  </a:prstClr>
                </a:solidFill>
              </a:rPr>
              <a:pPr>
                <a:defRPr/>
              </a:pPr>
              <a:t>18/07/2016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www.rba.co.uk</a:t>
            </a:r>
          </a:p>
        </p:txBody>
      </p:sp>
      <p:sp>
        <p:nvSpPr>
          <p:cNvPr id="6" name="Slide Number Placeholder 5"/>
          <p:cNvSpPr>
            <a:spLocks noGrp="1"/>
          </p:cNvSpPr>
          <p:nvPr>
            <p:ph type="sldNum" sz="quarter" idx="12"/>
          </p:nvPr>
        </p:nvSpPr>
        <p:spPr/>
        <p:txBody>
          <a:bodyPr/>
          <a:lstStyle>
            <a:lvl1pPr>
              <a:defRPr/>
            </a:lvl1pPr>
          </a:lstStyle>
          <a:p>
            <a:pPr>
              <a:defRPr/>
            </a:pPr>
            <a:fld id="{D27C79A9-85AE-4457-805A-C414441BADB3}" type="slidenum">
              <a:rPr lang="en-GB">
                <a:solidFill>
                  <a:prstClr val="black">
                    <a:tint val="75000"/>
                  </a:prstClr>
                </a:solidFill>
              </a:rPr>
              <a:pPr>
                <a:defRPr/>
              </a:pPr>
              <a:t>‹#›</a:t>
            </a:fld>
            <a:endParaRPr lang="en-GB">
              <a:solidFill>
                <a:prstClr val="black">
                  <a:tint val="75000"/>
                </a:prstClr>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DE33A02E-2F21-4D26-905A-82AF8C916DC3}" type="datetime1">
              <a:rPr lang="en-GB">
                <a:solidFill>
                  <a:prstClr val="black">
                    <a:tint val="75000"/>
                  </a:prstClr>
                </a:solidFill>
              </a:rPr>
              <a:pPr>
                <a:defRPr/>
              </a:pPr>
              <a:t>18/07/2016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www.rba.co.uk</a:t>
            </a:r>
          </a:p>
        </p:txBody>
      </p:sp>
      <p:sp>
        <p:nvSpPr>
          <p:cNvPr id="6" name="Slide Number Placeholder 5"/>
          <p:cNvSpPr>
            <a:spLocks noGrp="1"/>
          </p:cNvSpPr>
          <p:nvPr>
            <p:ph type="sldNum" sz="quarter" idx="12"/>
          </p:nvPr>
        </p:nvSpPr>
        <p:spPr/>
        <p:txBody>
          <a:bodyPr/>
          <a:lstStyle>
            <a:lvl1pPr>
              <a:defRPr/>
            </a:lvl1pPr>
          </a:lstStyle>
          <a:p>
            <a:pPr>
              <a:defRPr/>
            </a:pPr>
            <a:fld id="{30B9CCE5-127F-45E2-96AF-E6E4B2E9E139}" type="slidenum">
              <a:rPr lang="en-GB">
                <a:solidFill>
                  <a:prstClr val="black">
                    <a:tint val="75000"/>
                  </a:prstClr>
                </a:solidFill>
              </a:rPr>
              <a:pPr>
                <a:defRPr/>
              </a:pPr>
              <a:t>‹#›</a:t>
            </a:fld>
            <a:endParaRPr lang="en-GB">
              <a:solidFill>
                <a:prstClr val="black">
                  <a:tint val="75000"/>
                </a:prstClr>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596" y="71414"/>
            <a:ext cx="8229600" cy="582594"/>
          </a:xfrm>
        </p:spPr>
        <p:txBody>
          <a:bodyPr>
            <a:normAutofit/>
          </a:bodyPr>
          <a:lstStyle>
            <a:lvl1pPr>
              <a:defRPr sz="2400" baseline="0"/>
            </a:lvl1pPr>
          </a:lstStyle>
          <a:p>
            <a:r>
              <a:rPr lang="en-US" smtClean="0"/>
              <a:t>Click to edit Master title style</a:t>
            </a:r>
            <a:endParaRPr lang="en-GB" dirty="0"/>
          </a:p>
        </p:txBody>
      </p:sp>
      <p:sp>
        <p:nvSpPr>
          <p:cNvPr id="3" name="Content Placeholder 2"/>
          <p:cNvSpPr>
            <a:spLocks noGrp="1"/>
          </p:cNvSpPr>
          <p:nvPr>
            <p:ph idx="1"/>
          </p:nvPr>
        </p:nvSpPr>
        <p:spPr>
          <a:xfrm>
            <a:off x="428596" y="1071546"/>
            <a:ext cx="8229600" cy="5054617"/>
          </a:xfrm>
        </p:spPr>
        <p:txBody>
          <a:bodyPr/>
          <a:lstStyle>
            <a:lvl1pPr>
              <a:defRPr sz="2200"/>
            </a:lvl1pPr>
            <a:lvl2pPr>
              <a:defRPr sz="2000"/>
            </a:lvl2pPr>
            <a:lvl3pPr>
              <a:defRPr sz="20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B7C3EA24-95B6-4C48-AFF4-BF52EB8DDA50}" type="datetime1">
              <a:rPr lang="en-GB">
                <a:solidFill>
                  <a:prstClr val="black">
                    <a:tint val="75000"/>
                  </a:prstClr>
                </a:solidFill>
              </a:rPr>
              <a:pPr>
                <a:defRPr/>
              </a:pPr>
              <a:t>18/07/2016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www.rba.co.uk</a:t>
            </a:r>
          </a:p>
        </p:txBody>
      </p:sp>
      <p:sp>
        <p:nvSpPr>
          <p:cNvPr id="6" name="Slide Number Placeholder 5"/>
          <p:cNvSpPr>
            <a:spLocks noGrp="1"/>
          </p:cNvSpPr>
          <p:nvPr>
            <p:ph type="sldNum" sz="quarter" idx="12"/>
          </p:nvPr>
        </p:nvSpPr>
        <p:spPr/>
        <p:txBody>
          <a:bodyPr/>
          <a:lstStyle>
            <a:lvl1pPr>
              <a:defRPr/>
            </a:lvl1pPr>
          </a:lstStyle>
          <a:p>
            <a:pPr>
              <a:defRPr/>
            </a:pPr>
            <a:fld id="{B59200C5-DAFB-460E-AB3B-7AE44A7A10B5}" type="slidenum">
              <a:rPr lang="en-GB">
                <a:solidFill>
                  <a:prstClr val="black">
                    <a:tint val="75000"/>
                  </a:prstClr>
                </a:solidFill>
              </a:rPr>
              <a:pPr>
                <a:defRPr/>
              </a:pPr>
              <a:t>‹#›</a:t>
            </a:fld>
            <a:endParaRPr lang="en-GB">
              <a:solidFill>
                <a:prstClr val="black">
                  <a:tint val="75000"/>
                </a:prstClr>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00792FF-696D-421D-9012-479B0C853822}" type="datetime1">
              <a:rPr lang="en-GB">
                <a:solidFill>
                  <a:prstClr val="black">
                    <a:tint val="75000"/>
                  </a:prstClr>
                </a:solidFill>
              </a:rPr>
              <a:pPr>
                <a:defRPr/>
              </a:pPr>
              <a:t>18/07/2016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www.rba.co.uk</a:t>
            </a:r>
          </a:p>
        </p:txBody>
      </p:sp>
      <p:sp>
        <p:nvSpPr>
          <p:cNvPr id="6" name="Slide Number Placeholder 5"/>
          <p:cNvSpPr>
            <a:spLocks noGrp="1"/>
          </p:cNvSpPr>
          <p:nvPr>
            <p:ph type="sldNum" sz="quarter" idx="12"/>
          </p:nvPr>
        </p:nvSpPr>
        <p:spPr/>
        <p:txBody>
          <a:bodyPr/>
          <a:lstStyle>
            <a:lvl1pPr>
              <a:defRPr/>
            </a:lvl1pPr>
          </a:lstStyle>
          <a:p>
            <a:pPr>
              <a:defRPr/>
            </a:pPr>
            <a:fld id="{2C22A99B-A757-430D-B92B-3F8B8BE58E9F}" type="slidenum">
              <a:rPr lang="en-GB">
                <a:solidFill>
                  <a:prstClr val="black">
                    <a:tint val="75000"/>
                  </a:prstClr>
                </a:solidFill>
              </a:rPr>
              <a:pPr>
                <a:defRPr/>
              </a:pPr>
              <a:t>‹#›</a:t>
            </a:fld>
            <a:endParaRPr lang="en-GB">
              <a:solidFill>
                <a:prstClr val="black">
                  <a:tint val="75000"/>
                </a:prstClr>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8596" y="60324"/>
            <a:ext cx="8229600" cy="654032"/>
          </a:xfrm>
        </p:spPr>
        <p:txBody>
          <a:bodyPr/>
          <a:lstStyle>
            <a:lvl1pPr>
              <a:defRPr baseline="0"/>
            </a:lvl1pPr>
          </a:lstStyle>
          <a:p>
            <a:r>
              <a:rPr lang="en-US"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3"/>
          <p:cNvSpPr>
            <a:spLocks noGrp="1"/>
          </p:cNvSpPr>
          <p:nvPr>
            <p:ph type="dt" sz="half" idx="10"/>
          </p:nvPr>
        </p:nvSpPr>
        <p:spPr/>
        <p:txBody>
          <a:bodyPr/>
          <a:lstStyle>
            <a:lvl1pPr>
              <a:defRPr/>
            </a:lvl1pPr>
          </a:lstStyle>
          <a:p>
            <a:pPr>
              <a:defRPr/>
            </a:pPr>
            <a:fld id="{44566B3C-27F3-493D-B960-6E3EF2E29F8D}" type="datetime1">
              <a:rPr lang="en-GB">
                <a:solidFill>
                  <a:prstClr val="black">
                    <a:tint val="75000"/>
                  </a:prstClr>
                </a:solidFill>
              </a:rPr>
              <a:pPr>
                <a:defRPr/>
              </a:pPr>
              <a:t>18/07/2016</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www.rba.co.uk</a:t>
            </a:r>
          </a:p>
        </p:txBody>
      </p:sp>
      <p:sp>
        <p:nvSpPr>
          <p:cNvPr id="7" name="Slide Number Placeholder 5"/>
          <p:cNvSpPr>
            <a:spLocks noGrp="1"/>
          </p:cNvSpPr>
          <p:nvPr>
            <p:ph type="sldNum" sz="quarter" idx="12"/>
          </p:nvPr>
        </p:nvSpPr>
        <p:spPr/>
        <p:txBody>
          <a:bodyPr/>
          <a:lstStyle>
            <a:lvl1pPr>
              <a:defRPr/>
            </a:lvl1pPr>
          </a:lstStyle>
          <a:p>
            <a:pPr>
              <a:defRPr/>
            </a:pPr>
            <a:fld id="{24708DF3-473F-43D4-B9FB-8A43245C69DE}" type="slidenum">
              <a:rPr lang="en-GB">
                <a:solidFill>
                  <a:prstClr val="black">
                    <a:tint val="75000"/>
                  </a:prstClr>
                </a:solidFill>
              </a:rPr>
              <a:pPr>
                <a:defRPr/>
              </a:pPr>
              <a:t>‹#›</a:t>
            </a:fld>
            <a:endParaRPr lang="en-GB">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9262C7F-B328-465F-BE4C-237E19A67F42}" type="datetime1">
              <a:rPr lang="en-GB" smtClean="0"/>
              <a:pPr/>
              <a:t>18/07/2016</a:t>
            </a:fld>
            <a:endParaRPr lang="en-GB"/>
          </a:p>
        </p:txBody>
      </p:sp>
      <p:sp>
        <p:nvSpPr>
          <p:cNvPr id="4" name="Footer Placeholder 3"/>
          <p:cNvSpPr>
            <a:spLocks noGrp="1"/>
          </p:cNvSpPr>
          <p:nvPr>
            <p:ph type="ftr" sz="quarter" idx="11"/>
          </p:nvPr>
        </p:nvSpPr>
        <p:spPr/>
        <p:txBody>
          <a:bodyPr/>
          <a:lstStyle/>
          <a:p>
            <a:r>
              <a:rPr lang="en-GB" smtClean="0"/>
              <a:t>www.rba.co.uk</a:t>
            </a:r>
            <a:endParaRPr lang="en-GB"/>
          </a:p>
        </p:txBody>
      </p:sp>
      <p:sp>
        <p:nvSpPr>
          <p:cNvPr id="5" name="Slide Number Placeholder 4"/>
          <p:cNvSpPr>
            <a:spLocks noGrp="1"/>
          </p:cNvSpPr>
          <p:nvPr>
            <p:ph type="sldNum" sz="quarter" idx="12"/>
          </p:nvPr>
        </p:nvSpPr>
        <p:spPr/>
        <p:txBody>
          <a:bodyPr/>
          <a:lstStyle/>
          <a:p>
            <a:fld id="{00F87F59-1120-40A7-87AD-448DA73E6ED8}" type="slidenum">
              <a:rPr lang="en-GB" smtClean="0"/>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324"/>
            <a:ext cx="8229600" cy="654032"/>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980728"/>
            <a:ext cx="4040188" cy="495746"/>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700808"/>
            <a:ext cx="4040188" cy="4464496"/>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980728"/>
            <a:ext cx="4041775" cy="504056"/>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700808"/>
            <a:ext cx="4041775" cy="4464496"/>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Date Placeholder 3"/>
          <p:cNvSpPr>
            <a:spLocks noGrp="1"/>
          </p:cNvSpPr>
          <p:nvPr>
            <p:ph type="dt" sz="half" idx="10"/>
          </p:nvPr>
        </p:nvSpPr>
        <p:spPr/>
        <p:txBody>
          <a:bodyPr/>
          <a:lstStyle>
            <a:lvl1pPr>
              <a:defRPr/>
            </a:lvl1pPr>
          </a:lstStyle>
          <a:p>
            <a:pPr>
              <a:defRPr/>
            </a:pPr>
            <a:fld id="{7485862F-CB29-455B-9F50-05BC8165A823}" type="datetime1">
              <a:rPr lang="en-GB">
                <a:solidFill>
                  <a:prstClr val="black">
                    <a:tint val="75000"/>
                  </a:prstClr>
                </a:solidFill>
              </a:rPr>
              <a:pPr>
                <a:defRPr/>
              </a:pPr>
              <a:t>18/07/2016</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www.rba.co.uk</a:t>
            </a:r>
          </a:p>
        </p:txBody>
      </p:sp>
      <p:sp>
        <p:nvSpPr>
          <p:cNvPr id="9" name="Slide Number Placeholder 5"/>
          <p:cNvSpPr>
            <a:spLocks noGrp="1"/>
          </p:cNvSpPr>
          <p:nvPr>
            <p:ph type="sldNum" sz="quarter" idx="12"/>
          </p:nvPr>
        </p:nvSpPr>
        <p:spPr/>
        <p:txBody>
          <a:bodyPr/>
          <a:lstStyle>
            <a:lvl1pPr>
              <a:defRPr/>
            </a:lvl1pPr>
          </a:lstStyle>
          <a:p>
            <a:pPr>
              <a:defRPr/>
            </a:pPr>
            <a:fld id="{9AAEEAF4-30CA-42EE-B33E-4B833E4B3548}" type="slidenum">
              <a:rPr lang="en-GB">
                <a:solidFill>
                  <a:prstClr val="black">
                    <a:tint val="75000"/>
                  </a:prstClr>
                </a:solidFill>
              </a:rPr>
              <a:pPr>
                <a:defRPr/>
              </a:pPr>
              <a:t>‹#›</a:t>
            </a:fld>
            <a:endParaRPr lang="en-GB">
              <a:solidFill>
                <a:prstClr val="black">
                  <a:tint val="75000"/>
                </a:prstClr>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582594"/>
          </a:xfrm>
        </p:spPr>
        <p:txBody>
          <a:bodyPr/>
          <a:lstStyle/>
          <a:p>
            <a:r>
              <a:rPr lang="en-US" smtClean="0"/>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C195C8D9-6990-4CCE-950A-6F7F1CE7B1A5}" type="datetime1">
              <a:rPr lang="en-GB">
                <a:solidFill>
                  <a:prstClr val="black">
                    <a:tint val="75000"/>
                  </a:prstClr>
                </a:solidFill>
              </a:rPr>
              <a:pPr>
                <a:defRPr/>
              </a:pPr>
              <a:t>18/07/2016</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www.rba.co.uk</a:t>
            </a:r>
          </a:p>
        </p:txBody>
      </p:sp>
      <p:sp>
        <p:nvSpPr>
          <p:cNvPr id="5" name="Slide Number Placeholder 5"/>
          <p:cNvSpPr>
            <a:spLocks noGrp="1"/>
          </p:cNvSpPr>
          <p:nvPr>
            <p:ph type="sldNum" sz="quarter" idx="12"/>
          </p:nvPr>
        </p:nvSpPr>
        <p:spPr/>
        <p:txBody>
          <a:bodyPr/>
          <a:lstStyle>
            <a:lvl1pPr>
              <a:defRPr/>
            </a:lvl1pPr>
          </a:lstStyle>
          <a:p>
            <a:pPr>
              <a:defRPr/>
            </a:pPr>
            <a:fld id="{6448C5AB-ED38-4740-9C2D-7A57E87C3AC2}" type="slidenum">
              <a:rPr lang="en-GB">
                <a:solidFill>
                  <a:prstClr val="black">
                    <a:tint val="75000"/>
                  </a:prstClr>
                </a:solidFill>
              </a:rPr>
              <a:pPr>
                <a:defRPr/>
              </a:pPr>
              <a:t>‹#›</a:t>
            </a:fld>
            <a:endParaRPr lang="en-GB">
              <a:solidFill>
                <a:prstClr val="black">
                  <a:tint val="75000"/>
                </a:prstClr>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6E481F9-1F60-4314-AF8D-86B12F7E42C7}" type="datetime1">
              <a:rPr lang="en-GB">
                <a:solidFill>
                  <a:prstClr val="black">
                    <a:tint val="75000"/>
                  </a:prstClr>
                </a:solidFill>
              </a:rPr>
              <a:pPr>
                <a:defRPr/>
              </a:pPr>
              <a:t>18/07/2016</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www.rba.co.uk</a:t>
            </a:r>
          </a:p>
        </p:txBody>
      </p:sp>
      <p:sp>
        <p:nvSpPr>
          <p:cNvPr id="4" name="Slide Number Placeholder 5"/>
          <p:cNvSpPr>
            <a:spLocks noGrp="1"/>
          </p:cNvSpPr>
          <p:nvPr>
            <p:ph type="sldNum" sz="quarter" idx="12"/>
          </p:nvPr>
        </p:nvSpPr>
        <p:spPr/>
        <p:txBody>
          <a:bodyPr/>
          <a:lstStyle>
            <a:lvl1pPr>
              <a:defRPr/>
            </a:lvl1pPr>
          </a:lstStyle>
          <a:p>
            <a:pPr>
              <a:defRPr/>
            </a:pPr>
            <a:fld id="{B08A4098-A745-4065-92E0-268BA51B8205}" type="slidenum">
              <a:rPr lang="en-GB">
                <a:solidFill>
                  <a:prstClr val="black">
                    <a:tint val="75000"/>
                  </a:prstClr>
                </a:solidFill>
              </a:rPr>
              <a:pPr>
                <a:defRPr/>
              </a:pPr>
              <a:t>‹#›</a:t>
            </a:fld>
            <a:endParaRPr lang="en-GB">
              <a:solidFill>
                <a:prstClr val="black">
                  <a:tint val="75000"/>
                </a:prstClr>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2200" baseline="0"/>
            </a:lvl1pPr>
            <a:lvl2pPr>
              <a:defRPr sz="22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652F27C-626F-4B54-9C9D-C795C32D8BD1}" type="datetime1">
              <a:rPr lang="en-GB">
                <a:solidFill>
                  <a:prstClr val="black">
                    <a:tint val="75000"/>
                  </a:prstClr>
                </a:solidFill>
              </a:rPr>
              <a:pPr>
                <a:defRPr/>
              </a:pPr>
              <a:t>18/07/2016</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www.rba.co.uk</a:t>
            </a:r>
          </a:p>
        </p:txBody>
      </p:sp>
      <p:sp>
        <p:nvSpPr>
          <p:cNvPr id="7" name="Slide Number Placeholder 5"/>
          <p:cNvSpPr>
            <a:spLocks noGrp="1"/>
          </p:cNvSpPr>
          <p:nvPr>
            <p:ph type="sldNum" sz="quarter" idx="12"/>
          </p:nvPr>
        </p:nvSpPr>
        <p:spPr/>
        <p:txBody>
          <a:bodyPr/>
          <a:lstStyle>
            <a:lvl1pPr>
              <a:defRPr/>
            </a:lvl1pPr>
          </a:lstStyle>
          <a:p>
            <a:pPr>
              <a:defRPr/>
            </a:pPr>
            <a:fld id="{4B409FC0-B01F-430C-9C59-53783015D7D5}" type="slidenum">
              <a:rPr lang="en-GB">
                <a:solidFill>
                  <a:prstClr val="black">
                    <a:tint val="75000"/>
                  </a:prstClr>
                </a:solidFill>
              </a:rPr>
              <a:pPr>
                <a:defRPr/>
              </a:pPr>
              <a:t>‹#›</a:t>
            </a:fld>
            <a:endParaRPr lang="en-GB">
              <a:solidFill>
                <a:prstClr val="black">
                  <a:tint val="75000"/>
                </a:prstClr>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52FB635-9116-4536-B939-FDEA98483424}" type="datetime1">
              <a:rPr lang="en-GB">
                <a:solidFill>
                  <a:prstClr val="black">
                    <a:tint val="75000"/>
                  </a:prstClr>
                </a:solidFill>
              </a:rPr>
              <a:pPr>
                <a:defRPr/>
              </a:pPr>
              <a:t>18/07/2016</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www.rba.co.uk</a:t>
            </a:r>
          </a:p>
        </p:txBody>
      </p:sp>
      <p:sp>
        <p:nvSpPr>
          <p:cNvPr id="7" name="Slide Number Placeholder 5"/>
          <p:cNvSpPr>
            <a:spLocks noGrp="1"/>
          </p:cNvSpPr>
          <p:nvPr>
            <p:ph type="sldNum" sz="quarter" idx="12"/>
          </p:nvPr>
        </p:nvSpPr>
        <p:spPr/>
        <p:txBody>
          <a:bodyPr/>
          <a:lstStyle>
            <a:lvl1pPr>
              <a:defRPr/>
            </a:lvl1pPr>
          </a:lstStyle>
          <a:p>
            <a:pPr>
              <a:defRPr/>
            </a:pPr>
            <a:fld id="{D706C573-CB62-4928-A855-D33A70CC53B3}" type="slidenum">
              <a:rPr lang="en-GB">
                <a:solidFill>
                  <a:prstClr val="black">
                    <a:tint val="75000"/>
                  </a:prstClr>
                </a:solidFill>
              </a:rPr>
              <a:pPr>
                <a:defRPr/>
              </a:pPr>
              <a:t>‹#›</a:t>
            </a:fld>
            <a:endParaRPr lang="en-GB">
              <a:solidFill>
                <a:prstClr val="black">
                  <a:tint val="75000"/>
                </a:prstClr>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EDA13DF5-0DFE-4421-AB81-2E46F2C42396}" type="datetime1">
              <a:rPr lang="en-GB">
                <a:solidFill>
                  <a:prstClr val="black">
                    <a:tint val="75000"/>
                  </a:prstClr>
                </a:solidFill>
              </a:rPr>
              <a:pPr>
                <a:defRPr/>
              </a:pPr>
              <a:t>18/07/2016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www.rba.co.uk</a:t>
            </a:r>
          </a:p>
        </p:txBody>
      </p:sp>
      <p:sp>
        <p:nvSpPr>
          <p:cNvPr id="6" name="Slide Number Placeholder 5"/>
          <p:cNvSpPr>
            <a:spLocks noGrp="1"/>
          </p:cNvSpPr>
          <p:nvPr>
            <p:ph type="sldNum" sz="quarter" idx="12"/>
          </p:nvPr>
        </p:nvSpPr>
        <p:spPr/>
        <p:txBody>
          <a:bodyPr/>
          <a:lstStyle>
            <a:lvl1pPr>
              <a:defRPr/>
            </a:lvl1pPr>
          </a:lstStyle>
          <a:p>
            <a:pPr>
              <a:defRPr/>
            </a:pPr>
            <a:fld id="{D69F9407-D34B-4D29-A98D-1EA32BD2CB86}" type="slidenum">
              <a:rPr lang="en-GB">
                <a:solidFill>
                  <a:prstClr val="black">
                    <a:tint val="75000"/>
                  </a:prstClr>
                </a:solidFill>
              </a:rPr>
              <a:pPr>
                <a:defRPr/>
              </a:pPr>
              <a:t>‹#›</a:t>
            </a:fld>
            <a:endParaRPr lang="en-GB">
              <a:solidFill>
                <a:prstClr val="black">
                  <a:tint val="75000"/>
                </a:prstClr>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D622E527-FA51-4C06-B549-0498236385C9}" type="datetime1">
              <a:rPr lang="en-GB">
                <a:solidFill>
                  <a:prstClr val="black">
                    <a:tint val="75000"/>
                  </a:prstClr>
                </a:solidFill>
              </a:rPr>
              <a:pPr>
                <a:defRPr/>
              </a:pPr>
              <a:t>18/07/2016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www.rba.co.uk</a:t>
            </a:r>
          </a:p>
        </p:txBody>
      </p:sp>
      <p:sp>
        <p:nvSpPr>
          <p:cNvPr id="6" name="Slide Number Placeholder 5"/>
          <p:cNvSpPr>
            <a:spLocks noGrp="1"/>
          </p:cNvSpPr>
          <p:nvPr>
            <p:ph type="sldNum" sz="quarter" idx="12"/>
          </p:nvPr>
        </p:nvSpPr>
        <p:spPr/>
        <p:txBody>
          <a:bodyPr/>
          <a:lstStyle>
            <a:lvl1pPr>
              <a:defRPr/>
            </a:lvl1pPr>
          </a:lstStyle>
          <a:p>
            <a:pPr>
              <a:defRPr/>
            </a:pPr>
            <a:fld id="{D27C79A9-85AE-4457-805A-C414441BADB3}" type="slidenum">
              <a:rPr lang="en-GB">
                <a:solidFill>
                  <a:prstClr val="black">
                    <a:tint val="75000"/>
                  </a:prstClr>
                </a:solidFill>
              </a:rPr>
              <a:pPr>
                <a:defRPr/>
              </a:pPr>
              <a:t>‹#›</a:t>
            </a:fld>
            <a:endParaRPr lang="en-GB">
              <a:solidFill>
                <a:prstClr val="black">
                  <a:tint val="75000"/>
                </a:prstClr>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A3580B8-CF1B-4BFF-A389-4BF547A8420C}" type="datetime1">
              <a:rPr lang="en-GB" smtClean="0">
                <a:solidFill>
                  <a:prstClr val="black">
                    <a:tint val="75000"/>
                  </a:prstClr>
                </a:solidFill>
              </a:rPr>
              <a:pPr/>
              <a:t>18/07/2016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rPr>
              <a:t>www.rba.co.uk</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0F87F59-1120-40A7-87AD-448DA73E6ED8}"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marL="0" indent="0">
              <a:spcBef>
                <a:spcPts val="0"/>
              </a:spcBef>
              <a:defRPr/>
            </a:lvl1pPr>
            <a:lvl2pPr marL="0" indent="0">
              <a:spcBef>
                <a:spcPts val="0"/>
              </a:spcBef>
              <a:defRPr/>
            </a:lvl2pPr>
            <a:lvl3pPr marL="0" indent="0">
              <a:spcBef>
                <a:spcPts val="0"/>
              </a:spcBef>
              <a:defRPr/>
            </a:lvl3pPr>
            <a:lvl4pPr marL="0" indent="0">
              <a:spcBef>
                <a:spcPts val="0"/>
              </a:spcBef>
              <a:defRPr/>
            </a:lvl4pPr>
            <a:lvl5pPr marL="0" indent="0">
              <a:spcBef>
                <a:spcPts val="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fld id="{D291BA9F-F215-41AC-A716-A327DF487C8F}" type="datetime1">
              <a:rPr lang="en-GB" smtClean="0">
                <a:solidFill>
                  <a:prstClr val="black">
                    <a:tint val="75000"/>
                  </a:prstClr>
                </a:solidFill>
              </a:rPr>
              <a:pPr/>
              <a:t>18/07/2016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rPr>
              <a:t>www.rba.co.uk</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0F87F59-1120-40A7-87AD-448DA73E6ED8}"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63B960-FC4C-42C1-B38A-05D80405C3FA}" type="datetime1">
              <a:rPr lang="en-GB" smtClean="0">
                <a:solidFill>
                  <a:prstClr val="black">
                    <a:tint val="75000"/>
                  </a:prstClr>
                </a:solidFill>
              </a:rPr>
              <a:pPr/>
              <a:t>18/07/2016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rPr>
              <a:t>www.rba.co.uk</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0F87F59-1120-40A7-87AD-448DA73E6ED8}"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99B0D9-EDC0-487B-B8C8-23E3F0FD93E6}" type="datetime1">
              <a:rPr lang="en-GB" smtClean="0"/>
              <a:pPr/>
              <a:t>18/07/2016</a:t>
            </a:fld>
            <a:endParaRPr lang="en-GB"/>
          </a:p>
        </p:txBody>
      </p:sp>
      <p:sp>
        <p:nvSpPr>
          <p:cNvPr id="3" name="Footer Placeholder 2"/>
          <p:cNvSpPr>
            <a:spLocks noGrp="1"/>
          </p:cNvSpPr>
          <p:nvPr>
            <p:ph type="ftr" sz="quarter" idx="11"/>
          </p:nvPr>
        </p:nvSpPr>
        <p:spPr/>
        <p:txBody>
          <a:bodyPr/>
          <a:lstStyle/>
          <a:p>
            <a:r>
              <a:rPr lang="en-GB" smtClean="0"/>
              <a:t>www.rba.co.uk</a:t>
            </a:r>
            <a:endParaRPr lang="en-GB"/>
          </a:p>
        </p:txBody>
      </p:sp>
      <p:sp>
        <p:nvSpPr>
          <p:cNvPr id="4" name="Slide Number Placeholder 3"/>
          <p:cNvSpPr>
            <a:spLocks noGrp="1"/>
          </p:cNvSpPr>
          <p:nvPr>
            <p:ph type="sldNum" sz="quarter" idx="12"/>
          </p:nvPr>
        </p:nvSpPr>
        <p:spPr/>
        <p:txBody>
          <a:bodyPr/>
          <a:lstStyle/>
          <a:p>
            <a:fld id="{00F87F59-1120-40A7-87AD-448DA73E6ED8}" type="slidenum">
              <a:rPr lang="en-GB" smtClean="0"/>
              <a:pPr/>
              <a:t>‹#›</a:t>
            </a:fld>
            <a:endParaRPr lang="en-GB"/>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B276EC7-EF40-48DD-862B-C6F23DF4E9BC}" type="datetime1">
              <a:rPr lang="en-GB" smtClean="0">
                <a:solidFill>
                  <a:prstClr val="black">
                    <a:tint val="75000"/>
                  </a:prstClr>
                </a:solidFill>
              </a:rPr>
              <a:pPr/>
              <a:t>18/07/2016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smtClean="0">
                <a:solidFill>
                  <a:prstClr val="black">
                    <a:tint val="75000"/>
                  </a:prstClr>
                </a:solidFill>
              </a:rPr>
              <a:t>www.rba.co.uk</a:t>
            </a: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0F87F59-1120-40A7-87AD-448DA73E6ED8}"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B3CC015-243A-4018-ABDD-B24668E073A9}" type="datetime1">
              <a:rPr lang="en-GB" smtClean="0">
                <a:solidFill>
                  <a:prstClr val="black">
                    <a:tint val="75000"/>
                  </a:prstClr>
                </a:solidFill>
              </a:rPr>
              <a:pPr/>
              <a:t>18/07/2016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r>
              <a:rPr lang="en-GB" smtClean="0">
                <a:solidFill>
                  <a:prstClr val="black">
                    <a:tint val="75000"/>
                  </a:prstClr>
                </a:solidFill>
              </a:rPr>
              <a:t>www.rba.co.uk</a:t>
            </a: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00F87F59-1120-40A7-87AD-448DA73E6ED8}"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Date Placeholder 2"/>
          <p:cNvSpPr>
            <a:spLocks noGrp="1"/>
          </p:cNvSpPr>
          <p:nvPr>
            <p:ph type="dt" sz="half" idx="10"/>
          </p:nvPr>
        </p:nvSpPr>
        <p:spPr/>
        <p:txBody>
          <a:bodyPr/>
          <a:lstStyle/>
          <a:p>
            <a:fld id="{0CDCACAF-4180-466E-B1D1-2FC0A97F4589}" type="datetime1">
              <a:rPr lang="en-GB" smtClean="0">
                <a:solidFill>
                  <a:prstClr val="black">
                    <a:tint val="75000"/>
                  </a:prstClr>
                </a:solidFill>
              </a:rPr>
              <a:pPr/>
              <a:t>18/07/2016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r>
              <a:rPr lang="en-GB" smtClean="0">
                <a:solidFill>
                  <a:prstClr val="black">
                    <a:tint val="75000"/>
                  </a:prstClr>
                </a:solidFill>
              </a:rPr>
              <a:t>www.rba.co.uk</a:t>
            </a: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00F87F59-1120-40A7-87AD-448DA73E6ED8}"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257BF0-AA6D-4E59-AA53-BFEF6D1BAF08}" type="datetime1">
              <a:rPr lang="en-GB" smtClean="0">
                <a:solidFill>
                  <a:prstClr val="black">
                    <a:tint val="75000"/>
                  </a:prstClr>
                </a:solidFill>
              </a:rPr>
              <a:pPr/>
              <a:t>18/07/2016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r>
              <a:rPr lang="en-GB" smtClean="0">
                <a:solidFill>
                  <a:prstClr val="black">
                    <a:tint val="75000"/>
                  </a:prstClr>
                </a:solidFill>
              </a:rPr>
              <a:t>www.rba.co.uk</a:t>
            </a: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00F87F59-1120-40A7-87AD-448DA73E6ED8}"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9364E6-2AAE-4807-9950-DFF0ADEC56BE}" type="datetime1">
              <a:rPr lang="en-GB" smtClean="0">
                <a:solidFill>
                  <a:prstClr val="black">
                    <a:tint val="75000"/>
                  </a:prstClr>
                </a:solidFill>
              </a:rPr>
              <a:pPr/>
              <a:t>18/07/2016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smtClean="0">
                <a:solidFill>
                  <a:prstClr val="black">
                    <a:tint val="75000"/>
                  </a:prstClr>
                </a:solidFill>
              </a:rPr>
              <a:t>www.rba.co.uk</a:t>
            </a: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0F87F59-1120-40A7-87AD-448DA73E6ED8}"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1E31E7-C7EB-4611-B215-710DE92A15EE}" type="datetime1">
              <a:rPr lang="en-GB" smtClean="0">
                <a:solidFill>
                  <a:prstClr val="black">
                    <a:tint val="75000"/>
                  </a:prstClr>
                </a:solidFill>
              </a:rPr>
              <a:pPr/>
              <a:t>18/07/2016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smtClean="0">
                <a:solidFill>
                  <a:prstClr val="black">
                    <a:tint val="75000"/>
                  </a:prstClr>
                </a:solidFill>
              </a:rPr>
              <a:t>www.rba.co.uk</a:t>
            </a: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0F87F59-1120-40A7-87AD-448DA73E6ED8}"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55BEAB8-003C-4EEF-AB1A-8C6F237A132F}" type="datetime1">
              <a:rPr lang="en-GB" smtClean="0">
                <a:solidFill>
                  <a:prstClr val="black">
                    <a:tint val="75000"/>
                  </a:prstClr>
                </a:solidFill>
              </a:rPr>
              <a:pPr/>
              <a:t>18/07/2016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rPr>
              <a:t>www.rba.co.uk</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0F87F59-1120-40A7-87AD-448DA73E6ED8}"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7E890D-29D2-4ECF-9BC8-7D1C1C8E2B7B}" type="datetime1">
              <a:rPr lang="en-GB" smtClean="0">
                <a:solidFill>
                  <a:prstClr val="black">
                    <a:tint val="75000"/>
                  </a:prstClr>
                </a:solidFill>
              </a:rPr>
              <a:pPr/>
              <a:t>18/07/2016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rPr>
              <a:t>www.rba.co.uk</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0F87F59-1120-40A7-87AD-448DA73E6ED8}"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D53323-BA47-457F-BBDF-FAD6D4168C1D}" type="datetime1">
              <a:rPr lang="en-GB" smtClean="0"/>
              <a:pPr/>
              <a:t>18/07/2016</a:t>
            </a:fld>
            <a:endParaRPr lang="en-GB"/>
          </a:p>
        </p:txBody>
      </p:sp>
      <p:sp>
        <p:nvSpPr>
          <p:cNvPr id="6" name="Footer Placeholder 5"/>
          <p:cNvSpPr>
            <a:spLocks noGrp="1"/>
          </p:cNvSpPr>
          <p:nvPr>
            <p:ph type="ftr" sz="quarter" idx="11"/>
          </p:nvPr>
        </p:nvSpPr>
        <p:spPr/>
        <p:txBody>
          <a:bodyPr/>
          <a:lstStyle/>
          <a:p>
            <a:r>
              <a:rPr lang="en-GB" smtClean="0"/>
              <a:t>www.rba.co.uk</a:t>
            </a:r>
            <a:endParaRPr lang="en-GB"/>
          </a:p>
        </p:txBody>
      </p:sp>
      <p:sp>
        <p:nvSpPr>
          <p:cNvPr id="7" name="Slide Number Placeholder 6"/>
          <p:cNvSpPr>
            <a:spLocks noGrp="1"/>
          </p:cNvSpPr>
          <p:nvPr>
            <p:ph type="sldNum" sz="quarter" idx="12"/>
          </p:nvPr>
        </p:nvSpPr>
        <p:spPr/>
        <p:txBody>
          <a:bodyPr/>
          <a:lstStyle/>
          <a:p>
            <a:fld id="{00F87F59-1120-40A7-87AD-448DA73E6ED8}"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745893-CFA7-4261-AFCC-49D257754537}" type="datetime1">
              <a:rPr lang="en-GB" smtClean="0"/>
              <a:pPr/>
              <a:t>18/07/2016</a:t>
            </a:fld>
            <a:endParaRPr lang="en-GB"/>
          </a:p>
        </p:txBody>
      </p:sp>
      <p:sp>
        <p:nvSpPr>
          <p:cNvPr id="6" name="Footer Placeholder 5"/>
          <p:cNvSpPr>
            <a:spLocks noGrp="1"/>
          </p:cNvSpPr>
          <p:nvPr>
            <p:ph type="ftr" sz="quarter" idx="11"/>
          </p:nvPr>
        </p:nvSpPr>
        <p:spPr/>
        <p:txBody>
          <a:bodyPr/>
          <a:lstStyle/>
          <a:p>
            <a:r>
              <a:rPr lang="en-GB" smtClean="0"/>
              <a:t>www.rba.co.uk</a:t>
            </a:r>
            <a:endParaRPr lang="en-GB"/>
          </a:p>
        </p:txBody>
      </p:sp>
      <p:sp>
        <p:nvSpPr>
          <p:cNvPr id="7" name="Slide Number Placeholder 6"/>
          <p:cNvSpPr>
            <a:spLocks noGrp="1"/>
          </p:cNvSpPr>
          <p:nvPr>
            <p:ph type="sldNum" sz="quarter" idx="12"/>
          </p:nvPr>
        </p:nvSpPr>
        <p:spPr/>
        <p:txBody>
          <a:bodyPr/>
          <a:lstStyle/>
          <a:p>
            <a:fld id="{00F87F59-1120-40A7-87AD-448DA73E6ED8}"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gi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gi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2333FF-6FC8-42B3-9755-122F82B1BBC5}" type="datetime1">
              <a:rPr lang="en-GB" smtClean="0"/>
              <a:pPr/>
              <a:t>18/07/2016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www.rba.co.uk</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F87F59-1120-40A7-87AD-448DA73E6ED8}"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4624"/>
            <a:ext cx="8229600" cy="504056"/>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071546"/>
            <a:ext cx="8229600" cy="505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A76145-B7D3-4C12-9809-8F681A252BD4}" type="datetime1">
              <a:rPr lang="en-GB" smtClean="0">
                <a:solidFill>
                  <a:prstClr val="black">
                    <a:tint val="75000"/>
                  </a:prstClr>
                </a:solidFill>
              </a:rPr>
              <a:pPr/>
              <a:t>18/07/2016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smtClean="0">
                <a:solidFill>
                  <a:prstClr val="black">
                    <a:tint val="75000"/>
                  </a:prstClr>
                </a:solidFill>
              </a:rPr>
              <a:t>www.rba.co.uk</a:t>
            </a:r>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01C6AF-9ED1-4F00-96B0-A0DF495580E3}" type="slidenum">
              <a:rPr lang="en-GB" smtClean="0">
                <a:solidFill>
                  <a:prstClr val="black">
                    <a:tint val="75000"/>
                  </a:prstClr>
                </a:solidFill>
              </a:rPr>
              <a:pPr/>
              <a:t>‹#›</a:t>
            </a:fld>
            <a:endParaRPr lang="en-GB">
              <a:solidFill>
                <a:prstClr val="black">
                  <a:tint val="75000"/>
                </a:prstClr>
              </a:solidFill>
            </a:endParaRPr>
          </a:p>
        </p:txBody>
      </p:sp>
      <p:pic>
        <p:nvPicPr>
          <p:cNvPr id="7" name="Picture 6" descr="RBALogo2010.gif"/>
          <p:cNvPicPr>
            <a:picLocks noChangeAspect="1"/>
          </p:cNvPicPr>
          <p:nvPr/>
        </p:nvPicPr>
        <p:blipFill>
          <a:blip r:embed="rId13" cstate="print"/>
          <a:stretch>
            <a:fillRect/>
          </a:stretch>
        </p:blipFill>
        <p:spPr>
          <a:xfrm>
            <a:off x="7754870" y="-24"/>
            <a:ext cx="1389162" cy="642918"/>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p:txStyles>
    <p:titleStyle>
      <a:lvl1pPr algn="l" defTabSz="914400" rtl="0" eaLnBrk="1" latinLnBrk="0" hangingPunct="1">
        <a:spcBef>
          <a:spcPct val="0"/>
        </a:spcBef>
        <a:buNone/>
        <a:defRPr sz="2400" kern="1200" baseline="0">
          <a:solidFill>
            <a:schemeClr val="tx2">
              <a:lumMod val="75000"/>
            </a:schemeClr>
          </a:solidFill>
          <a:latin typeface="Arial" pitchFamily="34" charset="0"/>
          <a:ea typeface="+mj-ea"/>
          <a:cs typeface="Arial" pitchFamily="34" charset="0"/>
        </a:defRPr>
      </a:lvl1pPr>
    </p:titleStyle>
    <p:bodyStyle>
      <a:lvl1pPr marL="0" indent="0" algn="l" defTabSz="914400" rtl="0" eaLnBrk="1" latinLnBrk="0" hangingPunct="1">
        <a:spcBef>
          <a:spcPts val="600"/>
        </a:spcBef>
        <a:buFontTx/>
        <a:buNone/>
        <a:defRPr sz="2200" kern="1200">
          <a:solidFill>
            <a:schemeClr val="tx1"/>
          </a:solidFill>
          <a:latin typeface="Arial" pitchFamily="34" charset="0"/>
          <a:ea typeface="+mn-ea"/>
          <a:cs typeface="Arial" pitchFamily="34" charset="0"/>
        </a:defRPr>
      </a:lvl1pPr>
      <a:lvl2pPr marL="742950" indent="-285750" algn="l" defTabSz="914400" rtl="0" eaLnBrk="1" latinLnBrk="0" hangingPunct="1">
        <a:spcBef>
          <a:spcPts val="6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ts val="6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ts val="6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ts val="6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4624"/>
            <a:ext cx="8229600" cy="504056"/>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071546"/>
            <a:ext cx="8229600" cy="505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A76145-B7D3-4C12-9809-8F681A252BD4}" type="datetime1">
              <a:rPr lang="en-GB" smtClean="0">
                <a:solidFill>
                  <a:prstClr val="black">
                    <a:tint val="75000"/>
                  </a:prstClr>
                </a:solidFill>
              </a:rPr>
              <a:pPr/>
              <a:t>18/07/2016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smtClean="0">
                <a:solidFill>
                  <a:prstClr val="black">
                    <a:tint val="75000"/>
                  </a:prstClr>
                </a:solidFill>
              </a:rPr>
              <a:t>www.rba.co.uk</a:t>
            </a:r>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01C6AF-9ED1-4F00-96B0-A0DF495580E3}" type="slidenum">
              <a:rPr lang="en-GB" smtClean="0">
                <a:solidFill>
                  <a:prstClr val="black">
                    <a:tint val="75000"/>
                  </a:prstClr>
                </a:solidFill>
              </a:rPr>
              <a:pPr/>
              <a:t>‹#›</a:t>
            </a:fld>
            <a:endParaRPr lang="en-GB">
              <a:solidFill>
                <a:prstClr val="black">
                  <a:tint val="75000"/>
                </a:prstClr>
              </a:solidFill>
            </a:endParaRPr>
          </a:p>
        </p:txBody>
      </p:sp>
      <p:pic>
        <p:nvPicPr>
          <p:cNvPr id="7" name="Picture 6" descr="RBALogo2010.gif"/>
          <p:cNvPicPr>
            <a:picLocks noChangeAspect="1"/>
          </p:cNvPicPr>
          <p:nvPr/>
        </p:nvPicPr>
        <p:blipFill>
          <a:blip r:embed="rId13" cstate="print"/>
          <a:stretch>
            <a:fillRect/>
          </a:stretch>
        </p:blipFill>
        <p:spPr>
          <a:xfrm>
            <a:off x="7754870" y="-24"/>
            <a:ext cx="1389162" cy="642918"/>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p:txStyles>
    <p:titleStyle>
      <a:lvl1pPr algn="l" defTabSz="914400" rtl="0" eaLnBrk="1" latinLnBrk="0" hangingPunct="1">
        <a:spcBef>
          <a:spcPct val="0"/>
        </a:spcBef>
        <a:buNone/>
        <a:defRPr sz="2400" kern="1200" baseline="0">
          <a:solidFill>
            <a:schemeClr val="tx2">
              <a:lumMod val="75000"/>
            </a:schemeClr>
          </a:solidFill>
          <a:latin typeface="Arial" pitchFamily="34" charset="0"/>
          <a:ea typeface="+mj-ea"/>
          <a:cs typeface="Arial" pitchFamily="34" charset="0"/>
        </a:defRPr>
      </a:lvl1pPr>
    </p:titleStyle>
    <p:bodyStyle>
      <a:lvl1pPr marL="0" indent="0" algn="l" defTabSz="914400" rtl="0" eaLnBrk="1" latinLnBrk="0" hangingPunct="1">
        <a:spcBef>
          <a:spcPts val="600"/>
        </a:spcBef>
        <a:buFontTx/>
        <a:buNone/>
        <a:defRPr sz="2200" kern="1200">
          <a:solidFill>
            <a:schemeClr val="tx1"/>
          </a:solidFill>
          <a:latin typeface="Arial" pitchFamily="34" charset="0"/>
          <a:ea typeface="+mn-ea"/>
          <a:cs typeface="Arial" pitchFamily="34" charset="0"/>
        </a:defRPr>
      </a:lvl1pPr>
      <a:lvl2pPr marL="742950" indent="-285750" algn="l" defTabSz="914400" rtl="0" eaLnBrk="1" latinLnBrk="0" hangingPunct="1">
        <a:spcBef>
          <a:spcPts val="6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ts val="6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ts val="6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ts val="6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44450"/>
            <a:ext cx="8229600" cy="5048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071563"/>
            <a:ext cx="8229600" cy="505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A335EE8-78B9-44D9-8245-B1D3E9004E8E}" type="datetime1">
              <a:rPr lang="en-GB">
                <a:solidFill>
                  <a:prstClr val="black">
                    <a:tint val="75000"/>
                  </a:prstClr>
                </a:solidFill>
              </a:rPr>
              <a:pPr>
                <a:defRPr/>
              </a:pPr>
              <a:t>18/07/2016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GB">
                <a:solidFill>
                  <a:prstClr val="black">
                    <a:tint val="75000"/>
                  </a:prstClr>
                </a:solidFill>
              </a:rPr>
              <a:t>www.rba.co.uk</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CB83A2A-A26F-4545-94FF-850FAC8EECBF}" type="slidenum">
              <a:rPr lang="en-GB">
                <a:solidFill>
                  <a:prstClr val="black">
                    <a:tint val="75000"/>
                  </a:prstClr>
                </a:solidFill>
              </a:rPr>
              <a:pPr>
                <a:defRPr/>
              </a:pPr>
              <a:t>‹#›</a:t>
            </a:fld>
            <a:endParaRPr lang="en-GB">
              <a:solidFill>
                <a:prstClr val="black">
                  <a:tint val="75000"/>
                </a:prstClr>
              </a:solidFill>
            </a:endParaRPr>
          </a:p>
        </p:txBody>
      </p:sp>
      <p:pic>
        <p:nvPicPr>
          <p:cNvPr id="1031" name="Picture 6" descr="RBALogo2010.gif"/>
          <p:cNvPicPr>
            <a:picLocks noChangeAspect="1"/>
          </p:cNvPicPr>
          <p:nvPr/>
        </p:nvPicPr>
        <p:blipFill>
          <a:blip r:embed="rId13" cstate="print"/>
          <a:srcRect/>
          <a:stretch>
            <a:fillRect/>
          </a:stretch>
        </p:blipFill>
        <p:spPr bwMode="auto">
          <a:xfrm>
            <a:off x="7754938" y="0"/>
            <a:ext cx="1389062" cy="6429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hdr="0"/>
  <p:txStyles>
    <p:titleStyle>
      <a:lvl1pPr algn="l" rtl="0" eaLnBrk="0" fontAlgn="base" hangingPunct="0">
        <a:spcBef>
          <a:spcPct val="0"/>
        </a:spcBef>
        <a:spcAft>
          <a:spcPct val="0"/>
        </a:spcAft>
        <a:defRPr sz="2400" kern="1200">
          <a:solidFill>
            <a:srgbClr val="17375E"/>
          </a:solidFill>
          <a:latin typeface="Arial" pitchFamily="34" charset="0"/>
          <a:ea typeface="+mj-ea"/>
          <a:cs typeface="Arial" pitchFamily="34" charset="0"/>
        </a:defRPr>
      </a:lvl1pPr>
      <a:lvl2pPr algn="l" rtl="0" eaLnBrk="0" fontAlgn="base" hangingPunct="0">
        <a:spcBef>
          <a:spcPct val="0"/>
        </a:spcBef>
        <a:spcAft>
          <a:spcPct val="0"/>
        </a:spcAft>
        <a:defRPr sz="2400">
          <a:solidFill>
            <a:srgbClr val="17375E"/>
          </a:solidFill>
          <a:latin typeface="Arial" charset="0"/>
          <a:cs typeface="Arial" charset="0"/>
        </a:defRPr>
      </a:lvl2pPr>
      <a:lvl3pPr algn="l" rtl="0" eaLnBrk="0" fontAlgn="base" hangingPunct="0">
        <a:spcBef>
          <a:spcPct val="0"/>
        </a:spcBef>
        <a:spcAft>
          <a:spcPct val="0"/>
        </a:spcAft>
        <a:defRPr sz="2400">
          <a:solidFill>
            <a:srgbClr val="17375E"/>
          </a:solidFill>
          <a:latin typeface="Arial" charset="0"/>
          <a:cs typeface="Arial" charset="0"/>
        </a:defRPr>
      </a:lvl3pPr>
      <a:lvl4pPr algn="l" rtl="0" eaLnBrk="0" fontAlgn="base" hangingPunct="0">
        <a:spcBef>
          <a:spcPct val="0"/>
        </a:spcBef>
        <a:spcAft>
          <a:spcPct val="0"/>
        </a:spcAft>
        <a:defRPr sz="2400">
          <a:solidFill>
            <a:srgbClr val="17375E"/>
          </a:solidFill>
          <a:latin typeface="Arial" charset="0"/>
          <a:cs typeface="Arial" charset="0"/>
        </a:defRPr>
      </a:lvl4pPr>
      <a:lvl5pPr algn="l" rtl="0" eaLnBrk="0" fontAlgn="base" hangingPunct="0">
        <a:spcBef>
          <a:spcPct val="0"/>
        </a:spcBef>
        <a:spcAft>
          <a:spcPct val="0"/>
        </a:spcAft>
        <a:defRPr sz="2400">
          <a:solidFill>
            <a:srgbClr val="17375E"/>
          </a:solidFill>
          <a:latin typeface="Arial" charset="0"/>
          <a:cs typeface="Arial" charset="0"/>
        </a:defRPr>
      </a:lvl5pPr>
      <a:lvl6pPr marL="457200" algn="l" rtl="0" fontAlgn="base">
        <a:spcBef>
          <a:spcPct val="0"/>
        </a:spcBef>
        <a:spcAft>
          <a:spcPct val="0"/>
        </a:spcAft>
        <a:defRPr sz="2400">
          <a:solidFill>
            <a:srgbClr val="17375E"/>
          </a:solidFill>
          <a:latin typeface="Arial" charset="0"/>
          <a:cs typeface="Arial" charset="0"/>
        </a:defRPr>
      </a:lvl6pPr>
      <a:lvl7pPr marL="914400" algn="l" rtl="0" fontAlgn="base">
        <a:spcBef>
          <a:spcPct val="0"/>
        </a:spcBef>
        <a:spcAft>
          <a:spcPct val="0"/>
        </a:spcAft>
        <a:defRPr sz="2400">
          <a:solidFill>
            <a:srgbClr val="17375E"/>
          </a:solidFill>
          <a:latin typeface="Arial" charset="0"/>
          <a:cs typeface="Arial" charset="0"/>
        </a:defRPr>
      </a:lvl7pPr>
      <a:lvl8pPr marL="1371600" algn="l" rtl="0" fontAlgn="base">
        <a:spcBef>
          <a:spcPct val="0"/>
        </a:spcBef>
        <a:spcAft>
          <a:spcPct val="0"/>
        </a:spcAft>
        <a:defRPr sz="2400">
          <a:solidFill>
            <a:srgbClr val="17375E"/>
          </a:solidFill>
          <a:latin typeface="Arial" charset="0"/>
          <a:cs typeface="Arial" charset="0"/>
        </a:defRPr>
      </a:lvl8pPr>
      <a:lvl9pPr marL="1828800" algn="l" rtl="0" fontAlgn="base">
        <a:spcBef>
          <a:spcPct val="0"/>
        </a:spcBef>
        <a:spcAft>
          <a:spcPct val="0"/>
        </a:spcAft>
        <a:defRPr sz="2400">
          <a:solidFill>
            <a:srgbClr val="17375E"/>
          </a:solidFill>
          <a:latin typeface="Arial" charset="0"/>
          <a:cs typeface="Arial" charset="0"/>
        </a:defRPr>
      </a:lvl9pPr>
    </p:titleStyle>
    <p:bodyStyle>
      <a:lvl1pPr algn="l" rtl="0" eaLnBrk="0" fontAlgn="base" hangingPunct="0">
        <a:spcBef>
          <a:spcPts val="600"/>
        </a:spcBef>
        <a:spcAft>
          <a:spcPct val="0"/>
        </a:spcAft>
        <a:defRPr sz="2200" kern="1200">
          <a:solidFill>
            <a:schemeClr val="tx1"/>
          </a:solidFill>
          <a:latin typeface="Arial" pitchFamily="34" charset="0"/>
          <a:ea typeface="+mn-ea"/>
          <a:cs typeface="Arial" pitchFamily="34" charset="0"/>
        </a:defRPr>
      </a:lvl1pPr>
      <a:lvl2pPr marL="742950" indent="-285750" algn="l" rtl="0" eaLnBrk="0" fontAlgn="base" hangingPunct="0">
        <a:spcBef>
          <a:spcPts val="600"/>
        </a:spcBef>
        <a:spcAft>
          <a:spcPct val="0"/>
        </a:spcAft>
        <a:buFont typeface="Arial" charset="0"/>
        <a:buChar char="–"/>
        <a:defRPr sz="2000" kern="1200">
          <a:solidFill>
            <a:schemeClr val="tx1"/>
          </a:solidFill>
          <a:latin typeface="Arial" pitchFamily="34" charset="0"/>
          <a:ea typeface="+mn-ea"/>
          <a:cs typeface="Arial" pitchFamily="34" charset="0"/>
        </a:defRPr>
      </a:lvl2pPr>
      <a:lvl3pPr marL="1143000" indent="-228600" algn="l" rtl="0" eaLnBrk="0" fontAlgn="base" hangingPunct="0">
        <a:spcBef>
          <a:spcPts val="6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ts val="6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ts val="6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44450"/>
            <a:ext cx="8229600" cy="5048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071563"/>
            <a:ext cx="8229600" cy="505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A335EE8-78B9-44D9-8245-B1D3E9004E8E}" type="datetime1">
              <a:rPr lang="en-GB">
                <a:solidFill>
                  <a:prstClr val="black">
                    <a:tint val="75000"/>
                  </a:prstClr>
                </a:solidFill>
              </a:rPr>
              <a:pPr>
                <a:defRPr/>
              </a:pPr>
              <a:t>18/07/2016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GB">
                <a:solidFill>
                  <a:prstClr val="black">
                    <a:tint val="75000"/>
                  </a:prstClr>
                </a:solidFill>
              </a:rPr>
              <a:t>www.rba.co.uk</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CB83A2A-A26F-4545-94FF-850FAC8EECBF}" type="slidenum">
              <a:rPr lang="en-GB">
                <a:solidFill>
                  <a:prstClr val="black">
                    <a:tint val="75000"/>
                  </a:prstClr>
                </a:solidFill>
              </a:rPr>
              <a:pPr>
                <a:defRPr/>
              </a:pPr>
              <a:t>‹#›</a:t>
            </a:fld>
            <a:endParaRPr lang="en-GB">
              <a:solidFill>
                <a:prstClr val="black">
                  <a:tint val="75000"/>
                </a:prstClr>
              </a:solidFill>
            </a:endParaRPr>
          </a:p>
        </p:txBody>
      </p:sp>
      <p:pic>
        <p:nvPicPr>
          <p:cNvPr id="1031" name="Picture 6" descr="RBALogo2010.gif"/>
          <p:cNvPicPr>
            <a:picLocks noChangeAspect="1"/>
          </p:cNvPicPr>
          <p:nvPr/>
        </p:nvPicPr>
        <p:blipFill>
          <a:blip r:embed="rId13" cstate="print"/>
          <a:srcRect/>
          <a:stretch>
            <a:fillRect/>
          </a:stretch>
        </p:blipFill>
        <p:spPr bwMode="auto">
          <a:xfrm>
            <a:off x="7754938" y="0"/>
            <a:ext cx="1389062" cy="6429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hf hdr="0"/>
  <p:txStyles>
    <p:titleStyle>
      <a:lvl1pPr algn="l" rtl="0" eaLnBrk="0" fontAlgn="base" hangingPunct="0">
        <a:spcBef>
          <a:spcPct val="0"/>
        </a:spcBef>
        <a:spcAft>
          <a:spcPct val="0"/>
        </a:spcAft>
        <a:defRPr sz="2400" kern="1200">
          <a:solidFill>
            <a:srgbClr val="17375E"/>
          </a:solidFill>
          <a:latin typeface="Arial" pitchFamily="34" charset="0"/>
          <a:ea typeface="+mj-ea"/>
          <a:cs typeface="Arial" pitchFamily="34" charset="0"/>
        </a:defRPr>
      </a:lvl1pPr>
      <a:lvl2pPr algn="l" rtl="0" eaLnBrk="0" fontAlgn="base" hangingPunct="0">
        <a:spcBef>
          <a:spcPct val="0"/>
        </a:spcBef>
        <a:spcAft>
          <a:spcPct val="0"/>
        </a:spcAft>
        <a:defRPr sz="2400">
          <a:solidFill>
            <a:srgbClr val="17375E"/>
          </a:solidFill>
          <a:latin typeface="Arial" charset="0"/>
          <a:cs typeface="Arial" charset="0"/>
        </a:defRPr>
      </a:lvl2pPr>
      <a:lvl3pPr algn="l" rtl="0" eaLnBrk="0" fontAlgn="base" hangingPunct="0">
        <a:spcBef>
          <a:spcPct val="0"/>
        </a:spcBef>
        <a:spcAft>
          <a:spcPct val="0"/>
        </a:spcAft>
        <a:defRPr sz="2400">
          <a:solidFill>
            <a:srgbClr val="17375E"/>
          </a:solidFill>
          <a:latin typeface="Arial" charset="0"/>
          <a:cs typeface="Arial" charset="0"/>
        </a:defRPr>
      </a:lvl3pPr>
      <a:lvl4pPr algn="l" rtl="0" eaLnBrk="0" fontAlgn="base" hangingPunct="0">
        <a:spcBef>
          <a:spcPct val="0"/>
        </a:spcBef>
        <a:spcAft>
          <a:spcPct val="0"/>
        </a:spcAft>
        <a:defRPr sz="2400">
          <a:solidFill>
            <a:srgbClr val="17375E"/>
          </a:solidFill>
          <a:latin typeface="Arial" charset="0"/>
          <a:cs typeface="Arial" charset="0"/>
        </a:defRPr>
      </a:lvl4pPr>
      <a:lvl5pPr algn="l" rtl="0" eaLnBrk="0" fontAlgn="base" hangingPunct="0">
        <a:spcBef>
          <a:spcPct val="0"/>
        </a:spcBef>
        <a:spcAft>
          <a:spcPct val="0"/>
        </a:spcAft>
        <a:defRPr sz="2400">
          <a:solidFill>
            <a:srgbClr val="17375E"/>
          </a:solidFill>
          <a:latin typeface="Arial" charset="0"/>
          <a:cs typeface="Arial" charset="0"/>
        </a:defRPr>
      </a:lvl5pPr>
      <a:lvl6pPr marL="457200" algn="l" rtl="0" fontAlgn="base">
        <a:spcBef>
          <a:spcPct val="0"/>
        </a:spcBef>
        <a:spcAft>
          <a:spcPct val="0"/>
        </a:spcAft>
        <a:defRPr sz="2400">
          <a:solidFill>
            <a:srgbClr val="17375E"/>
          </a:solidFill>
          <a:latin typeface="Arial" charset="0"/>
          <a:cs typeface="Arial" charset="0"/>
        </a:defRPr>
      </a:lvl6pPr>
      <a:lvl7pPr marL="914400" algn="l" rtl="0" fontAlgn="base">
        <a:spcBef>
          <a:spcPct val="0"/>
        </a:spcBef>
        <a:spcAft>
          <a:spcPct val="0"/>
        </a:spcAft>
        <a:defRPr sz="2400">
          <a:solidFill>
            <a:srgbClr val="17375E"/>
          </a:solidFill>
          <a:latin typeface="Arial" charset="0"/>
          <a:cs typeface="Arial" charset="0"/>
        </a:defRPr>
      </a:lvl7pPr>
      <a:lvl8pPr marL="1371600" algn="l" rtl="0" fontAlgn="base">
        <a:spcBef>
          <a:spcPct val="0"/>
        </a:spcBef>
        <a:spcAft>
          <a:spcPct val="0"/>
        </a:spcAft>
        <a:defRPr sz="2400">
          <a:solidFill>
            <a:srgbClr val="17375E"/>
          </a:solidFill>
          <a:latin typeface="Arial" charset="0"/>
          <a:cs typeface="Arial" charset="0"/>
        </a:defRPr>
      </a:lvl8pPr>
      <a:lvl9pPr marL="1828800" algn="l" rtl="0" fontAlgn="base">
        <a:spcBef>
          <a:spcPct val="0"/>
        </a:spcBef>
        <a:spcAft>
          <a:spcPct val="0"/>
        </a:spcAft>
        <a:defRPr sz="2400">
          <a:solidFill>
            <a:srgbClr val="17375E"/>
          </a:solidFill>
          <a:latin typeface="Arial" charset="0"/>
          <a:cs typeface="Arial" charset="0"/>
        </a:defRPr>
      </a:lvl9pPr>
    </p:titleStyle>
    <p:bodyStyle>
      <a:lvl1pPr algn="l" rtl="0" eaLnBrk="0" fontAlgn="base" hangingPunct="0">
        <a:spcBef>
          <a:spcPts val="600"/>
        </a:spcBef>
        <a:spcAft>
          <a:spcPct val="0"/>
        </a:spcAft>
        <a:defRPr sz="2200" kern="1200">
          <a:solidFill>
            <a:schemeClr val="tx1"/>
          </a:solidFill>
          <a:latin typeface="Arial" pitchFamily="34" charset="0"/>
          <a:ea typeface="+mn-ea"/>
          <a:cs typeface="Arial" pitchFamily="34" charset="0"/>
        </a:defRPr>
      </a:lvl1pPr>
      <a:lvl2pPr marL="742950" indent="-285750" algn="l" rtl="0" eaLnBrk="0" fontAlgn="base" hangingPunct="0">
        <a:spcBef>
          <a:spcPts val="600"/>
        </a:spcBef>
        <a:spcAft>
          <a:spcPct val="0"/>
        </a:spcAft>
        <a:buFont typeface="Arial" charset="0"/>
        <a:buChar char="–"/>
        <a:defRPr sz="2000" kern="1200">
          <a:solidFill>
            <a:schemeClr val="tx1"/>
          </a:solidFill>
          <a:latin typeface="Arial" pitchFamily="34" charset="0"/>
          <a:ea typeface="+mn-ea"/>
          <a:cs typeface="Arial" pitchFamily="34" charset="0"/>
        </a:defRPr>
      </a:lvl2pPr>
      <a:lvl3pPr marL="1143000" indent="-228600" algn="l" rtl="0" eaLnBrk="0" fontAlgn="base" hangingPunct="0">
        <a:spcBef>
          <a:spcPts val="6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ts val="6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ts val="6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44450"/>
            <a:ext cx="8229600" cy="5048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071563"/>
            <a:ext cx="8229600" cy="505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A335EE8-78B9-44D9-8245-B1D3E9004E8E}" type="datetime1">
              <a:rPr lang="en-GB">
                <a:solidFill>
                  <a:prstClr val="black">
                    <a:tint val="75000"/>
                  </a:prstClr>
                </a:solidFill>
              </a:rPr>
              <a:pPr>
                <a:defRPr/>
              </a:pPr>
              <a:t>18/07/2016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GB">
                <a:solidFill>
                  <a:prstClr val="black">
                    <a:tint val="75000"/>
                  </a:prstClr>
                </a:solidFill>
              </a:rPr>
              <a:t>www.rba.co.uk</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CB83A2A-A26F-4545-94FF-850FAC8EECBF}" type="slidenum">
              <a:rPr lang="en-GB">
                <a:solidFill>
                  <a:prstClr val="black">
                    <a:tint val="75000"/>
                  </a:prstClr>
                </a:solidFill>
              </a:rPr>
              <a:pPr>
                <a:defRPr/>
              </a:pPr>
              <a:t>‹#›</a:t>
            </a:fld>
            <a:endParaRPr lang="en-GB">
              <a:solidFill>
                <a:prstClr val="black">
                  <a:tint val="75000"/>
                </a:prstClr>
              </a:solidFill>
            </a:endParaRPr>
          </a:p>
        </p:txBody>
      </p:sp>
      <p:pic>
        <p:nvPicPr>
          <p:cNvPr id="1031" name="Picture 6" descr="RBALogo2010.gif"/>
          <p:cNvPicPr>
            <a:picLocks noChangeAspect="1"/>
          </p:cNvPicPr>
          <p:nvPr/>
        </p:nvPicPr>
        <p:blipFill>
          <a:blip r:embed="rId13" cstate="print"/>
          <a:srcRect/>
          <a:stretch>
            <a:fillRect/>
          </a:stretch>
        </p:blipFill>
        <p:spPr bwMode="auto">
          <a:xfrm>
            <a:off x="7754938" y="0"/>
            <a:ext cx="1389062" cy="6429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hf hdr="0"/>
  <p:txStyles>
    <p:titleStyle>
      <a:lvl1pPr algn="l" rtl="0" eaLnBrk="0" fontAlgn="base" hangingPunct="0">
        <a:spcBef>
          <a:spcPct val="0"/>
        </a:spcBef>
        <a:spcAft>
          <a:spcPct val="0"/>
        </a:spcAft>
        <a:defRPr sz="2400" kern="1200">
          <a:solidFill>
            <a:srgbClr val="17375E"/>
          </a:solidFill>
          <a:latin typeface="Arial" pitchFamily="34" charset="0"/>
          <a:ea typeface="+mj-ea"/>
          <a:cs typeface="Arial" pitchFamily="34" charset="0"/>
        </a:defRPr>
      </a:lvl1pPr>
      <a:lvl2pPr algn="l" rtl="0" eaLnBrk="0" fontAlgn="base" hangingPunct="0">
        <a:spcBef>
          <a:spcPct val="0"/>
        </a:spcBef>
        <a:spcAft>
          <a:spcPct val="0"/>
        </a:spcAft>
        <a:defRPr sz="2400">
          <a:solidFill>
            <a:srgbClr val="17375E"/>
          </a:solidFill>
          <a:latin typeface="Arial" charset="0"/>
          <a:cs typeface="Arial" charset="0"/>
        </a:defRPr>
      </a:lvl2pPr>
      <a:lvl3pPr algn="l" rtl="0" eaLnBrk="0" fontAlgn="base" hangingPunct="0">
        <a:spcBef>
          <a:spcPct val="0"/>
        </a:spcBef>
        <a:spcAft>
          <a:spcPct val="0"/>
        </a:spcAft>
        <a:defRPr sz="2400">
          <a:solidFill>
            <a:srgbClr val="17375E"/>
          </a:solidFill>
          <a:latin typeface="Arial" charset="0"/>
          <a:cs typeface="Arial" charset="0"/>
        </a:defRPr>
      </a:lvl3pPr>
      <a:lvl4pPr algn="l" rtl="0" eaLnBrk="0" fontAlgn="base" hangingPunct="0">
        <a:spcBef>
          <a:spcPct val="0"/>
        </a:spcBef>
        <a:spcAft>
          <a:spcPct val="0"/>
        </a:spcAft>
        <a:defRPr sz="2400">
          <a:solidFill>
            <a:srgbClr val="17375E"/>
          </a:solidFill>
          <a:latin typeface="Arial" charset="0"/>
          <a:cs typeface="Arial" charset="0"/>
        </a:defRPr>
      </a:lvl4pPr>
      <a:lvl5pPr algn="l" rtl="0" eaLnBrk="0" fontAlgn="base" hangingPunct="0">
        <a:spcBef>
          <a:spcPct val="0"/>
        </a:spcBef>
        <a:spcAft>
          <a:spcPct val="0"/>
        </a:spcAft>
        <a:defRPr sz="2400">
          <a:solidFill>
            <a:srgbClr val="17375E"/>
          </a:solidFill>
          <a:latin typeface="Arial" charset="0"/>
          <a:cs typeface="Arial" charset="0"/>
        </a:defRPr>
      </a:lvl5pPr>
      <a:lvl6pPr marL="457200" algn="l" rtl="0" fontAlgn="base">
        <a:spcBef>
          <a:spcPct val="0"/>
        </a:spcBef>
        <a:spcAft>
          <a:spcPct val="0"/>
        </a:spcAft>
        <a:defRPr sz="2400">
          <a:solidFill>
            <a:srgbClr val="17375E"/>
          </a:solidFill>
          <a:latin typeface="Arial" charset="0"/>
          <a:cs typeface="Arial" charset="0"/>
        </a:defRPr>
      </a:lvl6pPr>
      <a:lvl7pPr marL="914400" algn="l" rtl="0" fontAlgn="base">
        <a:spcBef>
          <a:spcPct val="0"/>
        </a:spcBef>
        <a:spcAft>
          <a:spcPct val="0"/>
        </a:spcAft>
        <a:defRPr sz="2400">
          <a:solidFill>
            <a:srgbClr val="17375E"/>
          </a:solidFill>
          <a:latin typeface="Arial" charset="0"/>
          <a:cs typeface="Arial" charset="0"/>
        </a:defRPr>
      </a:lvl7pPr>
      <a:lvl8pPr marL="1371600" algn="l" rtl="0" fontAlgn="base">
        <a:spcBef>
          <a:spcPct val="0"/>
        </a:spcBef>
        <a:spcAft>
          <a:spcPct val="0"/>
        </a:spcAft>
        <a:defRPr sz="2400">
          <a:solidFill>
            <a:srgbClr val="17375E"/>
          </a:solidFill>
          <a:latin typeface="Arial" charset="0"/>
          <a:cs typeface="Arial" charset="0"/>
        </a:defRPr>
      </a:lvl8pPr>
      <a:lvl9pPr marL="1828800" algn="l" rtl="0" fontAlgn="base">
        <a:spcBef>
          <a:spcPct val="0"/>
        </a:spcBef>
        <a:spcAft>
          <a:spcPct val="0"/>
        </a:spcAft>
        <a:defRPr sz="2400">
          <a:solidFill>
            <a:srgbClr val="17375E"/>
          </a:solidFill>
          <a:latin typeface="Arial" charset="0"/>
          <a:cs typeface="Arial" charset="0"/>
        </a:defRPr>
      </a:lvl9pPr>
    </p:titleStyle>
    <p:bodyStyle>
      <a:lvl1pPr algn="l" rtl="0" eaLnBrk="0" fontAlgn="base" hangingPunct="0">
        <a:spcBef>
          <a:spcPts val="600"/>
        </a:spcBef>
        <a:spcAft>
          <a:spcPct val="0"/>
        </a:spcAft>
        <a:defRPr sz="2200" kern="1200">
          <a:solidFill>
            <a:schemeClr val="tx1"/>
          </a:solidFill>
          <a:latin typeface="Arial" pitchFamily="34" charset="0"/>
          <a:ea typeface="+mn-ea"/>
          <a:cs typeface="Arial" pitchFamily="34" charset="0"/>
        </a:defRPr>
      </a:lvl1pPr>
      <a:lvl2pPr marL="742950" indent="-285750" algn="l" rtl="0" eaLnBrk="0" fontAlgn="base" hangingPunct="0">
        <a:spcBef>
          <a:spcPts val="600"/>
        </a:spcBef>
        <a:spcAft>
          <a:spcPct val="0"/>
        </a:spcAft>
        <a:buFont typeface="Arial" charset="0"/>
        <a:buChar char="–"/>
        <a:defRPr sz="2000" kern="1200">
          <a:solidFill>
            <a:schemeClr val="tx1"/>
          </a:solidFill>
          <a:latin typeface="Arial" pitchFamily="34" charset="0"/>
          <a:ea typeface="+mn-ea"/>
          <a:cs typeface="Arial" pitchFamily="34" charset="0"/>
        </a:defRPr>
      </a:lvl2pPr>
      <a:lvl3pPr marL="1143000" indent="-228600" algn="l" rtl="0" eaLnBrk="0" fontAlgn="base" hangingPunct="0">
        <a:spcBef>
          <a:spcPts val="6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ts val="6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ts val="6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88640"/>
            <a:ext cx="8229600" cy="70609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340768"/>
            <a:ext cx="8229600" cy="478539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345086-CDC7-4FA1-8C7A-DD08411F53DC}" type="datetime1">
              <a:rPr lang="en-GB" smtClean="0">
                <a:solidFill>
                  <a:prstClr val="black">
                    <a:tint val="75000"/>
                  </a:prstClr>
                </a:solidFill>
              </a:rPr>
              <a:pPr/>
              <a:t>18/07/2016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solidFill>
                  <a:prstClr val="black">
                    <a:tint val="75000"/>
                  </a:prstClr>
                </a:solidFill>
              </a:rPr>
              <a:t>www.rba.co.uk</a:t>
            </a: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F87F59-1120-40A7-87AD-448DA73E6ED8}" type="slidenum">
              <a:rPr lang="en-GB" smtClean="0">
                <a:solidFill>
                  <a:prstClr val="black">
                    <a:tint val="75000"/>
                  </a:prstClr>
                </a:solidFill>
              </a:rPr>
              <a:pPr/>
              <a:t>‹#›</a:t>
            </a:fld>
            <a:endParaRPr lang="en-GB">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p:txStyles>
    <p:titleStyle>
      <a:lvl1pPr algn="l" defTabSz="914400" rtl="0" eaLnBrk="1" latinLnBrk="0" hangingPunct="1">
        <a:spcBef>
          <a:spcPct val="0"/>
        </a:spcBef>
        <a:buNone/>
        <a:defRPr sz="2800" kern="1200" baseline="0">
          <a:solidFill>
            <a:schemeClr val="accent5">
              <a:lumMod val="50000"/>
            </a:schemeClr>
          </a:solidFill>
          <a:latin typeface="Arial" pitchFamily="34" charset="0"/>
          <a:ea typeface="+mj-ea"/>
          <a:cs typeface="Arial" pitchFamily="34" charset="0"/>
        </a:defRPr>
      </a:lvl1pPr>
    </p:titleStyle>
    <p:bodyStyle>
      <a:lvl1pPr marL="457200" indent="-457200" algn="l" defTabSz="914400" rtl="0" eaLnBrk="1" latinLnBrk="0" hangingPunct="1">
        <a:spcBef>
          <a:spcPct val="20000"/>
        </a:spcBef>
        <a:buFontTx/>
        <a:buNone/>
        <a:defRPr sz="2200" kern="1200" baseline="0">
          <a:solidFill>
            <a:schemeClr val="tx1"/>
          </a:solidFill>
          <a:latin typeface="Arial" pitchFamily="34" charset="0"/>
          <a:ea typeface="+mn-ea"/>
          <a:cs typeface="+mn-cs"/>
        </a:defRPr>
      </a:lvl1pPr>
      <a:lvl2pPr marL="914400" indent="-457200" algn="l" defTabSz="914400" rtl="0" eaLnBrk="1" latinLnBrk="0" hangingPunct="1">
        <a:spcBef>
          <a:spcPct val="20000"/>
        </a:spcBef>
        <a:buFontTx/>
        <a:buNone/>
        <a:defRPr sz="2200" kern="1200" baseline="0">
          <a:solidFill>
            <a:schemeClr val="tx1"/>
          </a:solidFill>
          <a:latin typeface="Arial" pitchFamily="34" charset="0"/>
          <a:ea typeface="+mn-ea"/>
          <a:cs typeface="+mn-cs"/>
        </a:defRPr>
      </a:lvl2pPr>
      <a:lvl3pPr marL="1371600" indent="-457200" algn="l" defTabSz="914400" rtl="0" eaLnBrk="1" latinLnBrk="0" hangingPunct="1">
        <a:spcBef>
          <a:spcPct val="20000"/>
        </a:spcBef>
        <a:buFontTx/>
        <a:buNone/>
        <a:defRPr sz="2000" kern="1200" baseline="0">
          <a:solidFill>
            <a:schemeClr val="tx1"/>
          </a:solidFill>
          <a:latin typeface="Arial" pitchFamily="34" charset="0"/>
          <a:ea typeface="+mn-ea"/>
          <a:cs typeface="+mn-cs"/>
        </a:defRPr>
      </a:lvl3pPr>
      <a:lvl4pPr marL="1828800" indent="-457200" algn="l" defTabSz="914400" rtl="0" eaLnBrk="1" latinLnBrk="0" hangingPunct="1">
        <a:spcBef>
          <a:spcPct val="20000"/>
        </a:spcBef>
        <a:buFontTx/>
        <a:buNone/>
        <a:defRPr sz="2000" kern="1200" baseline="0">
          <a:solidFill>
            <a:schemeClr val="tx1"/>
          </a:solidFill>
          <a:latin typeface="Arial" pitchFamily="34" charset="0"/>
          <a:ea typeface="+mn-ea"/>
          <a:cs typeface="+mn-cs"/>
        </a:defRPr>
      </a:lvl4pPr>
      <a:lvl5pPr marL="2286000" indent="-457200" algn="l" defTabSz="914400" rtl="0" eaLnBrk="1" latinLnBrk="0" hangingPunct="1">
        <a:spcBef>
          <a:spcPct val="20000"/>
        </a:spcBef>
        <a:buFontTx/>
        <a:buNone/>
        <a:defRPr sz="2000" kern="1200" baseline="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rba.co.uk/" TargetMode="External"/><Relationship Id="rId7" Type="http://schemas.openxmlformats.org/officeDocument/2006/relationships/image" Target="../media/image5.gif"/><Relationship Id="rId2" Type="http://schemas.openxmlformats.org/officeDocument/2006/relationships/hyperlink" Target="mailto:Karen.Blakeman@rba.co.uk" TargetMode="External"/><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hyperlink" Target="http://www.rba.co.uk/bi/"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www.theguardian.com/politics/2016/jul/09/young-people-referendum-turnout-brexit-twice-as-high" TargetMode="External"/><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hyperlink" Target="http://www.google.com/publicdata/" TargetMode="External"/><Relationship Id="rId1" Type="http://schemas.openxmlformats.org/officeDocument/2006/relationships/slideLayout" Target="../slideLayouts/slideLayout24.xml"/></Relationships>
</file>

<file path=ppt/slides/_rels/slide101.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hyperlink" Target="http://www.google.com/publicdata/" TargetMode="External"/><Relationship Id="rId1" Type="http://schemas.openxmlformats.org/officeDocument/2006/relationships/slideLayout" Target="../slideLayouts/slideLayout28.xml"/></Relationships>
</file>

<file path=ppt/slides/_rels/slide102.xml.rels><?xml version="1.0" encoding="UTF-8" standalone="yes"?>
<Relationships xmlns="http://schemas.openxmlformats.org/package/2006/relationships"><Relationship Id="rId3" Type="http://schemas.openxmlformats.org/officeDocument/2006/relationships/image" Target="../media/image85.gif"/><Relationship Id="rId2" Type="http://schemas.openxmlformats.org/officeDocument/2006/relationships/hyperlink" Target="https://www.uktradeinfo.com/Pages/Home.aspx" TargetMode="External"/><Relationship Id="rId1" Type="http://schemas.openxmlformats.org/officeDocument/2006/relationships/slideLayout" Target="../slideLayouts/slideLayout28.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105.xml.rels><?xml version="1.0" encoding="UTF-8" standalone="yes"?>
<Relationships xmlns="http://schemas.openxmlformats.org/package/2006/relationships"><Relationship Id="rId3" Type="http://schemas.openxmlformats.org/officeDocument/2006/relationships/hyperlink" Target="http://www.reportbuyer.com/" TargetMode="External"/><Relationship Id="rId2" Type="http://schemas.openxmlformats.org/officeDocument/2006/relationships/hyperlink" Target="http://www.marketresearch.com/" TargetMode="External"/><Relationship Id="rId1" Type="http://schemas.openxmlformats.org/officeDocument/2006/relationships/slideLayout" Target="../slideLayouts/slideLayout24.xml"/><Relationship Id="rId5" Type="http://schemas.openxmlformats.org/officeDocument/2006/relationships/hyperlink" Target="http://www.profound.com/" TargetMode="External"/><Relationship Id="rId4" Type="http://schemas.openxmlformats.org/officeDocument/2006/relationships/hyperlink" Target="http://www.researchandmarkets.com/" TargetMode="Externa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7.xml.rels><?xml version="1.0" encoding="UTF-8" standalone="yes"?>
<Relationships xmlns="http://schemas.openxmlformats.org/package/2006/relationships"><Relationship Id="rId3" Type="http://schemas.openxmlformats.org/officeDocument/2006/relationships/hyperlink" Target="http://www.onlinenewspapers.com/" TargetMode="External"/><Relationship Id="rId2" Type="http://schemas.openxmlformats.org/officeDocument/2006/relationships/hyperlink" Target="http://www.abyznewslinks.com/" TargetMode="External"/><Relationship Id="rId1" Type="http://schemas.openxmlformats.org/officeDocument/2006/relationships/slideLayout" Target="../slideLayouts/slideLayout24.xml"/></Relationships>
</file>

<file path=ppt/slides/_rels/slide108.xml.rels><?xml version="1.0" encoding="UTF-8" standalone="yes"?>
<Relationships xmlns="http://schemas.openxmlformats.org/package/2006/relationships"><Relationship Id="rId3" Type="http://schemas.openxmlformats.org/officeDocument/2006/relationships/image" Target="../media/image86.gif"/><Relationship Id="rId2" Type="http://schemas.openxmlformats.org/officeDocument/2006/relationships/hyperlink" Target="http://www.philb.com/nationaluknewspapers.html" TargetMode="External"/><Relationship Id="rId1" Type="http://schemas.openxmlformats.org/officeDocument/2006/relationships/slideLayout" Target="../slideLayouts/slideLayout28.xml"/></Relationships>
</file>

<file path=ppt/slides/_rels/slide109.xml.rels><?xml version="1.0" encoding="UTF-8" standalone="yes"?>
<Relationships xmlns="http://schemas.openxmlformats.org/package/2006/relationships"><Relationship Id="rId3" Type="http://schemas.openxmlformats.org/officeDocument/2006/relationships/image" Target="../media/image87.gif"/><Relationship Id="rId2" Type="http://schemas.openxmlformats.org/officeDocument/2006/relationships/hyperlink" Target="http://www.britishnewspaperarchive.co.uk/" TargetMode="Externa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hyperlink" Target="http://www.ncpolitics.uk/uk-eu-referendum/" TargetMode="Externa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88.gif"/><Relationship Id="rId2" Type="http://schemas.openxmlformats.org/officeDocument/2006/relationships/hyperlink" Target="http://www.britishnewspaperarchive.co.uk/" TargetMode="External"/><Relationship Id="rId1" Type="http://schemas.openxmlformats.org/officeDocument/2006/relationships/slideLayout" Target="../slideLayouts/slideLayout28.xml"/></Relationships>
</file>

<file path=ppt/slides/_rels/slide111.xml.rels><?xml version="1.0" encoding="UTF-8" standalone="yes"?>
<Relationships xmlns="http://schemas.openxmlformats.org/package/2006/relationships"><Relationship Id="rId3" Type="http://schemas.openxmlformats.org/officeDocument/2006/relationships/hyperlink" Target="http://www.ft.com/" TargetMode="External"/><Relationship Id="rId7" Type="http://schemas.openxmlformats.org/officeDocument/2006/relationships/hyperlink" Target="https://www.highbeam.com/" TargetMode="External"/><Relationship Id="rId2" Type="http://schemas.openxmlformats.org/officeDocument/2006/relationships/hyperlink" Target="http://www.thetimes.co.uk/" TargetMode="External"/><Relationship Id="rId1" Type="http://schemas.openxmlformats.org/officeDocument/2006/relationships/slideLayout" Target="../slideLayouts/slideLayout24.xml"/><Relationship Id="rId6" Type="http://schemas.openxmlformats.org/officeDocument/2006/relationships/hyperlink" Target="http://bis.lexisnexis.co.uk/products/nexis" TargetMode="External"/><Relationship Id="rId5" Type="http://schemas.openxmlformats.org/officeDocument/2006/relationships/hyperlink" Target="http://www.dowjones.com/products/product-factiva/" TargetMode="External"/><Relationship Id="rId4" Type="http://schemas.openxmlformats.org/officeDocument/2006/relationships/hyperlink" Target="http://www.telegraph.co.uk/" TargetMode="External"/></Relationships>
</file>

<file path=ppt/slides/_rels/slide112.xml.rels><?xml version="1.0" encoding="UTF-8" standalone="yes"?>
<Relationships xmlns="http://schemas.openxmlformats.org/package/2006/relationships"><Relationship Id="rId2" Type="http://schemas.openxmlformats.org/officeDocument/2006/relationships/image" Target="../media/image89.gif"/><Relationship Id="rId1" Type="http://schemas.openxmlformats.org/officeDocument/2006/relationships/slideLayout" Target="../slideLayouts/slideLayout29.xml"/></Relationships>
</file>

<file path=ppt/slides/_rels/slide113.xml.rels><?xml version="1.0" encoding="UTF-8" standalone="yes"?>
<Relationships xmlns="http://schemas.openxmlformats.org/package/2006/relationships"><Relationship Id="rId3" Type="http://schemas.openxmlformats.org/officeDocument/2006/relationships/image" Target="../media/image90.gif"/><Relationship Id="rId2" Type="http://schemas.openxmlformats.org/officeDocument/2006/relationships/hyperlink" Target="http://www.nhs.uk/news/Pages/NewsIndex.aspx" TargetMode="External"/><Relationship Id="rId1" Type="http://schemas.openxmlformats.org/officeDocument/2006/relationships/slideLayout" Target="../slideLayouts/slideLayout29.xml"/></Relationships>
</file>

<file path=ppt/slides/_rels/slide114.xml.rels><?xml version="1.0" encoding="UTF-8" standalone="yes"?>
<Relationships xmlns="http://schemas.openxmlformats.org/package/2006/relationships"><Relationship Id="rId3" Type="http://schemas.openxmlformats.org/officeDocument/2006/relationships/image" Target="../media/image92.gif"/><Relationship Id="rId2" Type="http://schemas.openxmlformats.org/officeDocument/2006/relationships/image" Target="../media/image91.gif"/><Relationship Id="rId1" Type="http://schemas.openxmlformats.org/officeDocument/2006/relationships/slideLayout" Target="../slideLayouts/slideLayout28.xml"/><Relationship Id="rId5" Type="http://schemas.openxmlformats.org/officeDocument/2006/relationships/hyperlink" Target="http://blogs.ec.europa.eu/ECintheUK/" TargetMode="External"/><Relationship Id="rId4" Type="http://schemas.openxmlformats.org/officeDocument/2006/relationships/hyperlink" Target="http://blogs.ec.europa.eu/ECintheUK/euromyths-a-z-index/" TargetMode="External"/></Relationships>
</file>

<file path=ppt/slides/_rels/slide115.xml.rels><?xml version="1.0" encoding="UTF-8" standalone="yes"?>
<Relationships xmlns="http://schemas.openxmlformats.org/package/2006/relationships"><Relationship Id="rId3" Type="http://schemas.openxmlformats.org/officeDocument/2006/relationships/image" Target="../media/image94.gif"/><Relationship Id="rId2" Type="http://schemas.openxmlformats.org/officeDocument/2006/relationships/image" Target="../media/image93.gif"/><Relationship Id="rId1" Type="http://schemas.openxmlformats.org/officeDocument/2006/relationships/slideLayout" Target="../slideLayouts/slideLayout28.xml"/></Relationships>
</file>

<file path=ppt/slides/_rels/slide116.xml.rels><?xml version="1.0" encoding="UTF-8" standalone="yes"?>
<Relationships xmlns="http://schemas.openxmlformats.org/package/2006/relationships"><Relationship Id="rId2" Type="http://schemas.openxmlformats.org/officeDocument/2006/relationships/image" Target="../media/image95.gif"/><Relationship Id="rId1" Type="http://schemas.openxmlformats.org/officeDocument/2006/relationships/slideLayout" Target="../slideLayouts/slideLayout28.xml"/></Relationships>
</file>

<file path=ppt/slides/_rels/slide117.xml.rels><?xml version="1.0" encoding="UTF-8" standalone="yes"?>
<Relationships xmlns="http://schemas.openxmlformats.org/package/2006/relationships"><Relationship Id="rId2" Type="http://schemas.openxmlformats.org/officeDocument/2006/relationships/hyperlink" Target="http://philbradley.typepad.com/phil_bradleys_weblog/2013/03/20-alternatives-to-google-reader.html" TargetMode="External"/><Relationship Id="rId1" Type="http://schemas.openxmlformats.org/officeDocument/2006/relationships/slideLayout" Target="../slideLayouts/slideLayout24.xml"/></Relationships>
</file>

<file path=ppt/slides/_rels/slide118.xml.rels><?xml version="1.0" encoding="UTF-8" standalone="yes"?>
<Relationships xmlns="http://schemas.openxmlformats.org/package/2006/relationships"><Relationship Id="rId3" Type="http://schemas.openxmlformats.org/officeDocument/2006/relationships/hyperlink" Target="http://tylervigen.com/spurious-correlations" TargetMode="External"/><Relationship Id="rId2" Type="http://schemas.openxmlformats.org/officeDocument/2006/relationships/notesSlide" Target="../notesSlides/notesSlide5.xml"/><Relationship Id="rId1" Type="http://schemas.openxmlformats.org/officeDocument/2006/relationships/slideLayout" Target="../slideLayouts/slideLayout28.xml"/><Relationship Id="rId4" Type="http://schemas.openxmlformats.org/officeDocument/2006/relationships/image" Target="../media/image96.gif"/></Relationships>
</file>

<file path=ppt/slides/_rels/slide1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hyperlink" Target="http://www.newstatesman.com/politics/staggers/2016/06/how-did-different-demographic-groups-vote-eu-referendum" TargetMode="External"/><Relationship Id="rId1" Type="http://schemas.openxmlformats.org/officeDocument/2006/relationships/slideLayout" Target="../slideLayouts/slideLayout7.xml"/><Relationship Id="rId4" Type="http://schemas.openxmlformats.org/officeDocument/2006/relationships/image" Target="../media/image15.gif"/></Relationships>
</file>

<file path=ppt/slides/_rels/slide13.xml.rels><?xml version="1.0" encoding="UTF-8" standalone="yes"?>
<Relationships xmlns="http://schemas.openxmlformats.org/package/2006/relationships"><Relationship Id="rId3" Type="http://schemas.openxmlformats.org/officeDocument/2006/relationships/hyperlink" Target="https://en.wikipedia.org/wiki/Greenland%E2%80%93European_Union_relations" TargetMode="External"/><Relationship Id="rId2" Type="http://schemas.openxmlformats.org/officeDocument/2006/relationships/hyperlink" Target="http://www.efta.int/" TargetMode="External"/><Relationship Id="rId1" Type="http://schemas.openxmlformats.org/officeDocument/2006/relationships/slideLayout" Target="../slideLayouts/slideLayout2.xml"/><Relationship Id="rId4" Type="http://schemas.openxmlformats.org/officeDocument/2006/relationships/hyperlink" Target="https://en.wikipedia.org/wiki/Special_member_state_territories_and_the_European_Union"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googlepolicyeurope.blogspot.co.uk/2016/05/a-principle-that-should-not-be-forgotten.html" TargetMode="External"/><Relationship Id="rId2" Type="http://schemas.openxmlformats.org/officeDocument/2006/relationships/hyperlink" Target="http://googlepolicyeurope.blogspot.co.uk/2016/03/adapting-our-approach-to-european-right.html" TargetMode="Externa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hyperlink" Target="http://www.gov.uk/"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http://googlepolicyeurope.blogspot.co.uk/2014/12/an-update-on-google-news-in-spain.html" TargetMode="External"/><Relationship Id="rId2" Type="http://schemas.openxmlformats.org/officeDocument/2006/relationships/hyperlink" Target="http://www.hadeninteractive.com/ancillary-rights-link-tax/" TargetMode="External"/><Relationship Id="rId1" Type="http://schemas.openxmlformats.org/officeDocument/2006/relationships/slideLayout" Target="../slideLayouts/slideLayout13.xml"/><Relationship Id="rId4" Type="http://schemas.openxmlformats.org/officeDocument/2006/relationships/hyperlink" Target="http://arstechnica.com/tech-policy/2015/07/new-study-shows-spains-google-tax-has-been-a-disaster-for-publishers/"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parliament.uk/" TargetMode="External"/><Relationship Id="rId7" Type="http://schemas.openxmlformats.org/officeDocument/2006/relationships/hyperlink" Target="http://www.niassembly.gov.uk/" TargetMode="External"/><Relationship Id="rId2" Type="http://schemas.openxmlformats.org/officeDocument/2006/relationships/hyperlink" Target="https://www.gov.uk/" TargetMode="External"/><Relationship Id="rId1" Type="http://schemas.openxmlformats.org/officeDocument/2006/relationships/slideLayout" Target="../slideLayouts/slideLayout13.xml"/><Relationship Id="rId6" Type="http://schemas.openxmlformats.org/officeDocument/2006/relationships/hyperlink" Target="http://www.gov.scot/" TargetMode="External"/><Relationship Id="rId5" Type="http://schemas.openxmlformats.org/officeDocument/2006/relationships/hyperlink" Target="http://www.assembly.wales/" TargetMode="External"/><Relationship Id="rId4" Type="http://schemas.openxmlformats.org/officeDocument/2006/relationships/hyperlink" Target="http://gov.wales/"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data.gov.uk/" TargetMode="External"/><Relationship Id="rId2" Type="http://schemas.openxmlformats.org/officeDocument/2006/relationships/hyperlink" Target="https://www.gov.uk/government/organisations" TargetMode="External"/><Relationship Id="rId1" Type="http://schemas.openxmlformats.org/officeDocument/2006/relationships/slideLayout" Target="../slideLayouts/slideLayout13.xml"/><Relationship Id="rId4" Type="http://schemas.openxmlformats.org/officeDocument/2006/relationships/hyperlink" Target="http://www.nationalarchives.gov.uk/webarchive/"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hyperlink" Target="http://www.parliament.uk/" TargetMode="Externa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hyperlink" Target="http://services.parliament.uk/bills/2016-17/bathabitatsregulation.html" TargetMode="Externa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hyperlink" Target="http://services.parliament.uk/bills/2014-15/infrastructure.html" TargetMode="Externa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hyperlink" Target="http://www.legislation.gov.uk/" TargetMode="Externa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hyperlink" Target="http://www.legislation.gov.uk/" TargetMode="External"/><Relationship Id="rId1" Type="http://schemas.openxmlformats.org/officeDocument/2006/relationships/slideLayout" Target="../slideLayouts/slideLayout17.xml"/><Relationship Id="rId4" Type="http://schemas.openxmlformats.org/officeDocument/2006/relationships/image" Target="../media/image22.gif"/></Relationships>
</file>

<file path=ppt/slides/_rels/slide29.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hyperlink" Target="http://www.legislation.gov.uk/" TargetMode="Externa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hyperlink" Target="http://www.nationalarchives.gov.uk/webarchive/" TargetMode="External"/><Relationship Id="rId1" Type="http://schemas.openxmlformats.org/officeDocument/2006/relationships/slideLayout" Target="../slideLayouts/slideLayout17.xml"/><Relationship Id="rId4" Type="http://schemas.openxmlformats.org/officeDocument/2006/relationships/image" Target="../media/image4.gif"/></Relationships>
</file>

<file path=ppt/slides/_rels/slide31.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hyperlink" Target="http://www.webarchive.org.uk/ukwa/" TargetMode="Externa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hyperlink" Target="http://www.webarchive.org.uk/ukwa/subject/85/page/1" TargetMode="Externa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www.archive.org/" TargetMode="External"/><Relationship Id="rId1" Type="http://schemas.openxmlformats.org/officeDocument/2006/relationships/slideLayout" Target="../slideLayouts/slideLayout17.xm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hyperlink" Target="http://www.theyworkforyou.com/" TargetMode="Externa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hyperlink" Target="https://www.whatdotheyknow.com/" TargetMode="External"/><Relationship Id="rId1" Type="http://schemas.openxmlformats.org/officeDocument/2006/relationships/slideLayout" Target="../slideLayouts/slideLayout17.xml"/><Relationship Id="rId4" Type="http://schemas.openxmlformats.org/officeDocument/2006/relationships/image" Target="../media/image31.gif"/></Relationships>
</file>

<file path=ppt/slides/_rels/slide36.xml.rels><?xml version="1.0" encoding="UTF-8" standalone="yes"?>
<Relationships xmlns="http://schemas.openxmlformats.org/package/2006/relationships"><Relationship Id="rId8" Type="http://schemas.openxmlformats.org/officeDocument/2006/relationships/hyperlink" Target="https://sites.google.com/site/busliblistserv/" TargetMode="External"/><Relationship Id="rId3" Type="http://schemas.openxmlformats.org/officeDocument/2006/relationships/hyperlink" Target="http://www.bl.uk/business-and-ip-centre" TargetMode="External"/><Relationship Id="rId7" Type="http://schemas.openxmlformats.org/officeDocument/2006/relationships/hyperlink" Target="http://list1.ucc.nau.edu/archives/buslib-l.html" TargetMode="External"/><Relationship Id="rId2" Type="http://schemas.openxmlformats.org/officeDocument/2006/relationships/hyperlink" Target="http://www.rba.co.uk/sources/" TargetMode="External"/><Relationship Id="rId1" Type="http://schemas.openxmlformats.org/officeDocument/2006/relationships/slideLayout" Target="../slideLayouts/slideLayout13.xml"/><Relationship Id="rId6" Type="http://schemas.openxmlformats.org/officeDocument/2006/relationships/hyperlink" Target="http://scotbis.nls.uk/" TargetMode="External"/><Relationship Id="rId5" Type="http://schemas.openxmlformats.org/officeDocument/2006/relationships/hyperlink" Target="http://www.icaew.com/en/library" TargetMode="External"/><Relationship Id="rId4" Type="http://schemas.openxmlformats.org/officeDocument/2006/relationships/hyperlink" Target="http://www.bl.uk/business-and-ip-centre/industry-guides"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1.xml.rels><?xml version="1.0" encoding="UTF-8" standalone="yes"?>
<Relationships xmlns="http://schemas.openxmlformats.org/package/2006/relationships"><Relationship Id="rId3" Type="http://schemas.openxmlformats.org/officeDocument/2006/relationships/hyperlink" Target="http://www.icaew.com/en/technical/financial-reporting/other-reporting-issues/companies-act/micro-entity-accounts-exemptions" TargetMode="External"/><Relationship Id="rId2" Type="http://schemas.openxmlformats.org/officeDocument/2006/relationships/hyperlink" Target="https://companieshouse.blog.gov.uk/2016/02/29/changes-to-accounting-standards-and-regulations/" TargetMode="External"/><Relationship Id="rId1" Type="http://schemas.openxmlformats.org/officeDocument/2006/relationships/slideLayout" Target="../slideLayouts/slideLayout57.xml"/></Relationships>
</file>

<file path=ppt/slides/_rels/slide42.xml.rels><?xml version="1.0" encoding="UTF-8" standalone="yes"?>
<Relationships xmlns="http://schemas.openxmlformats.org/package/2006/relationships"><Relationship Id="rId3" Type="http://schemas.openxmlformats.org/officeDocument/2006/relationships/hyperlink" Target="https://companieshouse.blog.gov.uk/2016/04/13/the-new-people-with-significant-control-register/" TargetMode="External"/><Relationship Id="rId2" Type="http://schemas.openxmlformats.org/officeDocument/2006/relationships/hyperlink" Target="https://www.gov.uk/government/publications/guidance-to-the-people-with-significant-control-requirements-for-companies-and-limited-liability-partnerships" TargetMode="External"/><Relationship Id="rId1" Type="http://schemas.openxmlformats.org/officeDocument/2006/relationships/slideLayout" Target="../slideLayouts/slideLayout57.xml"/><Relationship Id="rId4" Type="http://schemas.openxmlformats.org/officeDocument/2006/relationships/hyperlink" Target="http://www.bdo.co.uk/services/tax/business-edge-2016/beneficial-ownership-register-opens-on-6-april-2016"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download.companieshouse.gov.uk/en_pscdata.html" TargetMode="External"/><Relationship Id="rId2" Type="http://schemas.openxmlformats.org/officeDocument/2006/relationships/image" Target="../media/image32.gi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62.xml"/></Relationships>
</file>

<file path=ppt/slides/_rels/slide45.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gif"/><Relationship Id="rId1" Type="http://schemas.openxmlformats.org/officeDocument/2006/relationships/slideLayout" Target="../slideLayouts/slideLayout62.xml"/></Relationships>
</file>

<file path=ppt/slides/_rels/slide46.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hyperlink" Target="https://blog.opencorporates.com/2016/04/04/a-beneficial-ownership-register-for-the-world-the-first-steps/" TargetMode="Externa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hyperlink" Target="https://www.gov.uk/government/uploads/system/uploads/attachment_data/file/31676/11-1399-guide-legal-forms-for-business.pdf" TargetMode="External"/><Relationship Id="rId7" Type="http://schemas.openxmlformats.org/officeDocument/2006/relationships/hyperlink" Target="http://www.doingbusiness.org/" TargetMode="External"/><Relationship Id="rId2" Type="http://schemas.openxmlformats.org/officeDocument/2006/relationships/hyperlink" Target="https://www.gov.uk/government/uploads/system/uploads/attachment_data/file/31677/11-1400-guide-legal-forms-for-social-enterprise.pdf" TargetMode="External"/><Relationship Id="rId1" Type="http://schemas.openxmlformats.org/officeDocument/2006/relationships/slideLayout" Target="../slideLayouts/slideLayout57.xml"/><Relationship Id="rId6" Type="http://schemas.openxmlformats.org/officeDocument/2006/relationships/hyperlink" Target="http://www.offshoreinvestment.com/" TargetMode="External"/><Relationship Id="rId5" Type="http://schemas.openxmlformats.org/officeDocument/2006/relationships/hyperlink" Target="http://en.wikipedia.org/wiki/Types_of_business_entity" TargetMode="External"/><Relationship Id="rId4" Type="http://schemas.openxmlformats.org/officeDocument/2006/relationships/hyperlink" Target="http://www.corporateinformation.com/Company-Extensions-Security-Identifiers.aspx"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hyperlink" Target="http://beta.companieshouse.gov.uk/" TargetMode="External"/><Relationship Id="rId1" Type="http://schemas.openxmlformats.org/officeDocument/2006/relationships/slideLayout" Target="../slideLayouts/slideLayout61.xml"/></Relationships>
</file>

<file path=ppt/slides/_rels/slide49.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hyperlink" Target="http://beta.companieshouse.gov.uk/" TargetMode="External"/><Relationship Id="rId1" Type="http://schemas.openxmlformats.org/officeDocument/2006/relationships/slideLayout" Target="../slideLayouts/slideLayout61.xml"/><Relationship Id="rId4" Type="http://schemas.openxmlformats.org/officeDocument/2006/relationships/image" Target="../media/image39.gif"/></Relationships>
</file>

<file path=ppt/slides/_rels/slide5.xml.rels><?xml version="1.0" encoding="UTF-8" standalone="yes"?>
<Relationships xmlns="http://schemas.openxmlformats.org/package/2006/relationships"><Relationship Id="rId2" Type="http://schemas.openxmlformats.org/officeDocument/2006/relationships/hyperlink" Target="http://www.informationliteracy.org.uk/wp-content/uploads/2015/10/evaluating_info_new1_20-1-16.pdf"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62.xml"/></Relationships>
</file>

<file path=ppt/slides/_rels/slide51.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hyperlink" Target="http://download.companieshouse.gov.uk/en_accountsdata.html" TargetMode="External"/><Relationship Id="rId1" Type="http://schemas.openxmlformats.org/officeDocument/2006/relationships/slideLayout" Target="../slideLayouts/slideLayout57.xml"/></Relationships>
</file>

<file path=ppt/slides/_rels/slide52.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42.gif"/><Relationship Id="rId1" Type="http://schemas.openxmlformats.org/officeDocument/2006/relationships/slideLayout" Target="../slideLayouts/slideLayout61.xml"/></Relationships>
</file>

<file path=ppt/slides/_rels/slide53.xml.rels><?xml version="1.0" encoding="UTF-8" standalone="yes"?>
<Relationships xmlns="http://schemas.openxmlformats.org/package/2006/relationships"><Relationship Id="rId2" Type="http://schemas.openxmlformats.org/officeDocument/2006/relationships/hyperlink" Target="http://companycheck.co.uk/" TargetMode="Externa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image" Target="../media/image46.gif"/><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image" Target="../media/image49.gif"/><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hyperlink" Target="https://www.gov.uk/government/organisations/office-of-the-regulator-of-community-interest-companies" TargetMode="Externa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hyperlink" Target="https://www.thegazette.co.uk/" TargetMode="External"/><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hyperlink" Target="http://opengazettes.com/" TargetMode="External"/><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3" Type="http://schemas.openxmlformats.org/officeDocument/2006/relationships/hyperlink" Target="http://www.commercial-register.sg.ch/home/worldwide.html" TargetMode="External"/><Relationship Id="rId2" Type="http://schemas.openxmlformats.org/officeDocument/2006/relationships/hyperlink" Target="http://www.rba.co.uk/sources/registers.htm" TargetMode="External"/><Relationship Id="rId1" Type="http://schemas.openxmlformats.org/officeDocument/2006/relationships/slideLayout" Target="../slideLayouts/slideLayout13.xml"/><Relationship Id="rId6" Type="http://schemas.openxmlformats.org/officeDocument/2006/relationships/hyperlink" Target="http://www.sedar.com/" TargetMode="External"/><Relationship Id="rId5" Type="http://schemas.openxmlformats.org/officeDocument/2006/relationships/hyperlink" Target="http://www.sec.gov/edgar.shtml" TargetMode="External"/><Relationship Id="rId4" Type="http://schemas.openxmlformats.org/officeDocument/2006/relationships/hyperlink" Target="http://www.gov.uk/government/publications/overseas-registries"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hyperlink" Target="http://opencorporates.com/" TargetMode="External"/><Relationship Id="rId1" Type="http://schemas.openxmlformats.org/officeDocument/2006/relationships/slideLayout" Target="../slideLayouts/slideLayout17.xml"/><Relationship Id="rId4" Type="http://schemas.openxmlformats.org/officeDocument/2006/relationships/image" Target="../media/image55.gif"/></Relationships>
</file>

<file path=ppt/slides/_rels/slide64.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hyperlink" Target="http://opencorporates.com/" TargetMode="External"/><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3" Type="http://schemas.openxmlformats.org/officeDocument/2006/relationships/hyperlink" Target="http://www.ebr.org/index.php/information-distributors/" TargetMode="External"/><Relationship Id="rId2" Type="http://schemas.openxmlformats.org/officeDocument/2006/relationships/hyperlink" Target="http://www.ebr.org/" TargetMode="External"/><Relationship Id="rId1" Type="http://schemas.openxmlformats.org/officeDocument/2006/relationships/slideLayout" Target="../slideLayouts/slideLayout13.xml"/><Relationship Id="rId5" Type="http://schemas.openxmlformats.org/officeDocument/2006/relationships/hyperlink" Target="http://portal.kyckr.eu/" TargetMode="External"/><Relationship Id="rId4" Type="http://schemas.openxmlformats.org/officeDocument/2006/relationships/hyperlink" Target="http://www.kompany.com/"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hyperlink" Target="http://www.kompany.com/" TargetMode="External"/><Relationship Id="rId1" Type="http://schemas.openxmlformats.org/officeDocument/2006/relationships/slideLayout" Target="../slideLayouts/slideLayout13.xml"/><Relationship Id="rId4" Type="http://schemas.openxmlformats.org/officeDocument/2006/relationships/image" Target="../media/image58.gif"/></Relationships>
</file>

<file path=ppt/slides/_rels/slide67.xml.rels><?xml version="1.0" encoding="UTF-8" standalone="yes"?>
<Relationships xmlns="http://schemas.openxmlformats.org/package/2006/relationships"><Relationship Id="rId2" Type="http://schemas.openxmlformats.org/officeDocument/2006/relationships/image" Target="../media/image59.gif"/><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2" Type="http://schemas.openxmlformats.org/officeDocument/2006/relationships/image" Target="../media/image60.gif"/><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hyperlink" Target="http://portal.kyckr.com/" TargetMode="Externa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hyperlink" Target="http://www.huffingtonpost.co.uk/entry/eu-referendum-results-age-data-young_uk_576cd7d6e4b0232d331dac8f" TargetMode="External"/><Relationship Id="rId2" Type="http://schemas.openxmlformats.org/officeDocument/2006/relationships/image" Target="../media/image7.gif"/><Relationship Id="rId1" Type="http://schemas.openxmlformats.org/officeDocument/2006/relationships/slideLayout" Target="../slideLayouts/slideLayout7.xml"/><Relationship Id="rId5" Type="http://schemas.openxmlformats.org/officeDocument/2006/relationships/image" Target="../media/image9.gif"/><Relationship Id="rId4" Type="http://schemas.openxmlformats.org/officeDocument/2006/relationships/image" Target="../media/image8.gif"/></Relationships>
</file>

<file path=ppt/slides/_rels/slide70.xml.rels><?xml version="1.0" encoding="UTF-8" standalone="yes"?>
<Relationships xmlns="http://schemas.openxmlformats.org/package/2006/relationships"><Relationship Id="rId3" Type="http://schemas.openxmlformats.org/officeDocument/2006/relationships/image" Target="../media/image62.gif"/><Relationship Id="rId2" Type="http://schemas.openxmlformats.org/officeDocument/2006/relationships/hyperlink" Target="http://portal.kyckr.com/" TargetMode="External"/><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3" Type="http://schemas.openxmlformats.org/officeDocument/2006/relationships/hyperlink" Target="http://home.legalinx.co.uk/products-services/international-company-information" TargetMode="External"/><Relationship Id="rId2" Type="http://schemas.openxmlformats.org/officeDocument/2006/relationships/hyperlink" Target="http://home.legalinx.co.uk/" TargetMode="Externa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8" Type="http://schemas.openxmlformats.org/officeDocument/2006/relationships/hyperlink" Target="http://thomsonreuters.com/" TargetMode="External"/><Relationship Id="rId3" Type="http://schemas.openxmlformats.org/officeDocument/2006/relationships/hyperlink" Target="http://www.dnb.co.uk/" TargetMode="External"/><Relationship Id="rId7" Type="http://schemas.openxmlformats.org/officeDocument/2006/relationships/hyperlink" Target="http://www.perfectinfo.com/" TargetMode="External"/><Relationship Id="rId2" Type="http://schemas.openxmlformats.org/officeDocument/2006/relationships/hyperlink" Target="http://www.bvdinfo.com/" TargetMode="External"/><Relationship Id="rId1" Type="http://schemas.openxmlformats.org/officeDocument/2006/relationships/slideLayout" Target="../slideLayouts/slideLayout13.xml"/><Relationship Id="rId6" Type="http://schemas.openxmlformats.org/officeDocument/2006/relationships/hyperlink" Target="http://www.lexisnexis.com/" TargetMode="External"/><Relationship Id="rId5" Type="http://schemas.openxmlformats.org/officeDocument/2006/relationships/hyperlink" Target="http://www.factiva.com/" TargetMode="External"/><Relationship Id="rId4" Type="http://schemas.openxmlformats.org/officeDocument/2006/relationships/hyperlink" Target="http://www.experian.co.uk/"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hyperlink" Target="http://www.tddirectinvesting.co.uk/" TargetMode="Externa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hyperlink" Target="http://www.google.co.uk/finance" TargetMode="External"/><Relationship Id="rId2" Type="http://schemas.openxmlformats.org/officeDocument/2006/relationships/hyperlink" Target="http://uk.finance.yahoo.com/" TargetMode="External"/><Relationship Id="rId1" Type="http://schemas.openxmlformats.org/officeDocument/2006/relationships/slideLayout" Target="../slideLayouts/slideLayout13.xml"/><Relationship Id="rId4" Type="http://schemas.openxmlformats.org/officeDocument/2006/relationships/hyperlink" Target="http://www.google.com/finance" TargetMode="External"/></Relationships>
</file>

<file path=ppt/slides/_rels/slide76.xml.rels><?xml version="1.0" encoding="UTF-8" standalone="yes"?>
<Relationships xmlns="http://schemas.openxmlformats.org/package/2006/relationships"><Relationship Id="rId3" Type="http://schemas.openxmlformats.org/officeDocument/2006/relationships/image" Target="../media/image64.gif"/><Relationship Id="rId2" Type="http://schemas.openxmlformats.org/officeDocument/2006/relationships/image" Target="../media/image63.gif"/><Relationship Id="rId1" Type="http://schemas.openxmlformats.org/officeDocument/2006/relationships/slideLayout" Target="../slideLayouts/slideLayout17.xml"/></Relationships>
</file>

<file path=ppt/slides/_rels/slide77.xml.rels><?xml version="1.0" encoding="UTF-8" standalone="yes"?>
<Relationships xmlns="http://schemas.openxmlformats.org/package/2006/relationships"><Relationship Id="rId3" Type="http://schemas.openxmlformats.org/officeDocument/2006/relationships/image" Target="../media/image66.gif"/><Relationship Id="rId2" Type="http://schemas.openxmlformats.org/officeDocument/2006/relationships/image" Target="../media/image65.gif"/><Relationship Id="rId1" Type="http://schemas.openxmlformats.org/officeDocument/2006/relationships/slideLayout" Target="../slideLayouts/slideLayout17.xml"/></Relationships>
</file>

<file path=ppt/slides/_rels/slide78.xml.rels><?xml version="1.0" encoding="UTF-8" standalone="yes"?>
<Relationships xmlns="http://schemas.openxmlformats.org/package/2006/relationships"><Relationship Id="rId2" Type="http://schemas.openxmlformats.org/officeDocument/2006/relationships/image" Target="../media/image67.gif"/><Relationship Id="rId1" Type="http://schemas.openxmlformats.org/officeDocument/2006/relationships/slideLayout" Target="../slideLayouts/slideLayout17.xml"/></Relationships>
</file>

<file path=ppt/slides/_rels/slide79.xml.rels><?xml version="1.0" encoding="UTF-8" standalone="yes"?>
<Relationships xmlns="http://schemas.openxmlformats.org/package/2006/relationships"><Relationship Id="rId3" Type="http://schemas.openxmlformats.org/officeDocument/2006/relationships/image" Target="../media/image69.gif"/><Relationship Id="rId2" Type="http://schemas.openxmlformats.org/officeDocument/2006/relationships/image" Target="../media/image68.gif"/><Relationship Id="rId1" Type="http://schemas.openxmlformats.org/officeDocument/2006/relationships/slideLayout" Target="../slideLayouts/slideLayout17.xml"/><Relationship Id="rId6" Type="http://schemas.openxmlformats.org/officeDocument/2006/relationships/image" Target="../media/image72.gif"/><Relationship Id="rId5" Type="http://schemas.openxmlformats.org/officeDocument/2006/relationships/image" Target="../media/image71.gif"/><Relationship Id="rId4" Type="http://schemas.openxmlformats.org/officeDocument/2006/relationships/image" Target="../media/image70.gif"/></Relationships>
</file>

<file path=ppt/slides/_rels/slide8.xml.rels><?xml version="1.0" encoding="UTF-8" standalone="yes"?>
<Relationships xmlns="http://schemas.openxmlformats.org/package/2006/relationships"><Relationship Id="rId3" Type="http://schemas.openxmlformats.org/officeDocument/2006/relationships/hyperlink" Target="https://yougov.co.uk/news/2016/06/23/yougov-day-poll/" TargetMode="External"/><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74.gif"/><Relationship Id="rId2" Type="http://schemas.openxmlformats.org/officeDocument/2006/relationships/image" Target="../media/image73.gif"/><Relationship Id="rId1" Type="http://schemas.openxmlformats.org/officeDocument/2006/relationships/slideLayout" Target="../slideLayouts/slideLayout18.xml"/><Relationship Id="rId6" Type="http://schemas.openxmlformats.org/officeDocument/2006/relationships/image" Target="../media/image77.gif"/><Relationship Id="rId5" Type="http://schemas.openxmlformats.org/officeDocument/2006/relationships/image" Target="../media/image76.gif"/><Relationship Id="rId4" Type="http://schemas.openxmlformats.org/officeDocument/2006/relationships/image" Target="../media/image75.gif"/></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5.xml.rels><?xml version="1.0" encoding="UTF-8" standalone="yes"?>
<Relationships xmlns="http://schemas.openxmlformats.org/package/2006/relationships"><Relationship Id="rId2" Type="http://schemas.openxmlformats.org/officeDocument/2006/relationships/image" Target="../media/image78.gif"/><Relationship Id="rId1" Type="http://schemas.openxmlformats.org/officeDocument/2006/relationships/slideLayout" Target="../slideLayouts/slideLayout28.xml"/></Relationships>
</file>

<file path=ppt/slides/_rels/slide86.xml.rels><?xml version="1.0" encoding="UTF-8" standalone="yes"?>
<Relationships xmlns="http://schemas.openxmlformats.org/package/2006/relationships"><Relationship Id="rId2" Type="http://schemas.openxmlformats.org/officeDocument/2006/relationships/image" Target="../media/image79.gif"/><Relationship Id="rId1" Type="http://schemas.openxmlformats.org/officeDocument/2006/relationships/slideLayout" Target="../slideLayouts/slideLayout28.xml"/></Relationships>
</file>

<file path=ppt/slides/_rels/slide87.xml.rels><?xml version="1.0" encoding="UTF-8" standalone="yes"?>
<Relationships xmlns="http://schemas.openxmlformats.org/package/2006/relationships"><Relationship Id="rId2" Type="http://schemas.openxmlformats.org/officeDocument/2006/relationships/image" Target="../media/image80.gif"/><Relationship Id="rId1" Type="http://schemas.openxmlformats.org/officeDocument/2006/relationships/slideLayout" Target="../slideLayouts/slideLayout2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hyperlink" Target="http://d25d2506sfb94s.cloudfront.net/cumulus_uploads/document/640yx5m0rx/On_the_Day_FINAL_poll_forwebsite.pdf" TargetMode="Externa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81.gif"/><Relationship Id="rId1" Type="http://schemas.openxmlformats.org/officeDocument/2006/relationships/slideLayout" Target="../slideLayouts/slideLayout68.xml"/></Relationships>
</file>

<file path=ppt/slides/_rels/slide91.xml.rels><?xml version="1.0" encoding="UTF-8" standalone="yes"?>
<Relationships xmlns="http://schemas.openxmlformats.org/package/2006/relationships"><Relationship Id="rId3" Type="http://schemas.openxmlformats.org/officeDocument/2006/relationships/hyperlink" Target="http://aa.usno.navy.mil/data/docs/JulianDate.php/" TargetMode="External"/><Relationship Id="rId2" Type="http://schemas.openxmlformats.org/officeDocument/2006/relationships/notesSlide" Target="../notesSlides/notesSlide1.xml"/><Relationship Id="rId1" Type="http://schemas.openxmlformats.org/officeDocument/2006/relationships/slideLayout" Target="../slideLayouts/slideLayout68.xml"/></Relationships>
</file>

<file path=ppt/slides/_rels/slide92.xml.rels><?xml version="1.0" encoding="UTF-8" standalone="yes"?>
<Relationships xmlns="http://schemas.openxmlformats.org/package/2006/relationships"><Relationship Id="rId2" Type="http://schemas.openxmlformats.org/officeDocument/2006/relationships/image" Target="../media/image82.gif"/><Relationship Id="rId1" Type="http://schemas.openxmlformats.org/officeDocument/2006/relationships/slideLayout" Target="../slideLayouts/slideLayout7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www.bl.uk/business-and-ip-centre/industry-guides" TargetMode="External"/><Relationship Id="rId1" Type="http://schemas.openxmlformats.org/officeDocument/2006/relationships/slideLayout" Target="../slideLayouts/slideLayout24.xml"/></Relationships>
</file>

<file path=ppt/slides/_rels/slide97.xml.rels><?xml version="1.0" encoding="UTF-8" standalone="yes"?>
<Relationships xmlns="http://schemas.openxmlformats.org/package/2006/relationships"><Relationship Id="rId3" Type="http://schemas.openxmlformats.org/officeDocument/2006/relationships/hyperlink" Target="http://www.offstats.auckland.ac.nz/" TargetMode="External"/><Relationship Id="rId7" Type="http://schemas.openxmlformats.org/officeDocument/2006/relationships/hyperlink" Target="http://www.gov.scot/Topics/Statistics" TargetMode="External"/><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hyperlink" Target="http://www.ons.gov.uk/" TargetMode="External"/><Relationship Id="rId5" Type="http://schemas.openxmlformats.org/officeDocument/2006/relationships/hyperlink" Target="https://www.gov.uk/government/statistics/" TargetMode="External"/><Relationship Id="rId4" Type="http://schemas.openxmlformats.org/officeDocument/2006/relationships/hyperlink" Target="http://www.google.com/publicdata" TargetMode="External"/></Relationships>
</file>

<file path=ppt/slides/_rels/slide98.xml.rels><?xml version="1.0" encoding="UTF-8" standalone="yes"?>
<Relationships xmlns="http://schemas.openxmlformats.org/package/2006/relationships"><Relationship Id="rId3" Type="http://schemas.openxmlformats.org/officeDocument/2006/relationships/hyperlink" Target="http://gov.wales/statistics-and-research/?lang=en" TargetMode="External"/><Relationship Id="rId7" Type="http://schemas.openxmlformats.org/officeDocument/2006/relationships/hyperlink" Target="http://open-data.europa.eu/en/data/" TargetMode="External"/><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hyperlink" Target="http://ec.europa.eu/eurostat/" TargetMode="External"/><Relationship Id="rId5" Type="http://schemas.openxmlformats.org/officeDocument/2006/relationships/hyperlink" Target="http://data.gov.uk/" TargetMode="External"/><Relationship Id="rId4" Type="http://schemas.openxmlformats.org/officeDocument/2006/relationships/hyperlink" Target="http://statswales.wales.gov.uk/" TargetMode="External"/></Relationships>
</file>

<file path=ppt/slides/_rels/slide9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hyperlink" Target="http://www.offstats.auckland.ac.nz/" TargetMode="Externa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6632"/>
            <a:ext cx="7772400" cy="720080"/>
          </a:xfrm>
        </p:spPr>
        <p:txBody>
          <a:bodyPr>
            <a:normAutofit fontScale="90000"/>
          </a:bodyPr>
          <a:lstStyle/>
          <a:p>
            <a:r>
              <a:rPr lang="en-GB" sz="2800" dirty="0" smtClean="0">
                <a:solidFill>
                  <a:schemeClr val="tx2">
                    <a:lumMod val="50000"/>
                  </a:schemeClr>
                </a:solidFill>
                <a:latin typeface="Arial" pitchFamily="34" charset="0"/>
                <a:cs typeface="Arial" pitchFamily="34" charset="0"/>
              </a:rPr>
              <a:t>Business Information: key web resources and search strategies</a:t>
            </a:r>
            <a:endParaRPr lang="en-GB" sz="2800" dirty="0">
              <a:solidFill>
                <a:schemeClr val="tx2">
                  <a:lumMod val="50000"/>
                </a:schemeClr>
              </a:solidFill>
              <a:latin typeface="Arial" pitchFamily="34" charset="0"/>
              <a:cs typeface="Arial" pitchFamily="34" charset="0"/>
            </a:endParaRPr>
          </a:p>
        </p:txBody>
      </p:sp>
      <p:sp>
        <p:nvSpPr>
          <p:cNvPr id="4" name="Rectangle 4"/>
          <p:cNvSpPr>
            <a:spLocks noChangeArrowheads="1"/>
          </p:cNvSpPr>
          <p:nvPr/>
        </p:nvSpPr>
        <p:spPr bwMode="auto">
          <a:xfrm>
            <a:off x="1043608" y="981889"/>
            <a:ext cx="6696471" cy="430887"/>
          </a:xfrm>
          <a:prstGeom prst="rect">
            <a:avLst/>
          </a:prstGeom>
          <a:noFill/>
          <a:ln w="9525">
            <a:noFill/>
            <a:miter lim="800000"/>
            <a:headEnd/>
            <a:tailEnd/>
          </a:ln>
        </p:spPr>
        <p:txBody>
          <a:bodyPr wrap="square">
            <a:spAutoFit/>
          </a:bodyPr>
          <a:lstStyle/>
          <a:p>
            <a:pPr algn="ctr"/>
            <a:r>
              <a:rPr lang="en-GB" sz="2200" dirty="0" smtClean="0">
                <a:latin typeface="Arial" pitchFamily="34" charset="0"/>
                <a:cs typeface="Arial" pitchFamily="34" charset="0"/>
              </a:rPr>
              <a:t>Falmouth University, 20 July 2016</a:t>
            </a:r>
            <a:endParaRPr lang="en-GB" sz="2200" dirty="0">
              <a:latin typeface="Arial" pitchFamily="34" charset="0"/>
              <a:cs typeface="Arial" pitchFamily="34" charset="0"/>
            </a:endParaRPr>
          </a:p>
        </p:txBody>
      </p:sp>
      <p:sp>
        <p:nvSpPr>
          <p:cNvPr id="5" name="TextBox 11"/>
          <p:cNvSpPr txBox="1">
            <a:spLocks noChangeArrowheads="1"/>
          </p:cNvSpPr>
          <p:nvPr/>
        </p:nvSpPr>
        <p:spPr bwMode="auto">
          <a:xfrm>
            <a:off x="5796136" y="1927860"/>
            <a:ext cx="3168352" cy="4093428"/>
          </a:xfrm>
          <a:prstGeom prst="rect">
            <a:avLst/>
          </a:prstGeom>
          <a:noFill/>
          <a:ln w="9525">
            <a:noFill/>
            <a:miter lim="800000"/>
            <a:headEnd/>
            <a:tailEnd/>
          </a:ln>
        </p:spPr>
        <p:txBody>
          <a:bodyPr wrap="square">
            <a:spAutoFit/>
          </a:bodyPr>
          <a:lstStyle/>
          <a:p>
            <a:pPr>
              <a:defRPr/>
            </a:pPr>
            <a:r>
              <a:rPr lang="en-GB" sz="2000" b="1" dirty="0" smtClean="0">
                <a:latin typeface="Calibri" pitchFamily="34" charset="0"/>
              </a:rPr>
              <a:t>Facilitator: Karen Blakeman</a:t>
            </a:r>
          </a:p>
          <a:p>
            <a:pPr>
              <a:defRPr/>
            </a:pPr>
            <a:r>
              <a:rPr lang="en-GB" sz="2000" b="1" dirty="0" smtClean="0">
                <a:latin typeface="Calibri" pitchFamily="34" charset="0"/>
              </a:rPr>
              <a:t>RBA Information Services</a:t>
            </a:r>
          </a:p>
          <a:p>
            <a:pPr>
              <a:defRPr/>
            </a:pPr>
            <a:endParaRPr lang="en-GB" sz="2000" dirty="0" smtClean="0">
              <a:latin typeface="Calibri" pitchFamily="34" charset="0"/>
            </a:endParaRPr>
          </a:p>
          <a:p>
            <a:pPr>
              <a:defRPr/>
            </a:pPr>
            <a:r>
              <a:rPr lang="en-GB" sz="2000" dirty="0" smtClean="0">
                <a:latin typeface="Calibri" pitchFamily="34" charset="0"/>
                <a:hlinkClick r:id="rId2"/>
              </a:rPr>
              <a:t>Karen.Blakeman@rba.co.uk</a:t>
            </a:r>
            <a:r>
              <a:rPr lang="en-GB" sz="2000" dirty="0" smtClean="0">
                <a:latin typeface="Calibri" pitchFamily="34" charset="0"/>
              </a:rPr>
              <a:t> </a:t>
            </a:r>
          </a:p>
          <a:p>
            <a:pPr>
              <a:defRPr/>
            </a:pPr>
            <a:endParaRPr lang="en-GB" sz="2000" dirty="0" smtClean="0">
              <a:latin typeface="Calibri" pitchFamily="34" charset="0"/>
              <a:hlinkClick r:id="rId3"/>
            </a:endParaRPr>
          </a:p>
          <a:p>
            <a:pPr>
              <a:defRPr/>
            </a:pPr>
            <a:r>
              <a:rPr lang="en-GB" sz="2000" dirty="0" smtClean="0">
                <a:latin typeface="Calibri" pitchFamily="34" charset="0"/>
                <a:hlinkClick r:id="rId3"/>
              </a:rPr>
              <a:t>http://www.rba.co.uk/</a:t>
            </a:r>
            <a:r>
              <a:rPr lang="en-GB" sz="2000" dirty="0" smtClean="0">
                <a:latin typeface="Calibri" pitchFamily="34" charset="0"/>
              </a:rPr>
              <a:t> </a:t>
            </a:r>
          </a:p>
          <a:p>
            <a:pPr>
              <a:defRPr/>
            </a:pPr>
            <a:endParaRPr lang="en-GB" sz="2000" dirty="0" smtClean="0">
              <a:latin typeface="Calibri" pitchFamily="34" charset="0"/>
            </a:endParaRPr>
          </a:p>
          <a:p>
            <a:pPr>
              <a:defRPr/>
            </a:pPr>
            <a:r>
              <a:rPr lang="en-GB" sz="2000" dirty="0" smtClean="0">
                <a:latin typeface="Calibri" pitchFamily="34" charset="0"/>
              </a:rPr>
              <a:t>twitter.com/</a:t>
            </a:r>
            <a:r>
              <a:rPr lang="en-GB" sz="2000" dirty="0" err="1" smtClean="0">
                <a:latin typeface="Calibri" pitchFamily="34" charset="0"/>
              </a:rPr>
              <a:t>karenblakeman</a:t>
            </a:r>
            <a:endParaRPr lang="en-GB" sz="2000" dirty="0" smtClean="0">
              <a:latin typeface="Calibri" pitchFamily="34" charset="0"/>
            </a:endParaRPr>
          </a:p>
          <a:p>
            <a:pPr>
              <a:defRPr/>
            </a:pPr>
            <a:endParaRPr lang="en-GB" sz="2000" dirty="0" smtClean="0">
              <a:latin typeface="Calibri" pitchFamily="34" charset="0"/>
            </a:endParaRPr>
          </a:p>
          <a:p>
            <a:pPr>
              <a:defRPr/>
            </a:pPr>
            <a:r>
              <a:rPr lang="en-GB" sz="2000" dirty="0" smtClean="0">
                <a:latin typeface="Calibri" pitchFamily="34" charset="0"/>
              </a:rPr>
              <a:t>Presentation available for a short time at: </a:t>
            </a:r>
            <a:r>
              <a:rPr lang="en-GB" sz="2000" dirty="0" smtClean="0">
                <a:latin typeface="Calibri" pitchFamily="34" charset="0"/>
                <a:hlinkClick r:id="rId4"/>
              </a:rPr>
              <a:t>http://www.rba.co.uk/bi/</a:t>
            </a:r>
            <a:endParaRPr lang="en-GB" sz="2000" dirty="0" smtClean="0">
              <a:latin typeface="Calibri" pitchFamily="34" charset="0"/>
            </a:endParaRPr>
          </a:p>
          <a:p>
            <a:pPr>
              <a:defRPr/>
            </a:pPr>
            <a:endParaRPr lang="en-GB" sz="2000" dirty="0" smtClean="0">
              <a:latin typeface="Calibri" pitchFamily="34" charset="0"/>
            </a:endParaRPr>
          </a:p>
        </p:txBody>
      </p:sp>
      <p:pic>
        <p:nvPicPr>
          <p:cNvPr id="7" name="Picture 6" descr="Industry-Guides.gif"/>
          <p:cNvPicPr>
            <a:picLocks noChangeAspect="1"/>
          </p:cNvPicPr>
          <p:nvPr/>
        </p:nvPicPr>
        <p:blipFill>
          <a:blip r:embed="rId5" cstate="print"/>
          <a:stretch>
            <a:fillRect/>
          </a:stretch>
        </p:blipFill>
        <p:spPr>
          <a:xfrm>
            <a:off x="395536" y="1484784"/>
            <a:ext cx="3657209" cy="2952328"/>
          </a:xfrm>
          <a:prstGeom prst="rect">
            <a:avLst/>
          </a:prstGeom>
        </p:spPr>
      </p:pic>
      <p:pic>
        <p:nvPicPr>
          <p:cNvPr id="6" name="Picture 5" descr="Potato_Council_archive.gif"/>
          <p:cNvPicPr>
            <a:picLocks noChangeAspect="1"/>
          </p:cNvPicPr>
          <p:nvPr/>
        </p:nvPicPr>
        <p:blipFill>
          <a:blip r:embed="rId6" cstate="print"/>
          <a:stretch>
            <a:fillRect/>
          </a:stretch>
        </p:blipFill>
        <p:spPr>
          <a:xfrm rot="539088">
            <a:off x="2515282" y="2686282"/>
            <a:ext cx="2742562" cy="3385528"/>
          </a:xfrm>
          <a:prstGeom prst="rect">
            <a:avLst/>
          </a:prstGeom>
        </p:spPr>
      </p:pic>
      <p:pic>
        <p:nvPicPr>
          <p:cNvPr id="9" name="Picture 8" descr="Remain_Leave.gif"/>
          <p:cNvPicPr>
            <a:picLocks noChangeAspect="1"/>
          </p:cNvPicPr>
          <p:nvPr/>
        </p:nvPicPr>
        <p:blipFill>
          <a:blip r:embed="rId7" cstate="print"/>
          <a:stretch>
            <a:fillRect/>
          </a:stretch>
        </p:blipFill>
        <p:spPr>
          <a:xfrm>
            <a:off x="801119" y="5013176"/>
            <a:ext cx="3698873" cy="1484759"/>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99B0D9-EDC0-487B-B8C8-23E3F0FD93E6}" type="datetime1">
              <a:rPr lang="en-GB" smtClean="0"/>
              <a:pPr/>
              <a:t>18/07/2016</a:t>
            </a:fld>
            <a:endParaRPr lang="en-GB"/>
          </a:p>
        </p:txBody>
      </p:sp>
      <p:sp>
        <p:nvSpPr>
          <p:cNvPr id="3" name="Footer Placeholder 2"/>
          <p:cNvSpPr>
            <a:spLocks noGrp="1"/>
          </p:cNvSpPr>
          <p:nvPr>
            <p:ph type="ftr" sz="quarter" idx="11"/>
          </p:nvPr>
        </p:nvSpPr>
        <p:spPr/>
        <p:txBody>
          <a:bodyPr/>
          <a:lstStyle/>
          <a:p>
            <a:r>
              <a:rPr lang="en-GB" smtClean="0"/>
              <a:t>www.rba.co.uk</a:t>
            </a:r>
            <a:endParaRPr lang="en-GB"/>
          </a:p>
        </p:txBody>
      </p:sp>
      <p:sp>
        <p:nvSpPr>
          <p:cNvPr id="4" name="Slide Number Placeholder 3"/>
          <p:cNvSpPr>
            <a:spLocks noGrp="1"/>
          </p:cNvSpPr>
          <p:nvPr>
            <p:ph type="sldNum" sz="quarter" idx="12"/>
          </p:nvPr>
        </p:nvSpPr>
        <p:spPr/>
        <p:txBody>
          <a:bodyPr/>
          <a:lstStyle/>
          <a:p>
            <a:fld id="{00F87F59-1120-40A7-87AD-448DA73E6ED8}" type="slidenum">
              <a:rPr lang="en-GB" smtClean="0"/>
              <a:pPr/>
              <a:t>10</a:t>
            </a:fld>
            <a:endParaRPr lang="en-GB"/>
          </a:p>
        </p:txBody>
      </p:sp>
      <p:pic>
        <p:nvPicPr>
          <p:cNvPr id="5" name="Picture 4" descr="EU-Referendum-Observer.gif"/>
          <p:cNvPicPr>
            <a:picLocks noChangeAspect="1"/>
          </p:cNvPicPr>
          <p:nvPr/>
        </p:nvPicPr>
        <p:blipFill>
          <a:blip r:embed="rId2" cstate="print"/>
          <a:stretch>
            <a:fillRect/>
          </a:stretch>
        </p:blipFill>
        <p:spPr>
          <a:xfrm>
            <a:off x="899592" y="1340768"/>
            <a:ext cx="5389783" cy="4848002"/>
          </a:xfrm>
          <a:prstGeom prst="rect">
            <a:avLst/>
          </a:prstGeom>
        </p:spPr>
      </p:pic>
      <p:sp>
        <p:nvSpPr>
          <p:cNvPr id="6" name="Rectangle 5"/>
          <p:cNvSpPr/>
          <p:nvPr/>
        </p:nvSpPr>
        <p:spPr>
          <a:xfrm>
            <a:off x="323528" y="79464"/>
            <a:ext cx="7848872" cy="923330"/>
          </a:xfrm>
          <a:prstGeom prst="rect">
            <a:avLst/>
          </a:prstGeom>
        </p:spPr>
        <p:txBody>
          <a:bodyPr wrap="square">
            <a:spAutoFit/>
          </a:bodyPr>
          <a:lstStyle/>
          <a:p>
            <a:r>
              <a:rPr lang="en-GB" dirty="0" smtClean="0"/>
              <a:t>EU referendum: youth turnout almost twice as high as first thought | Politics | The Guardian  </a:t>
            </a:r>
            <a:r>
              <a:rPr lang="en-GB" dirty="0" smtClean="0">
                <a:hlinkClick r:id="rId3"/>
              </a:rPr>
              <a:t>http://www.theguardian.com/politics/2016/jul/09/young-people-referendum-turnout-brexit-twice-as-high</a:t>
            </a:r>
            <a:r>
              <a:rPr lang="en-GB" dirty="0" smtClean="0"/>
              <a:t> </a:t>
            </a:r>
            <a:endParaRPr lang="en-GB" dirty="0"/>
          </a:p>
        </p:txBody>
      </p:sp>
      <p:sp>
        <p:nvSpPr>
          <p:cNvPr id="7" name="TextBox 6"/>
          <p:cNvSpPr txBox="1"/>
          <p:nvPr/>
        </p:nvSpPr>
        <p:spPr>
          <a:xfrm>
            <a:off x="6588224" y="2060848"/>
            <a:ext cx="2448272" cy="830997"/>
          </a:xfrm>
          <a:prstGeom prst="rect">
            <a:avLst/>
          </a:prstGeom>
          <a:noFill/>
        </p:spPr>
        <p:txBody>
          <a:bodyPr wrap="square" rtlCol="0">
            <a:spAutoFit/>
          </a:bodyPr>
          <a:lstStyle/>
          <a:p>
            <a:r>
              <a:rPr lang="en-GB" sz="2400" b="1" dirty="0" smtClean="0">
                <a:solidFill>
                  <a:srgbClr val="C00000"/>
                </a:solidFill>
              </a:rPr>
              <a:t>Based on a sample of 2002!</a:t>
            </a:r>
            <a:endParaRPr lang="en-GB" sz="2400" b="1" dirty="0">
              <a:solidFill>
                <a:srgbClr val="C00000"/>
              </a:solidFill>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0" name="Title 5"/>
          <p:cNvSpPr>
            <a:spLocks noGrp="1"/>
          </p:cNvSpPr>
          <p:nvPr>
            <p:ph type="title"/>
          </p:nvPr>
        </p:nvSpPr>
        <p:spPr>
          <a:xfrm>
            <a:off x="428625" y="71438"/>
            <a:ext cx="8229600" cy="582612"/>
          </a:xfrm>
        </p:spPr>
        <p:txBody>
          <a:bodyPr/>
          <a:lstStyle/>
          <a:p>
            <a:pPr eaLnBrk="1" hangingPunct="1"/>
            <a:r>
              <a:rPr lang="en-GB" smtClean="0">
                <a:latin typeface="Arial" charset="0"/>
                <a:cs typeface="Arial" charset="0"/>
              </a:rPr>
              <a:t>Google Public Data Explorer</a:t>
            </a:r>
          </a:p>
        </p:txBody>
      </p:sp>
      <p:sp>
        <p:nvSpPr>
          <p:cNvPr id="99331" name="Content Placeholder 6"/>
          <p:cNvSpPr>
            <a:spLocks noGrp="1"/>
          </p:cNvSpPr>
          <p:nvPr>
            <p:ph idx="1"/>
          </p:nvPr>
        </p:nvSpPr>
        <p:spPr>
          <a:xfrm>
            <a:off x="468313" y="981075"/>
            <a:ext cx="8229600" cy="5040313"/>
          </a:xfrm>
        </p:spPr>
        <p:txBody>
          <a:bodyPr/>
          <a:lstStyle/>
          <a:p>
            <a:pPr eaLnBrk="1" hangingPunct="1">
              <a:spcBef>
                <a:spcPct val="0"/>
              </a:spcBef>
            </a:pPr>
            <a:r>
              <a:rPr lang="en-GB" smtClean="0">
                <a:latin typeface="Arial" charset="0"/>
                <a:cs typeface="Arial" charset="0"/>
                <a:hlinkClick r:id="rId2"/>
              </a:rPr>
              <a:t>http://www.google.com/publicdata/</a:t>
            </a:r>
            <a:endParaRPr lang="en-GB" smtClean="0">
              <a:latin typeface="Arial" charset="0"/>
              <a:cs typeface="Arial" charset="0"/>
            </a:endParaRPr>
          </a:p>
          <a:p>
            <a:pPr eaLnBrk="1" hangingPunct="1">
              <a:spcBef>
                <a:spcPct val="0"/>
              </a:spcBef>
            </a:pPr>
            <a:r>
              <a:rPr lang="en-GB" smtClean="0">
                <a:latin typeface="Arial" charset="0"/>
                <a:cs typeface="Arial" charset="0"/>
              </a:rPr>
              <a:t>One of Google's best kept secrets!</a:t>
            </a:r>
          </a:p>
          <a:p>
            <a:pPr eaLnBrk="1" hangingPunct="1">
              <a:spcBef>
                <a:spcPct val="0"/>
              </a:spcBef>
            </a:pPr>
            <a:endParaRPr lang="en-GB" smtClean="0">
              <a:latin typeface="Arial" charset="0"/>
              <a:cs typeface="Arial" charset="0"/>
            </a:endParaRPr>
          </a:p>
          <a:p>
            <a:pPr eaLnBrk="1" hangingPunct="1">
              <a:spcBef>
                <a:spcPct val="0"/>
              </a:spcBef>
            </a:pPr>
            <a:r>
              <a:rPr lang="en-GB" smtClean="0">
                <a:latin typeface="Arial" charset="0"/>
                <a:cs typeface="Arial" charset="0"/>
              </a:rPr>
              <a:t>Public data sets made available by Eurostat, World Bank, IMF, CSO Ireland, OECD, ITU, some national statistics offices (but not ONS), and many more.</a:t>
            </a:r>
          </a:p>
          <a:p>
            <a:pPr eaLnBrk="1" hangingPunct="1">
              <a:spcBef>
                <a:spcPct val="0"/>
              </a:spcBef>
            </a:pPr>
            <a:endParaRPr lang="en-GB" smtClean="0">
              <a:latin typeface="Arial" charset="0"/>
              <a:cs typeface="Arial" charset="0"/>
            </a:endParaRPr>
          </a:p>
          <a:p>
            <a:pPr eaLnBrk="1" hangingPunct="1">
              <a:spcBef>
                <a:spcPct val="0"/>
              </a:spcBef>
            </a:pPr>
            <a:r>
              <a:rPr lang="en-GB" smtClean="0">
                <a:latin typeface="Arial" charset="0"/>
                <a:cs typeface="Arial" charset="0"/>
              </a:rPr>
              <a:t>Source and date updated given.</a:t>
            </a:r>
          </a:p>
          <a:p>
            <a:pPr eaLnBrk="1" hangingPunct="1">
              <a:spcBef>
                <a:spcPct val="0"/>
              </a:spcBef>
            </a:pPr>
            <a:endParaRPr lang="en-GB" smtClean="0">
              <a:latin typeface="Arial" charset="0"/>
              <a:cs typeface="Arial" charset="0"/>
            </a:endParaRPr>
          </a:p>
          <a:p>
            <a:pPr eaLnBrk="1" hangingPunct="1">
              <a:spcBef>
                <a:spcPct val="0"/>
              </a:spcBef>
            </a:pPr>
            <a:r>
              <a:rPr lang="en-GB" smtClean="0">
                <a:latin typeface="Arial" charset="0"/>
                <a:cs typeface="Arial" charset="0"/>
              </a:rPr>
              <a:t>Charts and charting options can highlight oddities and missing data</a:t>
            </a:r>
          </a:p>
          <a:p>
            <a:pPr eaLnBrk="1" hangingPunct="1">
              <a:spcBef>
                <a:spcPct val="0"/>
              </a:spcBef>
            </a:pPr>
            <a:endParaRPr lang="en-GB" smtClean="0">
              <a:latin typeface="Arial" charset="0"/>
              <a:cs typeface="Arial" charset="0"/>
            </a:endParaRPr>
          </a:p>
          <a:p>
            <a:pPr eaLnBrk="1" hangingPunct="1">
              <a:spcBef>
                <a:spcPct val="0"/>
              </a:spcBef>
            </a:pPr>
            <a:r>
              <a:rPr lang="en-GB" smtClean="0">
                <a:latin typeface="Arial" charset="0"/>
                <a:cs typeface="Arial" charset="0"/>
              </a:rPr>
              <a:t>Look at the charts to see if there is a sudden change in the trends.</a:t>
            </a:r>
          </a:p>
        </p:txBody>
      </p:sp>
      <p:sp>
        <p:nvSpPr>
          <p:cNvPr id="3" name="Date Placeholder 2"/>
          <p:cNvSpPr>
            <a:spLocks noGrp="1"/>
          </p:cNvSpPr>
          <p:nvPr>
            <p:ph type="dt" sz="quarter" idx="10"/>
          </p:nvPr>
        </p:nvSpPr>
        <p:spPr/>
        <p:txBody>
          <a:bodyPr/>
          <a:lstStyle/>
          <a:p>
            <a:pPr>
              <a:defRPr/>
            </a:pPr>
            <a:fld id="{0C446960-0A37-466D-95A7-61317211BC5D}" type="datetime1">
              <a:rPr lang="en-GB"/>
              <a:pPr>
                <a:defRPr/>
              </a:pPr>
              <a:t>18/07/2016</a:t>
            </a:fld>
            <a:endParaRPr lang="en-GB"/>
          </a:p>
        </p:txBody>
      </p:sp>
      <p:sp>
        <p:nvSpPr>
          <p:cNvPr id="4" name="Footer Placeholder 3"/>
          <p:cNvSpPr>
            <a:spLocks noGrp="1"/>
          </p:cNvSpPr>
          <p:nvPr>
            <p:ph type="ftr" sz="quarter" idx="11"/>
          </p:nvPr>
        </p:nvSpPr>
        <p:spPr/>
        <p:txBody>
          <a:bodyPr/>
          <a:lstStyle/>
          <a:p>
            <a:pPr>
              <a:defRPr/>
            </a:pPr>
            <a:r>
              <a:rPr lang="en-GB"/>
              <a:t>www.rba.co.uk</a:t>
            </a:r>
          </a:p>
        </p:txBody>
      </p:sp>
      <p:sp>
        <p:nvSpPr>
          <p:cNvPr id="5" name="Slide Number Placeholder 4"/>
          <p:cNvSpPr>
            <a:spLocks noGrp="1"/>
          </p:cNvSpPr>
          <p:nvPr>
            <p:ph type="sldNum" sz="quarter" idx="12"/>
          </p:nvPr>
        </p:nvSpPr>
        <p:spPr/>
        <p:txBody>
          <a:bodyPr/>
          <a:lstStyle/>
          <a:p>
            <a:pPr>
              <a:defRPr/>
            </a:pPr>
            <a:fld id="{FF5B2015-E020-4295-A48C-F8FDA7A36AFD}" type="slidenum">
              <a:rPr lang="en-GB"/>
              <a:pPr>
                <a:defRPr/>
              </a:pPr>
              <a:t>100</a:t>
            </a:fld>
            <a:endParaRPr lang="en-GB"/>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378" name="Title 1"/>
          <p:cNvSpPr>
            <a:spLocks noGrp="1"/>
          </p:cNvSpPr>
          <p:nvPr>
            <p:ph type="title"/>
          </p:nvPr>
        </p:nvSpPr>
        <p:spPr>
          <a:xfrm>
            <a:off x="457200" y="116632"/>
            <a:ext cx="8229600" cy="582612"/>
          </a:xfrm>
        </p:spPr>
        <p:txBody>
          <a:bodyPr>
            <a:normAutofit fontScale="90000"/>
          </a:bodyPr>
          <a:lstStyle/>
          <a:p>
            <a:r>
              <a:rPr lang="en-GB" dirty="0" smtClean="0">
                <a:latin typeface="Arial" charset="0"/>
                <a:cs typeface="Arial" charset="0"/>
                <a:hlinkClick r:id="rId2"/>
              </a:rPr>
              <a:t>http://www.google.com/publicdata/</a:t>
            </a:r>
            <a:r>
              <a:rPr lang="en-GB" dirty="0" smtClean="0">
                <a:latin typeface="Arial" charset="0"/>
                <a:cs typeface="Arial" charset="0"/>
              </a:rPr>
              <a:t/>
            </a:r>
            <a:br>
              <a:rPr lang="en-GB" dirty="0" smtClean="0">
                <a:latin typeface="Arial" charset="0"/>
                <a:cs typeface="Arial" charset="0"/>
              </a:rPr>
            </a:br>
            <a:r>
              <a:rPr lang="en-GB" dirty="0" smtClean="0">
                <a:latin typeface="Arial" charset="0"/>
                <a:cs typeface="Arial" charset="0"/>
              </a:rPr>
              <a:t>Google Public Data Explorer - minimum wage Europe</a:t>
            </a:r>
          </a:p>
        </p:txBody>
      </p:sp>
      <p:sp>
        <p:nvSpPr>
          <p:cNvPr id="5" name="Footer Placeholder 4"/>
          <p:cNvSpPr>
            <a:spLocks noGrp="1"/>
          </p:cNvSpPr>
          <p:nvPr>
            <p:ph type="ftr" sz="quarter" idx="11"/>
          </p:nvPr>
        </p:nvSpPr>
        <p:spPr/>
        <p:txBody>
          <a:bodyPr/>
          <a:lstStyle/>
          <a:p>
            <a:pPr>
              <a:defRPr/>
            </a:pPr>
            <a:r>
              <a:rPr lang="en-GB" smtClean="0"/>
              <a:t>www.rba.co.uk</a:t>
            </a:r>
            <a:endParaRPr lang="en-GB"/>
          </a:p>
        </p:txBody>
      </p:sp>
      <p:sp>
        <p:nvSpPr>
          <p:cNvPr id="6" name="Slide Number Placeholder 5"/>
          <p:cNvSpPr>
            <a:spLocks noGrp="1"/>
          </p:cNvSpPr>
          <p:nvPr>
            <p:ph type="sldNum" sz="quarter" idx="12"/>
          </p:nvPr>
        </p:nvSpPr>
        <p:spPr/>
        <p:txBody>
          <a:bodyPr/>
          <a:lstStyle/>
          <a:p>
            <a:pPr>
              <a:defRPr/>
            </a:pPr>
            <a:fld id="{79C816FA-95A1-48ED-A19A-3BEC8D30CF8B}" type="slidenum">
              <a:rPr lang="en-GB" smtClean="0"/>
              <a:pPr>
                <a:defRPr/>
              </a:pPr>
              <a:t>101</a:t>
            </a:fld>
            <a:endParaRPr lang="en-GB"/>
          </a:p>
        </p:txBody>
      </p:sp>
      <p:sp>
        <p:nvSpPr>
          <p:cNvPr id="11" name="Date Placeholder 10"/>
          <p:cNvSpPr>
            <a:spLocks noGrp="1"/>
          </p:cNvSpPr>
          <p:nvPr>
            <p:ph type="dt" sz="half" idx="10"/>
          </p:nvPr>
        </p:nvSpPr>
        <p:spPr/>
        <p:txBody>
          <a:bodyPr/>
          <a:lstStyle/>
          <a:p>
            <a:fld id="{B005C0DF-F6D5-42B5-8FFE-01AAC4923065}" type="datetime1">
              <a:rPr lang="en-GB" smtClean="0">
                <a:solidFill>
                  <a:prstClr val="black">
                    <a:tint val="75000"/>
                  </a:prstClr>
                </a:solidFill>
              </a:rPr>
              <a:pPr/>
              <a:t>18/07/2016</a:t>
            </a:fld>
            <a:endParaRPr lang="en-GB">
              <a:solidFill>
                <a:prstClr val="black">
                  <a:tint val="75000"/>
                </a:prstClr>
              </a:solidFill>
            </a:endParaRPr>
          </a:p>
        </p:txBody>
      </p:sp>
      <p:pic>
        <p:nvPicPr>
          <p:cNvPr id="12" name="Picture 11" descr="Google_PublicData.jpg"/>
          <p:cNvPicPr>
            <a:picLocks noChangeAspect="1"/>
          </p:cNvPicPr>
          <p:nvPr/>
        </p:nvPicPr>
        <p:blipFill>
          <a:blip r:embed="rId3" cstate="print"/>
          <a:stretch>
            <a:fillRect/>
          </a:stretch>
        </p:blipFill>
        <p:spPr>
          <a:xfrm>
            <a:off x="0" y="1204462"/>
            <a:ext cx="9144000" cy="4888834"/>
          </a:xfrm>
          <a:prstGeom prst="rect">
            <a:avLst/>
          </a:prstGeom>
        </p:spPr>
      </p:pic>
      <p:sp>
        <p:nvSpPr>
          <p:cNvPr id="7" name="Rounded Rectangle 6"/>
          <p:cNvSpPr/>
          <p:nvPr/>
        </p:nvSpPr>
        <p:spPr>
          <a:xfrm>
            <a:off x="72008" y="2852936"/>
            <a:ext cx="1547664" cy="2952328"/>
          </a:xfrm>
          <a:prstGeom prst="round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8"/>
          <p:cNvSpPr/>
          <p:nvPr/>
        </p:nvSpPr>
        <p:spPr>
          <a:xfrm>
            <a:off x="2483768" y="5589240"/>
            <a:ext cx="2736304" cy="432048"/>
          </a:xfrm>
          <a:prstGeom prst="round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p:nvSpPr>
        <p:spPr>
          <a:xfrm>
            <a:off x="2483768" y="1124744"/>
            <a:ext cx="1368152" cy="504056"/>
          </a:xfrm>
          <a:prstGeom prst="round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p:cNvSpPr/>
          <p:nvPr/>
        </p:nvSpPr>
        <p:spPr>
          <a:xfrm>
            <a:off x="107504" y="5877272"/>
            <a:ext cx="864096" cy="288032"/>
          </a:xfrm>
          <a:prstGeom prst="round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3" grpId="0" animBg="1"/>
    </p:bldLst>
  </p:timing>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err="1" smtClean="0"/>
              <a:t>uktradeinfo</a:t>
            </a:r>
            <a:r>
              <a:rPr lang="en-GB" dirty="0" smtClean="0"/>
              <a:t>  </a:t>
            </a:r>
            <a:r>
              <a:rPr lang="en-GB" dirty="0" smtClean="0">
                <a:hlinkClick r:id="rId2"/>
              </a:rPr>
              <a:t>https://www.uktradeinfo.com/Pages/Home.aspx</a:t>
            </a:r>
            <a:r>
              <a:rPr lang="en-GB" dirty="0" smtClean="0"/>
              <a:t> </a:t>
            </a:r>
            <a:endParaRPr lang="en-GB" dirty="0"/>
          </a:p>
        </p:txBody>
      </p:sp>
      <p:sp>
        <p:nvSpPr>
          <p:cNvPr id="3" name="Date Placeholder 2"/>
          <p:cNvSpPr>
            <a:spLocks noGrp="1"/>
          </p:cNvSpPr>
          <p:nvPr>
            <p:ph type="dt" sz="half" idx="10"/>
          </p:nvPr>
        </p:nvSpPr>
        <p:spPr/>
        <p:txBody>
          <a:bodyPr/>
          <a:lstStyle/>
          <a:p>
            <a:fld id="{78994BDD-D0E9-4325-8A3F-7702B48AA4A9}" type="datetime1">
              <a:rPr lang="en-GB" smtClean="0">
                <a:solidFill>
                  <a:prstClr val="black">
                    <a:tint val="75000"/>
                  </a:prstClr>
                </a:solidFill>
              </a:rPr>
              <a:pPr/>
              <a:t>18/07/2016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r>
              <a:rPr lang="en-GB" smtClean="0">
                <a:solidFill>
                  <a:prstClr val="black">
                    <a:tint val="75000"/>
                  </a:prstClr>
                </a:solidFill>
              </a:rPr>
              <a:t>www.rba.co.uk</a:t>
            </a:r>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201C6AF-9ED1-4F00-96B0-A0DF495580E3}" type="slidenum">
              <a:rPr lang="en-GB" smtClean="0">
                <a:solidFill>
                  <a:prstClr val="black">
                    <a:tint val="75000"/>
                  </a:prstClr>
                </a:solidFill>
              </a:rPr>
              <a:pPr/>
              <a:t>102</a:t>
            </a:fld>
            <a:endParaRPr lang="en-GB">
              <a:solidFill>
                <a:prstClr val="black">
                  <a:tint val="75000"/>
                </a:prstClr>
              </a:solidFill>
            </a:endParaRPr>
          </a:p>
        </p:txBody>
      </p:sp>
      <p:pic>
        <p:nvPicPr>
          <p:cNvPr id="6" name="Picture 5" descr="UKtradeinfo_1.gif"/>
          <p:cNvPicPr>
            <a:picLocks noChangeAspect="1"/>
          </p:cNvPicPr>
          <p:nvPr/>
        </p:nvPicPr>
        <p:blipFill>
          <a:blip r:embed="rId3" cstate="print"/>
          <a:stretch>
            <a:fillRect/>
          </a:stretch>
        </p:blipFill>
        <p:spPr>
          <a:xfrm>
            <a:off x="395536" y="725044"/>
            <a:ext cx="8460432" cy="5883254"/>
          </a:xfrm>
          <a:prstGeom prst="rect">
            <a:avLst/>
          </a:prstGeom>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71414"/>
            <a:ext cx="8229600" cy="765298"/>
          </a:xfrm>
        </p:spPr>
        <p:txBody>
          <a:bodyPr>
            <a:normAutofit fontScale="90000"/>
          </a:bodyPr>
          <a:lstStyle/>
          <a:p>
            <a:r>
              <a:rPr lang="en-GB" dirty="0" smtClean="0"/>
              <a:t>Potential problems with open data, data aggregators and visualisations</a:t>
            </a:r>
            <a:endParaRPr lang="en-GB" dirty="0"/>
          </a:p>
        </p:txBody>
      </p:sp>
      <p:sp>
        <p:nvSpPr>
          <p:cNvPr id="6" name="Content Placeholder 5"/>
          <p:cNvSpPr>
            <a:spLocks noGrp="1"/>
          </p:cNvSpPr>
          <p:nvPr>
            <p:ph idx="1"/>
          </p:nvPr>
        </p:nvSpPr>
        <p:spPr>
          <a:xfrm>
            <a:off x="539552" y="980728"/>
            <a:ext cx="7704856" cy="5328592"/>
          </a:xfrm>
        </p:spPr>
        <p:txBody>
          <a:bodyPr>
            <a:normAutofit fontScale="85000" lnSpcReduction="20000"/>
          </a:bodyPr>
          <a:lstStyle/>
          <a:p>
            <a:pPr>
              <a:lnSpc>
                <a:spcPct val="120000"/>
              </a:lnSpc>
              <a:spcBef>
                <a:spcPts val="0"/>
              </a:spcBef>
            </a:pPr>
            <a:r>
              <a:rPr lang="en-GB" dirty="0" smtClean="0"/>
              <a:t>Definitions and scope may differ</a:t>
            </a:r>
          </a:p>
          <a:p>
            <a:pPr>
              <a:lnSpc>
                <a:spcPct val="120000"/>
              </a:lnSpc>
              <a:spcBef>
                <a:spcPts val="0"/>
              </a:spcBef>
            </a:pPr>
            <a:endParaRPr lang="en-GB" dirty="0" smtClean="0"/>
          </a:p>
          <a:p>
            <a:pPr>
              <a:lnSpc>
                <a:spcPct val="120000"/>
              </a:lnSpc>
              <a:spcBef>
                <a:spcPts val="0"/>
              </a:spcBef>
            </a:pPr>
            <a:r>
              <a:rPr lang="en-GB" dirty="0" smtClean="0"/>
              <a:t>Harmonising and processing of data</a:t>
            </a:r>
          </a:p>
          <a:p>
            <a:pPr>
              <a:lnSpc>
                <a:spcPct val="120000"/>
              </a:lnSpc>
              <a:spcBef>
                <a:spcPts val="0"/>
              </a:spcBef>
            </a:pPr>
            <a:endParaRPr lang="en-GB" dirty="0" smtClean="0"/>
          </a:p>
          <a:p>
            <a:pPr>
              <a:lnSpc>
                <a:spcPct val="120000"/>
              </a:lnSpc>
              <a:spcBef>
                <a:spcPts val="0"/>
              </a:spcBef>
            </a:pPr>
            <a:r>
              <a:rPr lang="en-GB" dirty="0" smtClean="0"/>
              <a:t>For example: </a:t>
            </a:r>
          </a:p>
          <a:p>
            <a:pPr lvl="1">
              <a:lnSpc>
                <a:spcPct val="120000"/>
              </a:lnSpc>
              <a:spcBef>
                <a:spcPts val="0"/>
              </a:spcBef>
            </a:pPr>
            <a:r>
              <a:rPr lang="en-GB" dirty="0" smtClean="0"/>
              <a:t>location of a crime may be mapped some distance away from the actual location</a:t>
            </a:r>
          </a:p>
          <a:p>
            <a:pPr lvl="1">
              <a:lnSpc>
                <a:spcPct val="120000"/>
              </a:lnSpc>
              <a:spcBef>
                <a:spcPts val="0"/>
              </a:spcBef>
            </a:pPr>
            <a:r>
              <a:rPr lang="en-GB" dirty="0" smtClean="0"/>
              <a:t>minimum wages within Europe converted to Euros may make some countries data seem to fluctuate wildly</a:t>
            </a:r>
          </a:p>
          <a:p>
            <a:pPr>
              <a:lnSpc>
                <a:spcPct val="120000"/>
              </a:lnSpc>
              <a:spcBef>
                <a:spcPts val="0"/>
              </a:spcBef>
            </a:pPr>
            <a:endParaRPr lang="en-GB" dirty="0" smtClean="0"/>
          </a:p>
          <a:p>
            <a:pPr>
              <a:lnSpc>
                <a:spcPct val="120000"/>
              </a:lnSpc>
              <a:spcBef>
                <a:spcPts val="0"/>
              </a:spcBef>
            </a:pPr>
            <a:r>
              <a:rPr lang="en-GB" dirty="0" smtClean="0"/>
              <a:t>Data entries may go missing or be absent</a:t>
            </a:r>
          </a:p>
          <a:p>
            <a:pPr lvl="1">
              <a:lnSpc>
                <a:spcPct val="120000"/>
              </a:lnSpc>
              <a:spcBef>
                <a:spcPts val="0"/>
              </a:spcBef>
            </a:pPr>
            <a:r>
              <a:rPr lang="en-GB" dirty="0" smtClean="0"/>
              <a:t>may not exist </a:t>
            </a:r>
          </a:p>
          <a:p>
            <a:pPr lvl="1">
              <a:lnSpc>
                <a:spcPct val="120000"/>
              </a:lnSpc>
              <a:spcBef>
                <a:spcPts val="0"/>
              </a:spcBef>
            </a:pPr>
            <a:r>
              <a:rPr lang="en-GB" dirty="0" smtClean="0"/>
              <a:t>information may not be collected or made available</a:t>
            </a:r>
          </a:p>
          <a:p>
            <a:pPr lvl="1">
              <a:lnSpc>
                <a:spcPct val="120000"/>
              </a:lnSpc>
              <a:spcBef>
                <a:spcPts val="0"/>
              </a:spcBef>
            </a:pPr>
            <a:r>
              <a:rPr lang="en-GB" dirty="0" smtClean="0"/>
              <a:t>data entry error?</a:t>
            </a:r>
          </a:p>
          <a:p>
            <a:pPr lvl="1">
              <a:lnSpc>
                <a:spcPct val="120000"/>
              </a:lnSpc>
              <a:spcBef>
                <a:spcPts val="0"/>
              </a:spcBef>
            </a:pPr>
            <a:r>
              <a:rPr lang="en-GB" dirty="0" smtClean="0"/>
              <a:t>deliberate suppression?</a:t>
            </a:r>
          </a:p>
          <a:p>
            <a:pPr lvl="1">
              <a:lnSpc>
                <a:spcPct val="120000"/>
              </a:lnSpc>
              <a:spcBef>
                <a:spcPts val="0"/>
              </a:spcBef>
            </a:pPr>
            <a:r>
              <a:rPr lang="en-GB" dirty="0" smtClean="0"/>
              <a:t>interface and chart generation may cause errors</a:t>
            </a:r>
          </a:p>
          <a:p>
            <a:pPr lvl="1">
              <a:lnSpc>
                <a:spcPct val="120000"/>
              </a:lnSpc>
              <a:spcBef>
                <a:spcPts val="0"/>
              </a:spcBef>
            </a:pPr>
            <a:r>
              <a:rPr lang="en-GB" dirty="0" smtClean="0"/>
              <a:t>legal issues, privacy and data protection</a:t>
            </a:r>
          </a:p>
          <a:p>
            <a:pPr>
              <a:lnSpc>
                <a:spcPct val="120000"/>
              </a:lnSpc>
              <a:spcBef>
                <a:spcPts val="0"/>
              </a:spcBef>
            </a:pPr>
            <a:endParaRPr lang="en-GB" dirty="0" smtClean="0"/>
          </a:p>
          <a:p>
            <a:pPr>
              <a:lnSpc>
                <a:spcPct val="120000"/>
              </a:lnSpc>
              <a:spcBef>
                <a:spcPts val="0"/>
              </a:spcBef>
            </a:pPr>
            <a:r>
              <a:rPr lang="en-GB" dirty="0" smtClean="0"/>
              <a:t>Format of the data files, lack of charting options</a:t>
            </a:r>
            <a:endParaRPr lang="en-GB" dirty="0"/>
          </a:p>
        </p:txBody>
      </p:sp>
      <p:sp>
        <p:nvSpPr>
          <p:cNvPr id="3" name="Date Placeholder 2"/>
          <p:cNvSpPr>
            <a:spLocks noGrp="1"/>
          </p:cNvSpPr>
          <p:nvPr>
            <p:ph type="dt" sz="half" idx="10"/>
          </p:nvPr>
        </p:nvSpPr>
        <p:spPr/>
        <p:txBody>
          <a:bodyPr/>
          <a:lstStyle/>
          <a:p>
            <a:fld id="{78994BDD-D0E9-4325-8A3F-7702B48AA4A9}" type="datetime1">
              <a:rPr lang="en-GB" smtClean="0">
                <a:solidFill>
                  <a:prstClr val="black">
                    <a:tint val="75000"/>
                  </a:prstClr>
                </a:solidFill>
              </a:rPr>
              <a:pPr/>
              <a:t>18/07/2016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r>
              <a:rPr lang="en-GB" smtClean="0">
                <a:solidFill>
                  <a:prstClr val="black">
                    <a:tint val="75000"/>
                  </a:prstClr>
                </a:solidFill>
              </a:rPr>
              <a:t>www.rba.co.uk</a:t>
            </a:r>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201C6AF-9ED1-4F00-96B0-A0DF495580E3}" type="slidenum">
              <a:rPr lang="en-GB" smtClean="0">
                <a:solidFill>
                  <a:prstClr val="black">
                    <a:tint val="75000"/>
                  </a:prstClr>
                </a:solidFill>
              </a:rPr>
              <a:pPr/>
              <a:t>103</a:t>
            </a:fld>
            <a:endParaRPr lang="en-GB" dirty="0">
              <a:solidFill>
                <a:prstClr val="black">
                  <a:tint val="75000"/>
                </a:prstClr>
              </a:solidFill>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Title 1"/>
          <p:cNvSpPr>
            <a:spLocks noGrp="1"/>
          </p:cNvSpPr>
          <p:nvPr>
            <p:ph type="title"/>
          </p:nvPr>
        </p:nvSpPr>
        <p:spPr>
          <a:xfrm>
            <a:off x="428625" y="71438"/>
            <a:ext cx="8229600" cy="582612"/>
          </a:xfrm>
        </p:spPr>
        <p:txBody>
          <a:bodyPr/>
          <a:lstStyle/>
          <a:p>
            <a:pPr eaLnBrk="1" hangingPunct="1"/>
            <a:r>
              <a:rPr lang="en-GB" smtClean="0">
                <a:latin typeface="Arial" charset="0"/>
                <a:cs typeface="Arial" charset="0"/>
              </a:rPr>
              <a:t>Finding market research - aggregators</a:t>
            </a:r>
          </a:p>
        </p:txBody>
      </p:sp>
      <p:sp>
        <p:nvSpPr>
          <p:cNvPr id="60419" name="Content Placeholder 2"/>
          <p:cNvSpPr>
            <a:spLocks noGrp="1"/>
          </p:cNvSpPr>
          <p:nvPr>
            <p:ph idx="1"/>
          </p:nvPr>
        </p:nvSpPr>
        <p:spPr>
          <a:xfrm>
            <a:off x="428625" y="1071563"/>
            <a:ext cx="8229600" cy="5054600"/>
          </a:xfrm>
        </p:spPr>
        <p:txBody>
          <a:bodyPr/>
          <a:lstStyle/>
          <a:p>
            <a:pPr eaLnBrk="1" hangingPunct="1">
              <a:spcBef>
                <a:spcPct val="0"/>
              </a:spcBef>
            </a:pPr>
            <a:r>
              <a:rPr lang="en-GB" smtClean="0">
                <a:latin typeface="Arial" charset="0"/>
                <a:cs typeface="Arial" charset="0"/>
              </a:rPr>
              <a:t>Pull together reports from many publishers and make them searchable through a single interface</a:t>
            </a:r>
          </a:p>
          <a:p>
            <a:pPr eaLnBrk="1" hangingPunct="1"/>
            <a:endParaRPr lang="en-GB" smtClean="0">
              <a:latin typeface="Arial" charset="0"/>
              <a:cs typeface="Arial" charset="0"/>
            </a:endParaRPr>
          </a:p>
          <a:p>
            <a:pPr eaLnBrk="1" hangingPunct="1"/>
            <a:r>
              <a:rPr lang="en-GB" smtClean="0">
                <a:latin typeface="Arial" charset="0"/>
                <a:cs typeface="Arial" charset="0"/>
              </a:rPr>
              <a:t>Can purchase reports through the one service</a:t>
            </a:r>
          </a:p>
          <a:p>
            <a:pPr eaLnBrk="1" hangingPunct="1"/>
            <a:endParaRPr lang="en-GB" smtClean="0">
              <a:latin typeface="Arial" charset="0"/>
              <a:cs typeface="Arial" charset="0"/>
            </a:endParaRPr>
          </a:p>
          <a:p>
            <a:pPr eaLnBrk="1" hangingPunct="1"/>
            <a:r>
              <a:rPr lang="en-GB" smtClean="0">
                <a:latin typeface="Arial" charset="0"/>
                <a:cs typeface="Arial" charset="0"/>
              </a:rPr>
              <a:t>Aggregators may not be comprehensive</a:t>
            </a:r>
          </a:p>
          <a:p>
            <a:pPr lvl="1" eaLnBrk="1" hangingPunct="1"/>
            <a:r>
              <a:rPr lang="en-GB" smtClean="0">
                <a:latin typeface="Arial" charset="0"/>
                <a:cs typeface="Arial" charset="0"/>
              </a:rPr>
              <a:t>publishers may embargo reports for weeks or months</a:t>
            </a:r>
          </a:p>
          <a:p>
            <a:pPr lvl="1" eaLnBrk="1" hangingPunct="1"/>
            <a:r>
              <a:rPr lang="en-GB" smtClean="0">
                <a:latin typeface="Arial" charset="0"/>
                <a:cs typeface="Arial" charset="0"/>
              </a:rPr>
              <a:t>publishers may withhold some reports from aggregators </a:t>
            </a:r>
          </a:p>
          <a:p>
            <a:pPr lvl="1" eaLnBrk="1" hangingPunct="1"/>
            <a:r>
              <a:rPr lang="en-GB" smtClean="0">
                <a:latin typeface="Arial" charset="0"/>
                <a:cs typeface="Arial" charset="0"/>
              </a:rPr>
              <a:t>check the publisher’s own web site or email them to see if there  is additional or more recent research available</a:t>
            </a:r>
          </a:p>
          <a:p>
            <a:pPr lvl="1" eaLnBrk="1" hangingPunct="1"/>
            <a:r>
              <a:rPr lang="en-GB" smtClean="0">
                <a:latin typeface="Arial" charset="0"/>
                <a:cs typeface="Arial" charset="0"/>
              </a:rPr>
              <a:t>may get a better deal by going to the publisher direct</a:t>
            </a:r>
          </a:p>
          <a:p>
            <a:pPr lvl="1" eaLnBrk="1" hangingPunct="1"/>
            <a:r>
              <a:rPr lang="en-GB" smtClean="0">
                <a:latin typeface="Arial" charset="0"/>
                <a:cs typeface="Arial" charset="0"/>
              </a:rPr>
              <a:t>use aggregators as an index to see who is publishing on your topic</a:t>
            </a:r>
          </a:p>
          <a:p>
            <a:pPr eaLnBrk="1" hangingPunct="1"/>
            <a:endParaRPr lang="en-GB" smtClean="0">
              <a:latin typeface="Arial" charset="0"/>
              <a:cs typeface="Arial" charset="0"/>
            </a:endParaRPr>
          </a:p>
        </p:txBody>
      </p:sp>
      <p:sp>
        <p:nvSpPr>
          <p:cNvPr id="4" name="Date Placeholder 3"/>
          <p:cNvSpPr>
            <a:spLocks noGrp="1"/>
          </p:cNvSpPr>
          <p:nvPr>
            <p:ph type="dt" sz="quarter" idx="10"/>
          </p:nvPr>
        </p:nvSpPr>
        <p:spPr/>
        <p:txBody>
          <a:bodyPr/>
          <a:lstStyle/>
          <a:p>
            <a:pPr>
              <a:defRPr/>
            </a:pPr>
            <a:fld id="{C98EE3DD-1D4F-42D3-B91D-48EC108D890F}" type="datetime1">
              <a:rPr lang="en-GB"/>
              <a:pPr>
                <a:defRPr/>
              </a:pPr>
              <a:t>18/07/2016</a:t>
            </a:fld>
            <a:endParaRPr lang="en-GB"/>
          </a:p>
        </p:txBody>
      </p:sp>
      <p:sp>
        <p:nvSpPr>
          <p:cNvPr id="5" name="Footer Placeholder 4"/>
          <p:cNvSpPr>
            <a:spLocks noGrp="1"/>
          </p:cNvSpPr>
          <p:nvPr>
            <p:ph type="ftr" sz="quarter" idx="11"/>
          </p:nvPr>
        </p:nvSpPr>
        <p:spPr/>
        <p:txBody>
          <a:bodyPr/>
          <a:lstStyle/>
          <a:p>
            <a:pPr>
              <a:defRPr/>
            </a:pPr>
            <a:r>
              <a:rPr lang="en-GB"/>
              <a:t>www.rba.co.uk</a:t>
            </a:r>
          </a:p>
        </p:txBody>
      </p:sp>
      <p:sp>
        <p:nvSpPr>
          <p:cNvPr id="6" name="Slide Number Placeholder 5"/>
          <p:cNvSpPr>
            <a:spLocks noGrp="1"/>
          </p:cNvSpPr>
          <p:nvPr>
            <p:ph type="sldNum" sz="quarter" idx="12"/>
          </p:nvPr>
        </p:nvSpPr>
        <p:spPr/>
        <p:txBody>
          <a:bodyPr/>
          <a:lstStyle/>
          <a:p>
            <a:pPr>
              <a:defRPr/>
            </a:pPr>
            <a:fld id="{A0F5A313-1A5E-4339-B801-A04DB44FCABF}" type="slidenum">
              <a:rPr lang="en-GB"/>
              <a:pPr>
                <a:defRPr/>
              </a:pPr>
              <a:t>104</a:t>
            </a:fld>
            <a:endParaRPr lang="en-GB"/>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Title 1"/>
          <p:cNvSpPr>
            <a:spLocks noGrp="1"/>
          </p:cNvSpPr>
          <p:nvPr>
            <p:ph type="title"/>
          </p:nvPr>
        </p:nvSpPr>
        <p:spPr>
          <a:xfrm>
            <a:off x="428625" y="71438"/>
            <a:ext cx="8229600" cy="582612"/>
          </a:xfrm>
        </p:spPr>
        <p:txBody>
          <a:bodyPr/>
          <a:lstStyle/>
          <a:p>
            <a:pPr eaLnBrk="1" hangingPunct="1"/>
            <a:r>
              <a:rPr lang="en-GB" dirty="0" smtClean="0">
                <a:latin typeface="Arial" charset="0"/>
                <a:cs typeface="Arial" charset="0"/>
              </a:rPr>
              <a:t>Examples of market research aggregators</a:t>
            </a:r>
          </a:p>
        </p:txBody>
      </p:sp>
      <p:sp>
        <p:nvSpPr>
          <p:cNvPr id="61443" name="Content Placeholder 2"/>
          <p:cNvSpPr>
            <a:spLocks noGrp="1"/>
          </p:cNvSpPr>
          <p:nvPr>
            <p:ph idx="1"/>
          </p:nvPr>
        </p:nvSpPr>
        <p:spPr>
          <a:xfrm>
            <a:off x="899591" y="1071563"/>
            <a:ext cx="7758633" cy="5054600"/>
          </a:xfrm>
        </p:spPr>
        <p:txBody>
          <a:bodyPr/>
          <a:lstStyle/>
          <a:p>
            <a:pPr eaLnBrk="1" hangingPunct="1"/>
            <a:r>
              <a:rPr lang="en-GB" dirty="0" smtClean="0">
                <a:latin typeface="Arial" charset="0"/>
                <a:cs typeface="Arial" charset="0"/>
              </a:rPr>
              <a:t>Marketresearch.com</a:t>
            </a:r>
          </a:p>
          <a:p>
            <a:pPr lvl="1" eaLnBrk="1" hangingPunct="1"/>
            <a:r>
              <a:rPr lang="en-GB" dirty="0" smtClean="0">
                <a:latin typeface="Arial" charset="0"/>
                <a:cs typeface="Arial" charset="0"/>
                <a:hlinkClick r:id="rId2"/>
              </a:rPr>
              <a:t>http://www.marketresearch.com/</a:t>
            </a:r>
            <a:endParaRPr lang="en-GB" dirty="0" smtClean="0">
              <a:latin typeface="Arial" charset="0"/>
              <a:cs typeface="Arial" charset="0"/>
            </a:endParaRPr>
          </a:p>
          <a:p>
            <a:pPr eaLnBrk="1" hangingPunct="1"/>
            <a:r>
              <a:rPr lang="en-GB" dirty="0" smtClean="0">
                <a:latin typeface="Arial" charset="0"/>
                <a:cs typeface="Arial" charset="0"/>
              </a:rPr>
              <a:t>Report Buyer</a:t>
            </a:r>
          </a:p>
          <a:p>
            <a:pPr lvl="1" eaLnBrk="1" hangingPunct="1"/>
            <a:r>
              <a:rPr lang="en-GB" dirty="0" smtClean="0">
                <a:latin typeface="Arial" charset="0"/>
                <a:cs typeface="Arial" charset="0"/>
                <a:hlinkClick r:id="rId3"/>
              </a:rPr>
              <a:t>http://www.reportbuyer.com/</a:t>
            </a:r>
            <a:endParaRPr lang="en-GB" dirty="0" smtClean="0">
              <a:latin typeface="Arial" charset="0"/>
              <a:cs typeface="Arial" charset="0"/>
            </a:endParaRPr>
          </a:p>
          <a:p>
            <a:pPr eaLnBrk="1" hangingPunct="1"/>
            <a:r>
              <a:rPr lang="en-GB" dirty="0" smtClean="0">
                <a:latin typeface="Arial" charset="0"/>
                <a:cs typeface="Arial" charset="0"/>
              </a:rPr>
              <a:t>Research and Markets</a:t>
            </a:r>
          </a:p>
          <a:p>
            <a:pPr lvl="1" eaLnBrk="1" hangingPunct="1"/>
            <a:r>
              <a:rPr lang="en-GB" dirty="0" smtClean="0">
                <a:latin typeface="Arial" charset="0"/>
                <a:cs typeface="Arial" charset="0"/>
                <a:hlinkClick r:id="rId4"/>
              </a:rPr>
              <a:t>http://www.researchandmarkets.com/</a:t>
            </a:r>
            <a:endParaRPr lang="en-GB" dirty="0" smtClean="0">
              <a:latin typeface="Arial" charset="0"/>
              <a:cs typeface="Arial" charset="0"/>
            </a:endParaRPr>
          </a:p>
          <a:p>
            <a:r>
              <a:rPr lang="en-GB" dirty="0" smtClean="0">
                <a:latin typeface="Arial" charset="0"/>
                <a:cs typeface="Arial" charset="0"/>
              </a:rPr>
              <a:t>Profound - Market Intelligence</a:t>
            </a:r>
          </a:p>
          <a:p>
            <a:pPr lvl="1"/>
            <a:r>
              <a:rPr lang="en-GB" dirty="0" smtClean="0">
                <a:latin typeface="Arial" charset="0"/>
                <a:cs typeface="Arial" charset="0"/>
                <a:hlinkClick r:id="rId5"/>
              </a:rPr>
              <a:t>http://www.profound.com/</a:t>
            </a:r>
            <a:endParaRPr lang="en-GB" dirty="0" smtClean="0">
              <a:latin typeface="Arial" charset="0"/>
              <a:cs typeface="Arial" charset="0"/>
            </a:endParaRPr>
          </a:p>
          <a:p>
            <a:pPr eaLnBrk="1" hangingPunct="1"/>
            <a:endParaRPr lang="en-GB" dirty="0" smtClean="0">
              <a:latin typeface="Arial" charset="0"/>
              <a:cs typeface="Arial" charset="0"/>
            </a:endParaRPr>
          </a:p>
        </p:txBody>
      </p:sp>
      <p:sp>
        <p:nvSpPr>
          <p:cNvPr id="4" name="Date Placeholder 3"/>
          <p:cNvSpPr>
            <a:spLocks noGrp="1"/>
          </p:cNvSpPr>
          <p:nvPr>
            <p:ph type="dt" sz="quarter" idx="10"/>
          </p:nvPr>
        </p:nvSpPr>
        <p:spPr/>
        <p:txBody>
          <a:bodyPr/>
          <a:lstStyle/>
          <a:p>
            <a:pPr>
              <a:defRPr/>
            </a:pPr>
            <a:fld id="{C98EE3DD-1D4F-42D3-B91D-48EC108D890F}" type="datetime1">
              <a:rPr lang="en-GB"/>
              <a:pPr>
                <a:defRPr/>
              </a:pPr>
              <a:t>18/07/2016</a:t>
            </a:fld>
            <a:endParaRPr lang="en-GB"/>
          </a:p>
        </p:txBody>
      </p:sp>
      <p:sp>
        <p:nvSpPr>
          <p:cNvPr id="5" name="Footer Placeholder 4"/>
          <p:cNvSpPr>
            <a:spLocks noGrp="1"/>
          </p:cNvSpPr>
          <p:nvPr>
            <p:ph type="ftr" sz="quarter" idx="11"/>
          </p:nvPr>
        </p:nvSpPr>
        <p:spPr/>
        <p:txBody>
          <a:bodyPr/>
          <a:lstStyle/>
          <a:p>
            <a:pPr>
              <a:defRPr/>
            </a:pPr>
            <a:r>
              <a:rPr lang="en-GB"/>
              <a:t>www.rba.co.uk</a:t>
            </a:r>
          </a:p>
        </p:txBody>
      </p:sp>
      <p:sp>
        <p:nvSpPr>
          <p:cNvPr id="6" name="Slide Number Placeholder 5"/>
          <p:cNvSpPr>
            <a:spLocks noGrp="1"/>
          </p:cNvSpPr>
          <p:nvPr>
            <p:ph type="sldNum" sz="quarter" idx="12"/>
          </p:nvPr>
        </p:nvSpPr>
        <p:spPr/>
        <p:txBody>
          <a:bodyPr/>
          <a:lstStyle/>
          <a:p>
            <a:pPr>
              <a:defRPr/>
            </a:pPr>
            <a:fld id="{09ED3F0B-56C8-4165-AD1D-803FD6060AC0}" type="slidenum">
              <a:rPr lang="en-GB"/>
              <a:pPr>
                <a:defRPr/>
              </a:pPr>
              <a:t>105</a:t>
            </a:fld>
            <a:endParaRPr lang="en-GB"/>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115616" y="1503595"/>
            <a:ext cx="6840760" cy="1853397"/>
          </a:xfrm>
        </p:spPr>
        <p:txBody>
          <a:bodyPr>
            <a:noAutofit/>
          </a:bodyPr>
          <a:lstStyle/>
          <a:p>
            <a:pPr algn="ctr"/>
            <a:r>
              <a:rPr lang="en-GB" sz="3600" dirty="0" smtClean="0"/>
              <a:t>News</a:t>
            </a:r>
            <a:endParaRPr lang="en-GB" sz="3600" dirty="0"/>
          </a:p>
        </p:txBody>
      </p:sp>
      <p:sp>
        <p:nvSpPr>
          <p:cNvPr id="3" name="Date Placeholder 2"/>
          <p:cNvSpPr>
            <a:spLocks noGrp="1"/>
          </p:cNvSpPr>
          <p:nvPr>
            <p:ph type="dt" sz="half" idx="10"/>
          </p:nvPr>
        </p:nvSpPr>
        <p:spPr/>
        <p:txBody>
          <a:bodyPr/>
          <a:lstStyle/>
          <a:p>
            <a:fld id="{78994BDD-D0E9-4325-8A3F-7702B48AA4A9}" type="datetime1">
              <a:rPr lang="en-GB" smtClean="0">
                <a:solidFill>
                  <a:prstClr val="black">
                    <a:tint val="75000"/>
                  </a:prstClr>
                </a:solidFill>
              </a:rPr>
              <a:pPr/>
              <a:t>18/07/2016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r>
              <a:rPr lang="en-GB" smtClean="0">
                <a:solidFill>
                  <a:prstClr val="black">
                    <a:tint val="75000"/>
                  </a:prstClr>
                </a:solidFill>
              </a:rPr>
              <a:t>www.rba.co.uk</a:t>
            </a:r>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201C6AF-9ED1-4F00-96B0-A0DF495580E3}" type="slidenum">
              <a:rPr lang="en-GB" smtClean="0">
                <a:solidFill>
                  <a:prstClr val="black">
                    <a:tint val="75000"/>
                  </a:prstClr>
                </a:solidFill>
              </a:rPr>
              <a:pPr/>
              <a:t>106</a:t>
            </a:fld>
            <a:endParaRPr lang="en-GB">
              <a:solidFill>
                <a:prstClr val="black">
                  <a:tint val="75000"/>
                </a:prstClr>
              </a:solidFill>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2" name="Title 1"/>
          <p:cNvSpPr>
            <a:spLocks noGrp="1"/>
          </p:cNvSpPr>
          <p:nvPr>
            <p:ph type="title"/>
          </p:nvPr>
        </p:nvSpPr>
        <p:spPr>
          <a:xfrm>
            <a:off x="428625" y="71438"/>
            <a:ext cx="8229600" cy="582612"/>
          </a:xfrm>
        </p:spPr>
        <p:txBody>
          <a:bodyPr/>
          <a:lstStyle/>
          <a:p>
            <a:pPr eaLnBrk="1" hangingPunct="1"/>
            <a:r>
              <a:rPr lang="en-GB" dirty="0" smtClean="0">
                <a:latin typeface="Arial" charset="0"/>
                <a:cs typeface="Arial" charset="0"/>
              </a:rPr>
              <a:t>Free news</a:t>
            </a:r>
          </a:p>
        </p:txBody>
      </p:sp>
      <p:sp>
        <p:nvSpPr>
          <p:cNvPr id="87043" name="Content Placeholder 2"/>
          <p:cNvSpPr>
            <a:spLocks noGrp="1"/>
          </p:cNvSpPr>
          <p:nvPr>
            <p:ph idx="1"/>
          </p:nvPr>
        </p:nvSpPr>
        <p:spPr>
          <a:xfrm>
            <a:off x="428625" y="1071563"/>
            <a:ext cx="8229600" cy="5054600"/>
          </a:xfrm>
        </p:spPr>
        <p:txBody>
          <a:bodyPr>
            <a:normAutofit/>
          </a:bodyPr>
          <a:lstStyle/>
          <a:p>
            <a:pPr eaLnBrk="1" hangingPunct="1"/>
            <a:r>
              <a:rPr lang="en-GB" dirty="0" smtClean="0">
                <a:latin typeface="Arial" charset="0"/>
                <a:cs typeface="Arial" charset="0"/>
              </a:rPr>
              <a:t>For tracking down individual newspapers</a:t>
            </a:r>
          </a:p>
          <a:p>
            <a:pPr lvl="1" eaLnBrk="1" hangingPunct="1"/>
            <a:r>
              <a:rPr lang="en-GB" dirty="0" smtClean="0">
                <a:latin typeface="Arial" charset="0"/>
                <a:cs typeface="Arial" charset="0"/>
                <a:hlinkClick r:id="rId2"/>
              </a:rPr>
              <a:t>http://www.abyznewslinks.com/</a:t>
            </a:r>
            <a:endParaRPr lang="en-GB" dirty="0" smtClean="0">
              <a:latin typeface="Arial" charset="0"/>
              <a:cs typeface="Arial" charset="0"/>
            </a:endParaRPr>
          </a:p>
          <a:p>
            <a:pPr lvl="1"/>
            <a:r>
              <a:rPr lang="en-GB" dirty="0" smtClean="0">
                <a:latin typeface="Arial" charset="0"/>
                <a:cs typeface="Arial" charset="0"/>
              </a:rPr>
              <a:t>World Newspaper Directory </a:t>
            </a:r>
            <a:r>
              <a:rPr lang="en-GB" dirty="0" smtClean="0">
                <a:latin typeface="Arial" charset="0"/>
                <a:cs typeface="Arial" charset="0"/>
                <a:hlinkClick r:id="rId3"/>
              </a:rPr>
              <a:t>http://www.onlinenewspapers.com/</a:t>
            </a:r>
            <a:r>
              <a:rPr lang="en-GB" dirty="0" smtClean="0">
                <a:latin typeface="Arial" charset="0"/>
                <a:cs typeface="Arial" charset="0"/>
              </a:rPr>
              <a:t> </a:t>
            </a:r>
          </a:p>
          <a:p>
            <a:pPr eaLnBrk="1" hangingPunct="1"/>
            <a:endParaRPr lang="en-GB" dirty="0" smtClean="0">
              <a:latin typeface="Arial" charset="0"/>
              <a:cs typeface="Arial" charset="0"/>
            </a:endParaRPr>
          </a:p>
          <a:p>
            <a:pPr eaLnBrk="1" hangingPunct="1"/>
            <a:r>
              <a:rPr lang="en-GB" dirty="0" smtClean="0">
                <a:latin typeface="Arial" charset="0"/>
                <a:cs typeface="Arial" charset="0"/>
              </a:rPr>
              <a:t>Google News </a:t>
            </a:r>
          </a:p>
          <a:p>
            <a:pPr lvl="1" eaLnBrk="1" hangingPunct="1"/>
            <a:r>
              <a:rPr lang="en-GB" dirty="0" smtClean="0">
                <a:latin typeface="Arial" charset="0"/>
                <a:cs typeface="Arial" charset="0"/>
              </a:rPr>
              <a:t>advanced search options limited and not always reliable</a:t>
            </a:r>
          </a:p>
          <a:p>
            <a:pPr lvl="1" eaLnBrk="1" hangingPunct="1"/>
            <a:r>
              <a:rPr lang="en-GB" dirty="0" smtClean="0">
                <a:latin typeface="Arial" charset="0"/>
                <a:cs typeface="Arial" charset="0"/>
              </a:rPr>
              <a:t>no source list and sources frequently change</a:t>
            </a:r>
          </a:p>
          <a:p>
            <a:pPr lvl="1" eaLnBrk="1" hangingPunct="1"/>
            <a:r>
              <a:rPr lang="en-GB" dirty="0" smtClean="0">
                <a:latin typeface="Arial" charset="0"/>
                <a:cs typeface="Arial" charset="0"/>
              </a:rPr>
              <a:t>key industry publications may not be included and definitely not included if subscription</a:t>
            </a:r>
          </a:p>
          <a:p>
            <a:pPr lvl="1" eaLnBrk="1" hangingPunct="1"/>
            <a:r>
              <a:rPr lang="en-GB" dirty="0" smtClean="0">
                <a:latin typeface="Arial" charset="0"/>
                <a:cs typeface="Arial" charset="0"/>
              </a:rPr>
              <a:t>legislation may restrict access to publications</a:t>
            </a:r>
          </a:p>
          <a:p>
            <a:pPr lvl="1" eaLnBrk="1" hangingPunct="1"/>
            <a:endParaRPr lang="en-GB" dirty="0" smtClean="0">
              <a:latin typeface="Arial" charset="0"/>
              <a:cs typeface="Arial" charset="0"/>
            </a:endParaRPr>
          </a:p>
          <a:p>
            <a:pPr eaLnBrk="1" hangingPunct="1"/>
            <a:r>
              <a:rPr lang="en-GB" dirty="0" smtClean="0">
                <a:latin typeface="Arial" charset="0"/>
                <a:cs typeface="Arial" charset="0"/>
              </a:rPr>
              <a:t>Use Google news and web search to identify specialist news portals or aggregators for your subject and monitor those direct</a:t>
            </a:r>
          </a:p>
          <a:p>
            <a:pPr eaLnBrk="1" hangingPunct="1"/>
            <a:endParaRPr lang="en-GB" dirty="0" smtClean="0">
              <a:latin typeface="Arial" charset="0"/>
              <a:cs typeface="Arial" charset="0"/>
            </a:endParaRPr>
          </a:p>
          <a:p>
            <a:pPr eaLnBrk="1" hangingPunct="1"/>
            <a:endParaRPr lang="en-GB" dirty="0" smtClean="0">
              <a:latin typeface="Arial" charset="0"/>
              <a:cs typeface="Arial" charset="0"/>
            </a:endParaRPr>
          </a:p>
        </p:txBody>
      </p:sp>
      <p:sp>
        <p:nvSpPr>
          <p:cNvPr id="4" name="Date Placeholder 3"/>
          <p:cNvSpPr>
            <a:spLocks noGrp="1"/>
          </p:cNvSpPr>
          <p:nvPr>
            <p:ph type="dt" sz="quarter" idx="10"/>
          </p:nvPr>
        </p:nvSpPr>
        <p:spPr/>
        <p:txBody>
          <a:bodyPr/>
          <a:lstStyle/>
          <a:p>
            <a:pPr>
              <a:defRPr/>
            </a:pPr>
            <a:fld id="{C98EE3DD-1D4F-42D3-B91D-48EC108D890F}" type="datetime1">
              <a:rPr lang="en-GB"/>
              <a:pPr>
                <a:defRPr/>
              </a:pPr>
              <a:t>18/07/2016</a:t>
            </a:fld>
            <a:endParaRPr lang="en-GB"/>
          </a:p>
        </p:txBody>
      </p:sp>
      <p:sp>
        <p:nvSpPr>
          <p:cNvPr id="5" name="Footer Placeholder 4"/>
          <p:cNvSpPr>
            <a:spLocks noGrp="1"/>
          </p:cNvSpPr>
          <p:nvPr>
            <p:ph type="ftr" sz="quarter" idx="11"/>
          </p:nvPr>
        </p:nvSpPr>
        <p:spPr/>
        <p:txBody>
          <a:bodyPr/>
          <a:lstStyle/>
          <a:p>
            <a:pPr>
              <a:defRPr/>
            </a:pPr>
            <a:r>
              <a:rPr lang="en-GB"/>
              <a:t>www.rba.co.uk</a:t>
            </a:r>
          </a:p>
        </p:txBody>
      </p:sp>
      <p:sp>
        <p:nvSpPr>
          <p:cNvPr id="6" name="Slide Number Placeholder 5"/>
          <p:cNvSpPr>
            <a:spLocks noGrp="1"/>
          </p:cNvSpPr>
          <p:nvPr>
            <p:ph type="sldNum" sz="quarter" idx="12"/>
          </p:nvPr>
        </p:nvSpPr>
        <p:spPr/>
        <p:txBody>
          <a:bodyPr/>
          <a:lstStyle/>
          <a:p>
            <a:pPr>
              <a:defRPr/>
            </a:pPr>
            <a:fld id="{F528FB88-CB26-4FDF-9BC9-EA34BACD3352}" type="slidenum">
              <a:rPr lang="en-GB"/>
              <a:pPr>
                <a:defRPr/>
              </a:pPr>
              <a:t>107</a:t>
            </a:fld>
            <a:endParaRPr lang="en-GB"/>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7438"/>
            <a:ext cx="8229600" cy="621282"/>
          </a:xfrm>
        </p:spPr>
        <p:txBody>
          <a:bodyPr>
            <a:normAutofit fontScale="90000"/>
          </a:bodyPr>
          <a:lstStyle/>
          <a:p>
            <a:r>
              <a:rPr lang="en-GB" dirty="0" smtClean="0"/>
              <a:t>Search National UK Newspapers  </a:t>
            </a:r>
            <a:r>
              <a:rPr lang="en-GB" dirty="0" smtClean="0">
                <a:hlinkClick r:id="rId2"/>
              </a:rPr>
              <a:t>http://www.philb.com/nationaluknewspapers.html</a:t>
            </a:r>
            <a:r>
              <a:rPr lang="en-GB" dirty="0" smtClean="0"/>
              <a:t> </a:t>
            </a:r>
            <a:endParaRPr lang="en-GB" dirty="0"/>
          </a:p>
        </p:txBody>
      </p:sp>
      <p:sp>
        <p:nvSpPr>
          <p:cNvPr id="3" name="Date Placeholder 2"/>
          <p:cNvSpPr>
            <a:spLocks noGrp="1"/>
          </p:cNvSpPr>
          <p:nvPr>
            <p:ph type="dt" sz="half" idx="10"/>
          </p:nvPr>
        </p:nvSpPr>
        <p:spPr/>
        <p:txBody>
          <a:bodyPr/>
          <a:lstStyle/>
          <a:p>
            <a:fld id="{78994BDD-D0E9-4325-8A3F-7702B48AA4A9}" type="datetime1">
              <a:rPr lang="en-GB" smtClean="0">
                <a:solidFill>
                  <a:prstClr val="black">
                    <a:tint val="75000"/>
                  </a:prstClr>
                </a:solidFill>
              </a:rPr>
              <a:pPr/>
              <a:t>18/07/2016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r>
              <a:rPr lang="en-GB" smtClean="0">
                <a:solidFill>
                  <a:prstClr val="black">
                    <a:tint val="75000"/>
                  </a:prstClr>
                </a:solidFill>
              </a:rPr>
              <a:t>www.rba.co.uk</a:t>
            </a:r>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201C6AF-9ED1-4F00-96B0-A0DF495580E3}" type="slidenum">
              <a:rPr lang="en-GB" smtClean="0">
                <a:solidFill>
                  <a:prstClr val="black">
                    <a:tint val="75000"/>
                  </a:prstClr>
                </a:solidFill>
              </a:rPr>
              <a:pPr/>
              <a:t>108</a:t>
            </a:fld>
            <a:endParaRPr lang="en-GB">
              <a:solidFill>
                <a:prstClr val="black">
                  <a:tint val="75000"/>
                </a:prstClr>
              </a:solidFill>
            </a:endParaRPr>
          </a:p>
        </p:txBody>
      </p:sp>
      <p:pic>
        <p:nvPicPr>
          <p:cNvPr id="6" name="Picture 5" descr="PhilB_News_Search.gif"/>
          <p:cNvPicPr>
            <a:picLocks noChangeAspect="1"/>
          </p:cNvPicPr>
          <p:nvPr/>
        </p:nvPicPr>
        <p:blipFill>
          <a:blip r:embed="rId3" cstate="print"/>
          <a:stretch>
            <a:fillRect/>
          </a:stretch>
        </p:blipFill>
        <p:spPr>
          <a:xfrm>
            <a:off x="80962" y="1484784"/>
            <a:ext cx="8982075" cy="5019675"/>
          </a:xfrm>
          <a:prstGeom prst="rect">
            <a:avLst/>
          </a:prstGeom>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British Newspaper Archive  </a:t>
            </a:r>
            <a:r>
              <a:rPr lang="en-GB" dirty="0" smtClean="0">
                <a:hlinkClick r:id="rId2"/>
              </a:rPr>
              <a:t>http://www.britishnewspaperarchive.co.uk/</a:t>
            </a:r>
            <a:r>
              <a:rPr lang="en-GB" dirty="0" smtClean="0"/>
              <a:t> </a:t>
            </a:r>
            <a:endParaRPr lang="en-GB" dirty="0"/>
          </a:p>
        </p:txBody>
      </p:sp>
      <p:sp>
        <p:nvSpPr>
          <p:cNvPr id="3" name="Date Placeholder 2"/>
          <p:cNvSpPr>
            <a:spLocks noGrp="1"/>
          </p:cNvSpPr>
          <p:nvPr>
            <p:ph type="dt" sz="half" idx="10"/>
          </p:nvPr>
        </p:nvSpPr>
        <p:spPr/>
        <p:txBody>
          <a:bodyPr/>
          <a:lstStyle/>
          <a:p>
            <a:fld id="{78994BDD-D0E9-4325-8A3F-7702B48AA4A9}" type="datetime1">
              <a:rPr lang="en-GB" smtClean="0">
                <a:solidFill>
                  <a:prstClr val="black">
                    <a:tint val="75000"/>
                  </a:prstClr>
                </a:solidFill>
              </a:rPr>
              <a:pPr/>
              <a:t>18/07/2016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r>
              <a:rPr lang="en-GB" smtClean="0">
                <a:solidFill>
                  <a:prstClr val="black">
                    <a:tint val="75000"/>
                  </a:prstClr>
                </a:solidFill>
              </a:rPr>
              <a:t>www.rba.co.uk</a:t>
            </a:r>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201C6AF-9ED1-4F00-96B0-A0DF495580E3}" type="slidenum">
              <a:rPr lang="en-GB" smtClean="0">
                <a:solidFill>
                  <a:prstClr val="black">
                    <a:tint val="75000"/>
                  </a:prstClr>
                </a:solidFill>
              </a:rPr>
              <a:pPr/>
              <a:t>109</a:t>
            </a:fld>
            <a:endParaRPr lang="en-GB">
              <a:solidFill>
                <a:prstClr val="black">
                  <a:tint val="75000"/>
                </a:prstClr>
              </a:solidFill>
            </a:endParaRPr>
          </a:p>
        </p:txBody>
      </p:sp>
      <p:pic>
        <p:nvPicPr>
          <p:cNvPr id="7" name="Picture 6" descr="Archive_News_1.gif"/>
          <p:cNvPicPr>
            <a:picLocks noChangeAspect="1"/>
          </p:cNvPicPr>
          <p:nvPr/>
        </p:nvPicPr>
        <p:blipFill>
          <a:blip r:embed="rId3" cstate="print"/>
          <a:stretch>
            <a:fillRect/>
          </a:stretch>
        </p:blipFill>
        <p:spPr>
          <a:xfrm>
            <a:off x="467544" y="818569"/>
            <a:ext cx="8227640" cy="5922799"/>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99B0D9-EDC0-487B-B8C8-23E3F0FD93E6}" type="datetime1">
              <a:rPr lang="en-GB" smtClean="0"/>
              <a:pPr/>
              <a:t>18/07/2016</a:t>
            </a:fld>
            <a:endParaRPr lang="en-GB"/>
          </a:p>
        </p:txBody>
      </p:sp>
      <p:sp>
        <p:nvSpPr>
          <p:cNvPr id="3" name="Footer Placeholder 2"/>
          <p:cNvSpPr>
            <a:spLocks noGrp="1"/>
          </p:cNvSpPr>
          <p:nvPr>
            <p:ph type="ftr" sz="quarter" idx="11"/>
          </p:nvPr>
        </p:nvSpPr>
        <p:spPr/>
        <p:txBody>
          <a:bodyPr/>
          <a:lstStyle/>
          <a:p>
            <a:r>
              <a:rPr lang="en-GB" smtClean="0"/>
              <a:t>www.rba.co.uk</a:t>
            </a:r>
            <a:endParaRPr lang="en-GB"/>
          </a:p>
        </p:txBody>
      </p:sp>
      <p:sp>
        <p:nvSpPr>
          <p:cNvPr id="4" name="Slide Number Placeholder 3"/>
          <p:cNvSpPr>
            <a:spLocks noGrp="1"/>
          </p:cNvSpPr>
          <p:nvPr>
            <p:ph type="sldNum" sz="quarter" idx="12"/>
          </p:nvPr>
        </p:nvSpPr>
        <p:spPr/>
        <p:txBody>
          <a:bodyPr/>
          <a:lstStyle/>
          <a:p>
            <a:fld id="{00F87F59-1120-40A7-87AD-448DA73E6ED8}" type="slidenum">
              <a:rPr lang="en-GB" smtClean="0"/>
              <a:pPr/>
              <a:t>11</a:t>
            </a:fld>
            <a:endParaRPr lang="en-GB"/>
          </a:p>
        </p:txBody>
      </p:sp>
      <p:sp>
        <p:nvSpPr>
          <p:cNvPr id="5" name="Rectangle 4"/>
          <p:cNvSpPr/>
          <p:nvPr/>
        </p:nvSpPr>
        <p:spPr>
          <a:xfrm>
            <a:off x="1187624" y="260648"/>
            <a:ext cx="6984776" cy="646331"/>
          </a:xfrm>
          <a:prstGeom prst="rect">
            <a:avLst/>
          </a:prstGeom>
        </p:spPr>
        <p:txBody>
          <a:bodyPr wrap="square">
            <a:spAutoFit/>
          </a:bodyPr>
          <a:lstStyle/>
          <a:p>
            <a:r>
              <a:rPr lang="en-GB" dirty="0" smtClean="0"/>
              <a:t>UK EU referendum – Number Cruncher Politics  </a:t>
            </a:r>
            <a:r>
              <a:rPr lang="en-GB" dirty="0" smtClean="0">
                <a:hlinkClick r:id="rId2"/>
              </a:rPr>
              <a:t>http://www.ncpolitics.uk/uk-eu-referendum/</a:t>
            </a:r>
            <a:r>
              <a:rPr lang="en-GB" dirty="0" smtClean="0"/>
              <a:t> </a:t>
            </a:r>
            <a:endParaRPr lang="en-GB" dirty="0"/>
          </a:p>
        </p:txBody>
      </p:sp>
      <p:pic>
        <p:nvPicPr>
          <p:cNvPr id="6" name="Picture 5" descr="Final_Brexit_Polls.gif"/>
          <p:cNvPicPr>
            <a:picLocks noChangeAspect="1"/>
          </p:cNvPicPr>
          <p:nvPr/>
        </p:nvPicPr>
        <p:blipFill>
          <a:blip r:embed="rId3" cstate="print"/>
          <a:stretch>
            <a:fillRect/>
          </a:stretch>
        </p:blipFill>
        <p:spPr>
          <a:xfrm>
            <a:off x="755576" y="980728"/>
            <a:ext cx="7416824" cy="5135589"/>
          </a:xfrm>
          <a:prstGeom prst="rect">
            <a:avLst/>
          </a:prstGeom>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British Newspaper Archive  </a:t>
            </a:r>
            <a:r>
              <a:rPr lang="en-GB" dirty="0" smtClean="0">
                <a:hlinkClick r:id="rId2"/>
              </a:rPr>
              <a:t>http://www.britishnewspaperarchive.co.uk/</a:t>
            </a:r>
            <a:r>
              <a:rPr lang="en-GB" dirty="0" smtClean="0"/>
              <a:t> </a:t>
            </a:r>
            <a:endParaRPr lang="en-GB" dirty="0"/>
          </a:p>
        </p:txBody>
      </p:sp>
      <p:sp>
        <p:nvSpPr>
          <p:cNvPr id="3" name="Date Placeholder 2"/>
          <p:cNvSpPr>
            <a:spLocks noGrp="1"/>
          </p:cNvSpPr>
          <p:nvPr>
            <p:ph type="dt" sz="half" idx="10"/>
          </p:nvPr>
        </p:nvSpPr>
        <p:spPr/>
        <p:txBody>
          <a:bodyPr/>
          <a:lstStyle/>
          <a:p>
            <a:fld id="{78994BDD-D0E9-4325-8A3F-7702B48AA4A9}" type="datetime1">
              <a:rPr lang="en-GB" smtClean="0">
                <a:solidFill>
                  <a:prstClr val="black">
                    <a:tint val="75000"/>
                  </a:prstClr>
                </a:solidFill>
              </a:rPr>
              <a:pPr/>
              <a:t>18/07/2016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r>
              <a:rPr lang="en-GB" smtClean="0">
                <a:solidFill>
                  <a:prstClr val="black">
                    <a:tint val="75000"/>
                  </a:prstClr>
                </a:solidFill>
              </a:rPr>
              <a:t>www.rba.co.uk</a:t>
            </a:r>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201C6AF-9ED1-4F00-96B0-A0DF495580E3}" type="slidenum">
              <a:rPr lang="en-GB" smtClean="0">
                <a:solidFill>
                  <a:prstClr val="black">
                    <a:tint val="75000"/>
                  </a:prstClr>
                </a:solidFill>
              </a:rPr>
              <a:pPr/>
              <a:t>110</a:t>
            </a:fld>
            <a:endParaRPr lang="en-GB">
              <a:solidFill>
                <a:prstClr val="black">
                  <a:tint val="75000"/>
                </a:prstClr>
              </a:solidFill>
            </a:endParaRPr>
          </a:p>
        </p:txBody>
      </p:sp>
      <p:pic>
        <p:nvPicPr>
          <p:cNvPr id="6" name="Picture 5" descr="Archive_News_2.gif"/>
          <p:cNvPicPr>
            <a:picLocks noChangeAspect="1"/>
          </p:cNvPicPr>
          <p:nvPr/>
        </p:nvPicPr>
        <p:blipFill>
          <a:blip r:embed="rId3" cstate="print"/>
          <a:stretch>
            <a:fillRect/>
          </a:stretch>
        </p:blipFill>
        <p:spPr>
          <a:xfrm>
            <a:off x="0" y="847078"/>
            <a:ext cx="9144000" cy="5966298"/>
          </a:xfrm>
          <a:prstGeom prst="rect">
            <a:avLst/>
          </a:prstGeom>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Priced services</a:t>
            </a:r>
            <a:endParaRPr lang="en-GB" dirty="0"/>
          </a:p>
        </p:txBody>
      </p:sp>
      <p:sp>
        <p:nvSpPr>
          <p:cNvPr id="6" name="Content Placeholder 5"/>
          <p:cNvSpPr>
            <a:spLocks noGrp="1"/>
          </p:cNvSpPr>
          <p:nvPr>
            <p:ph idx="1"/>
          </p:nvPr>
        </p:nvSpPr>
        <p:spPr>
          <a:xfrm>
            <a:off x="683568" y="1052736"/>
            <a:ext cx="7920880" cy="5400600"/>
          </a:xfrm>
        </p:spPr>
        <p:txBody>
          <a:bodyPr>
            <a:normAutofit fontScale="85000" lnSpcReduction="20000"/>
          </a:bodyPr>
          <a:lstStyle/>
          <a:p>
            <a:pPr>
              <a:lnSpc>
                <a:spcPct val="120000"/>
              </a:lnSpc>
              <a:spcBef>
                <a:spcPts val="0"/>
              </a:spcBef>
            </a:pPr>
            <a:r>
              <a:rPr lang="en-GB" dirty="0" smtClean="0"/>
              <a:t>The Times </a:t>
            </a:r>
            <a:r>
              <a:rPr lang="en-GB" dirty="0" smtClean="0">
                <a:hlinkClick r:id="rId2"/>
              </a:rPr>
              <a:t>http://www.thetimes.co.uk/</a:t>
            </a:r>
            <a:r>
              <a:rPr lang="en-GB" dirty="0" smtClean="0"/>
              <a:t> £12 for 12 weeks then £6/week. </a:t>
            </a:r>
          </a:p>
          <a:p>
            <a:pPr>
              <a:lnSpc>
                <a:spcPct val="120000"/>
              </a:lnSpc>
              <a:spcBef>
                <a:spcPts val="0"/>
              </a:spcBef>
            </a:pPr>
            <a:r>
              <a:rPr lang="en-GB" dirty="0" smtClean="0"/>
              <a:t>3 month minimum term</a:t>
            </a:r>
          </a:p>
          <a:p>
            <a:pPr>
              <a:lnSpc>
                <a:spcPct val="120000"/>
              </a:lnSpc>
              <a:spcBef>
                <a:spcPts val="0"/>
              </a:spcBef>
            </a:pPr>
            <a:endParaRPr lang="en-GB" dirty="0" smtClean="0"/>
          </a:p>
          <a:p>
            <a:pPr>
              <a:lnSpc>
                <a:spcPct val="120000"/>
              </a:lnSpc>
              <a:spcBef>
                <a:spcPts val="0"/>
              </a:spcBef>
            </a:pPr>
            <a:r>
              <a:rPr lang="en-GB" dirty="0" smtClean="0"/>
              <a:t>FT  </a:t>
            </a:r>
            <a:r>
              <a:rPr lang="en-GB" dirty="0" smtClean="0">
                <a:hlinkClick r:id="rId3"/>
              </a:rPr>
              <a:t>http://www.ft.com/</a:t>
            </a:r>
            <a:r>
              <a:rPr lang="en-GB" dirty="0" smtClean="0"/>
              <a:t>  - Limited number of free articles/month. Subscription starts at £5.35/month</a:t>
            </a:r>
          </a:p>
          <a:p>
            <a:pPr>
              <a:lnSpc>
                <a:spcPct val="120000"/>
              </a:lnSpc>
              <a:spcBef>
                <a:spcPts val="0"/>
              </a:spcBef>
            </a:pPr>
            <a:endParaRPr lang="en-GB" dirty="0" smtClean="0"/>
          </a:p>
          <a:p>
            <a:pPr>
              <a:lnSpc>
                <a:spcPct val="120000"/>
              </a:lnSpc>
              <a:spcBef>
                <a:spcPts val="0"/>
              </a:spcBef>
            </a:pPr>
            <a:r>
              <a:rPr lang="en-GB" dirty="0" smtClean="0"/>
              <a:t>The Telegraph </a:t>
            </a:r>
            <a:r>
              <a:rPr lang="en-GB" dirty="0" smtClean="0">
                <a:hlinkClick r:id="rId4"/>
              </a:rPr>
              <a:t>http://www.telegraph.co.uk/</a:t>
            </a:r>
            <a:r>
              <a:rPr lang="en-GB" dirty="0" smtClean="0"/>
              <a:t>  Limited number of  free articles/month.  Subscription starts at  £10/month (£100 annually)</a:t>
            </a:r>
          </a:p>
          <a:p>
            <a:pPr>
              <a:lnSpc>
                <a:spcPct val="120000"/>
              </a:lnSpc>
              <a:spcBef>
                <a:spcPts val="0"/>
              </a:spcBef>
            </a:pPr>
            <a:endParaRPr lang="en-GB" dirty="0" smtClean="0"/>
          </a:p>
          <a:p>
            <a:pPr>
              <a:lnSpc>
                <a:spcPct val="120000"/>
              </a:lnSpc>
              <a:spcBef>
                <a:spcPts val="0"/>
              </a:spcBef>
            </a:pPr>
            <a:r>
              <a:rPr lang="en-GB" dirty="0" smtClean="0"/>
              <a:t>Factiva </a:t>
            </a:r>
            <a:r>
              <a:rPr lang="en-GB" dirty="0" err="1" smtClean="0"/>
              <a:t>Factiva</a:t>
            </a:r>
            <a:r>
              <a:rPr lang="en-GB" dirty="0" smtClean="0"/>
              <a:t> - Dow Jones </a:t>
            </a:r>
            <a:r>
              <a:rPr lang="en-GB" dirty="0" smtClean="0">
                <a:hlinkClick r:id="rId5"/>
              </a:rPr>
              <a:t>http://www.dowjones.com/products/product-factiva/</a:t>
            </a:r>
            <a:r>
              <a:rPr lang="en-GB" dirty="0" smtClean="0"/>
              <a:t> </a:t>
            </a:r>
          </a:p>
          <a:p>
            <a:pPr>
              <a:lnSpc>
                <a:spcPct val="120000"/>
              </a:lnSpc>
              <a:spcBef>
                <a:spcPts val="0"/>
              </a:spcBef>
            </a:pPr>
            <a:endParaRPr lang="en-GB" dirty="0" smtClean="0"/>
          </a:p>
          <a:p>
            <a:pPr>
              <a:lnSpc>
                <a:spcPct val="120000"/>
              </a:lnSpc>
              <a:spcBef>
                <a:spcPts val="0"/>
              </a:spcBef>
            </a:pPr>
            <a:r>
              <a:rPr lang="en-GB" dirty="0" err="1" smtClean="0"/>
              <a:t>Nexis</a:t>
            </a:r>
            <a:r>
              <a:rPr lang="en-GB" dirty="0" smtClean="0"/>
              <a:t> | LexisNexis Business Insight Solutions  </a:t>
            </a:r>
            <a:r>
              <a:rPr lang="en-GB" dirty="0" smtClean="0">
                <a:hlinkClick r:id="rId6"/>
              </a:rPr>
              <a:t>http://bis.lexisnexis.co.uk/products/nexis</a:t>
            </a:r>
            <a:r>
              <a:rPr lang="en-GB" dirty="0" smtClean="0"/>
              <a:t> </a:t>
            </a:r>
          </a:p>
          <a:p>
            <a:pPr>
              <a:lnSpc>
                <a:spcPct val="120000"/>
              </a:lnSpc>
              <a:spcBef>
                <a:spcPts val="0"/>
              </a:spcBef>
            </a:pPr>
            <a:endParaRPr lang="en-GB" dirty="0" smtClean="0"/>
          </a:p>
          <a:p>
            <a:pPr>
              <a:lnSpc>
                <a:spcPct val="120000"/>
              </a:lnSpc>
              <a:spcBef>
                <a:spcPts val="0"/>
              </a:spcBef>
            </a:pPr>
            <a:r>
              <a:rPr lang="en-GB" dirty="0" smtClean="0"/>
              <a:t>Research - Articles - </a:t>
            </a:r>
            <a:r>
              <a:rPr lang="en-GB" dirty="0" err="1" smtClean="0"/>
              <a:t>HighBeam</a:t>
            </a:r>
            <a:r>
              <a:rPr lang="en-GB" dirty="0" smtClean="0"/>
              <a:t> Research  </a:t>
            </a:r>
            <a:r>
              <a:rPr lang="en-GB" dirty="0" smtClean="0">
                <a:hlinkClick r:id="rId7"/>
              </a:rPr>
              <a:t>https://www.highbeam.com/</a:t>
            </a:r>
            <a:r>
              <a:rPr lang="en-GB" dirty="0" smtClean="0"/>
              <a:t>  $299.95 a year or $29.95 a month</a:t>
            </a:r>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a:p>
        </p:txBody>
      </p:sp>
      <p:sp>
        <p:nvSpPr>
          <p:cNvPr id="3" name="Date Placeholder 2"/>
          <p:cNvSpPr>
            <a:spLocks noGrp="1"/>
          </p:cNvSpPr>
          <p:nvPr>
            <p:ph type="dt" sz="half" idx="10"/>
          </p:nvPr>
        </p:nvSpPr>
        <p:spPr/>
        <p:txBody>
          <a:bodyPr/>
          <a:lstStyle/>
          <a:p>
            <a:fld id="{78994BDD-D0E9-4325-8A3F-7702B48AA4A9}" type="datetime1">
              <a:rPr lang="en-GB" smtClean="0">
                <a:solidFill>
                  <a:prstClr val="black">
                    <a:tint val="75000"/>
                  </a:prstClr>
                </a:solidFill>
              </a:rPr>
              <a:pPr/>
              <a:t>18/07/2016</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r>
              <a:rPr lang="en-GB" smtClean="0">
                <a:solidFill>
                  <a:prstClr val="black">
                    <a:tint val="75000"/>
                  </a:prstClr>
                </a:solidFill>
              </a:rPr>
              <a:t>www.rba.co.uk</a:t>
            </a:r>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201C6AF-9ED1-4F00-96B0-A0DF495580E3}" type="slidenum">
              <a:rPr lang="en-GB" smtClean="0">
                <a:solidFill>
                  <a:prstClr val="black">
                    <a:tint val="75000"/>
                  </a:prstClr>
                </a:solidFill>
              </a:rPr>
              <a:pPr/>
              <a:t>111</a:t>
            </a:fld>
            <a:endParaRPr lang="en-GB">
              <a:solidFill>
                <a:prstClr val="black">
                  <a:tint val="75000"/>
                </a:prstClr>
              </a:solidFill>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2FBB13-9B21-4669-8557-F3A81189C640}" type="datetime1">
              <a:rPr lang="en-GB" smtClean="0">
                <a:solidFill>
                  <a:prstClr val="black">
                    <a:tint val="75000"/>
                  </a:prstClr>
                </a:solidFill>
              </a:rPr>
              <a:pPr/>
              <a:t>18/07/2016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r>
              <a:rPr lang="en-GB" smtClean="0">
                <a:solidFill>
                  <a:prstClr val="black">
                    <a:tint val="75000"/>
                  </a:prstClr>
                </a:solidFill>
              </a:rPr>
              <a:t>www.rba.co.uk</a:t>
            </a: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5201C6AF-9ED1-4F00-96B0-A0DF495580E3}" type="slidenum">
              <a:rPr lang="en-GB" smtClean="0">
                <a:solidFill>
                  <a:prstClr val="black">
                    <a:tint val="75000"/>
                  </a:prstClr>
                </a:solidFill>
              </a:rPr>
              <a:pPr/>
              <a:t>112</a:t>
            </a:fld>
            <a:endParaRPr lang="en-GB">
              <a:solidFill>
                <a:prstClr val="black">
                  <a:tint val="75000"/>
                </a:prstClr>
              </a:solidFill>
            </a:endParaRPr>
          </a:p>
        </p:txBody>
      </p:sp>
      <p:pic>
        <p:nvPicPr>
          <p:cNvPr id="5" name="Picture 4" descr="Health_Headline_Daily_Express_20160622.gif"/>
          <p:cNvPicPr>
            <a:picLocks noChangeAspect="1"/>
          </p:cNvPicPr>
          <p:nvPr/>
        </p:nvPicPr>
        <p:blipFill>
          <a:blip r:embed="rId2" cstate="print"/>
          <a:stretch>
            <a:fillRect/>
          </a:stretch>
        </p:blipFill>
        <p:spPr>
          <a:xfrm>
            <a:off x="827584" y="0"/>
            <a:ext cx="5467654" cy="6858000"/>
          </a:xfrm>
          <a:prstGeom prst="rect">
            <a:avLst/>
          </a:prstGeom>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9262C7F-B328-465F-BE4C-237E19A67F42}" type="datetime1">
              <a:rPr lang="en-GB" smtClean="0"/>
              <a:pPr/>
              <a:t>18/07/2016</a:t>
            </a:fld>
            <a:endParaRPr lang="en-GB"/>
          </a:p>
        </p:txBody>
      </p:sp>
      <p:sp>
        <p:nvSpPr>
          <p:cNvPr id="4" name="Footer Placeholder 3"/>
          <p:cNvSpPr>
            <a:spLocks noGrp="1"/>
          </p:cNvSpPr>
          <p:nvPr>
            <p:ph type="ftr" sz="quarter" idx="11"/>
          </p:nvPr>
        </p:nvSpPr>
        <p:spPr/>
        <p:txBody>
          <a:bodyPr/>
          <a:lstStyle/>
          <a:p>
            <a:r>
              <a:rPr lang="en-GB" smtClean="0"/>
              <a:t>www.rba.co.uk</a:t>
            </a:r>
            <a:endParaRPr lang="en-GB"/>
          </a:p>
        </p:txBody>
      </p:sp>
      <p:sp>
        <p:nvSpPr>
          <p:cNvPr id="5" name="Slide Number Placeholder 4"/>
          <p:cNvSpPr>
            <a:spLocks noGrp="1"/>
          </p:cNvSpPr>
          <p:nvPr>
            <p:ph type="sldNum" sz="quarter" idx="12"/>
          </p:nvPr>
        </p:nvSpPr>
        <p:spPr/>
        <p:txBody>
          <a:bodyPr/>
          <a:lstStyle/>
          <a:p>
            <a:fld id="{00F87F59-1120-40A7-87AD-448DA73E6ED8}" type="slidenum">
              <a:rPr lang="en-GB" smtClean="0"/>
              <a:pPr/>
              <a:t>113</a:t>
            </a:fld>
            <a:endParaRPr lang="en-GB"/>
          </a:p>
        </p:txBody>
      </p:sp>
      <p:sp>
        <p:nvSpPr>
          <p:cNvPr id="6" name="Rectangle 5"/>
          <p:cNvSpPr/>
          <p:nvPr/>
        </p:nvSpPr>
        <p:spPr>
          <a:xfrm>
            <a:off x="683568" y="116632"/>
            <a:ext cx="7992888" cy="830997"/>
          </a:xfrm>
          <a:prstGeom prst="rect">
            <a:avLst/>
          </a:prstGeom>
        </p:spPr>
        <p:txBody>
          <a:bodyPr wrap="square">
            <a:spAutoFit/>
          </a:bodyPr>
          <a:lstStyle/>
          <a:p>
            <a:r>
              <a:rPr lang="en-GB" sz="2400" dirty="0" smtClean="0">
                <a:latin typeface="Arial" pitchFamily="34" charset="0"/>
                <a:cs typeface="Arial" pitchFamily="34" charset="0"/>
              </a:rPr>
              <a:t>Behind the headlines - Health News - NHS Choices  </a:t>
            </a:r>
            <a:r>
              <a:rPr lang="en-GB" sz="2400" dirty="0" smtClean="0">
                <a:latin typeface="Arial" pitchFamily="34" charset="0"/>
                <a:cs typeface="Arial" pitchFamily="34" charset="0"/>
                <a:hlinkClick r:id="rId2"/>
              </a:rPr>
              <a:t>http://www.nhs.uk/news/Pages/NewsIndex.aspx</a:t>
            </a:r>
            <a:r>
              <a:rPr lang="en-GB" sz="2400" dirty="0" smtClean="0">
                <a:latin typeface="Arial" pitchFamily="34" charset="0"/>
                <a:cs typeface="Arial" pitchFamily="34" charset="0"/>
              </a:rPr>
              <a:t> </a:t>
            </a:r>
            <a:endParaRPr lang="en-GB" sz="2400" dirty="0">
              <a:latin typeface="Arial" pitchFamily="34" charset="0"/>
              <a:cs typeface="Arial" pitchFamily="34" charset="0"/>
            </a:endParaRPr>
          </a:p>
        </p:txBody>
      </p:sp>
      <p:pic>
        <p:nvPicPr>
          <p:cNvPr id="7" name="Picture 6" descr="Behind_the_Headlines.gif"/>
          <p:cNvPicPr>
            <a:picLocks noChangeAspect="1"/>
          </p:cNvPicPr>
          <p:nvPr/>
        </p:nvPicPr>
        <p:blipFill>
          <a:blip r:embed="rId3" cstate="print"/>
          <a:stretch>
            <a:fillRect/>
          </a:stretch>
        </p:blipFill>
        <p:spPr>
          <a:xfrm>
            <a:off x="755576" y="1196752"/>
            <a:ext cx="7561440" cy="5051321"/>
          </a:xfrm>
          <a:prstGeom prst="rect">
            <a:avLst/>
          </a:prstGeom>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descr="EU_Blog_News_EC_UK_1.gif"/>
          <p:cNvPicPr>
            <a:picLocks noChangeAspect="1"/>
          </p:cNvPicPr>
          <p:nvPr/>
        </p:nvPicPr>
        <p:blipFill>
          <a:blip r:embed="rId2" cstate="print"/>
          <a:stretch>
            <a:fillRect/>
          </a:stretch>
        </p:blipFill>
        <p:spPr>
          <a:xfrm>
            <a:off x="755576" y="1225273"/>
            <a:ext cx="6750943" cy="3571879"/>
          </a:xfrm>
          <a:prstGeom prst="rect">
            <a:avLst/>
          </a:prstGeom>
          <a:ln>
            <a:solidFill>
              <a:schemeClr val="accent1"/>
            </a:solidFill>
          </a:ln>
        </p:spPr>
      </p:pic>
      <p:sp>
        <p:nvSpPr>
          <p:cNvPr id="2" name="Title 1"/>
          <p:cNvSpPr>
            <a:spLocks noGrp="1"/>
          </p:cNvSpPr>
          <p:nvPr>
            <p:ph type="title"/>
          </p:nvPr>
        </p:nvSpPr>
        <p:spPr/>
        <p:txBody>
          <a:bodyPr/>
          <a:lstStyle/>
          <a:p>
            <a:r>
              <a:rPr lang="en-GB" dirty="0" smtClean="0"/>
              <a:t>Debunking </a:t>
            </a:r>
            <a:r>
              <a:rPr lang="en-GB" dirty="0" err="1" smtClean="0"/>
              <a:t>Euromyths</a:t>
            </a:r>
            <a:endParaRPr lang="en-GB" dirty="0"/>
          </a:p>
        </p:txBody>
      </p:sp>
      <p:sp>
        <p:nvSpPr>
          <p:cNvPr id="3" name="Date Placeholder 2"/>
          <p:cNvSpPr>
            <a:spLocks noGrp="1"/>
          </p:cNvSpPr>
          <p:nvPr>
            <p:ph type="dt" sz="half" idx="10"/>
          </p:nvPr>
        </p:nvSpPr>
        <p:spPr/>
        <p:txBody>
          <a:bodyPr/>
          <a:lstStyle/>
          <a:p>
            <a:pPr>
              <a:defRPr/>
            </a:pPr>
            <a:fld id="{B62F33CF-57EC-4B64-839D-19BDD8F53141}" type="datetime1">
              <a:rPr lang="en-GB" smtClean="0"/>
              <a:pPr>
                <a:defRPr/>
              </a:pPr>
              <a:t>18/07/2016</a:t>
            </a:fld>
            <a:endParaRPr lang="en-GB"/>
          </a:p>
        </p:txBody>
      </p:sp>
      <p:sp>
        <p:nvSpPr>
          <p:cNvPr id="4" name="Footer Placeholder 3"/>
          <p:cNvSpPr>
            <a:spLocks noGrp="1"/>
          </p:cNvSpPr>
          <p:nvPr>
            <p:ph type="ftr" sz="quarter" idx="11"/>
          </p:nvPr>
        </p:nvSpPr>
        <p:spPr/>
        <p:txBody>
          <a:bodyPr/>
          <a:lstStyle/>
          <a:p>
            <a:pPr>
              <a:defRPr/>
            </a:pPr>
            <a:r>
              <a:rPr lang="en-GB" smtClean="0"/>
              <a:t>www.rba.co.uk</a:t>
            </a:r>
            <a:endParaRPr lang="en-GB"/>
          </a:p>
        </p:txBody>
      </p:sp>
      <p:sp>
        <p:nvSpPr>
          <p:cNvPr id="5" name="Slide Number Placeholder 4"/>
          <p:cNvSpPr>
            <a:spLocks noGrp="1"/>
          </p:cNvSpPr>
          <p:nvPr>
            <p:ph type="sldNum" sz="quarter" idx="12"/>
          </p:nvPr>
        </p:nvSpPr>
        <p:spPr/>
        <p:txBody>
          <a:bodyPr/>
          <a:lstStyle/>
          <a:p>
            <a:pPr>
              <a:defRPr/>
            </a:pPr>
            <a:fld id="{F7BB079C-1CFA-48A8-BCB4-E9041DB814EC}" type="slidenum">
              <a:rPr lang="en-GB" smtClean="0"/>
              <a:pPr>
                <a:defRPr/>
              </a:pPr>
              <a:t>114</a:t>
            </a:fld>
            <a:endParaRPr lang="en-GB"/>
          </a:p>
        </p:txBody>
      </p:sp>
      <p:pic>
        <p:nvPicPr>
          <p:cNvPr id="8" name="Picture 7" descr="EU_Blog_News_EC_UK_3.gif"/>
          <p:cNvPicPr>
            <a:picLocks noChangeAspect="1"/>
          </p:cNvPicPr>
          <p:nvPr/>
        </p:nvPicPr>
        <p:blipFill>
          <a:blip r:embed="rId3" cstate="print"/>
          <a:stretch>
            <a:fillRect/>
          </a:stretch>
        </p:blipFill>
        <p:spPr>
          <a:xfrm>
            <a:off x="4501172" y="4509120"/>
            <a:ext cx="4391308" cy="2232248"/>
          </a:xfrm>
          <a:prstGeom prst="rect">
            <a:avLst/>
          </a:prstGeom>
          <a:ln>
            <a:solidFill>
              <a:schemeClr val="accent1"/>
            </a:solidFill>
          </a:ln>
        </p:spPr>
      </p:pic>
      <p:sp>
        <p:nvSpPr>
          <p:cNvPr id="9" name="Rectangle 8"/>
          <p:cNvSpPr/>
          <p:nvPr/>
        </p:nvSpPr>
        <p:spPr>
          <a:xfrm>
            <a:off x="144016" y="5108991"/>
            <a:ext cx="4572000" cy="1200329"/>
          </a:xfrm>
          <a:prstGeom prst="rect">
            <a:avLst/>
          </a:prstGeom>
        </p:spPr>
        <p:txBody>
          <a:bodyPr>
            <a:spAutoFit/>
          </a:bodyPr>
          <a:lstStyle/>
          <a:p>
            <a:r>
              <a:rPr lang="en-GB" dirty="0" err="1" smtClean="0"/>
              <a:t>Euromyths</a:t>
            </a:r>
            <a:r>
              <a:rPr lang="en-GB" dirty="0" smtClean="0"/>
              <a:t> and Letters to the Editor A-Z index  </a:t>
            </a:r>
            <a:r>
              <a:rPr lang="en-GB" dirty="0" smtClean="0">
                <a:hlinkClick r:id="rId4"/>
              </a:rPr>
              <a:t>http://blogs.ec.europa.eu/ECintheUK/euromyths-a-z-index/</a:t>
            </a:r>
            <a:r>
              <a:rPr lang="en-GB" dirty="0" smtClean="0"/>
              <a:t> </a:t>
            </a:r>
            <a:endParaRPr lang="en-GB" dirty="0"/>
          </a:p>
        </p:txBody>
      </p:sp>
      <p:sp>
        <p:nvSpPr>
          <p:cNvPr id="10" name="Rectangle 9"/>
          <p:cNvSpPr/>
          <p:nvPr/>
        </p:nvSpPr>
        <p:spPr>
          <a:xfrm>
            <a:off x="611560" y="550421"/>
            <a:ext cx="7416824" cy="646331"/>
          </a:xfrm>
          <a:prstGeom prst="rect">
            <a:avLst/>
          </a:prstGeom>
        </p:spPr>
        <p:txBody>
          <a:bodyPr wrap="square">
            <a:spAutoFit/>
          </a:bodyPr>
          <a:lstStyle/>
          <a:p>
            <a:r>
              <a:rPr lang="en-GB" dirty="0" smtClean="0"/>
              <a:t>European Commission in the UK – </a:t>
            </a:r>
            <a:r>
              <a:rPr lang="en-GB" dirty="0" err="1" smtClean="0"/>
              <a:t>Euromyths</a:t>
            </a:r>
            <a:r>
              <a:rPr lang="en-GB" dirty="0" smtClean="0"/>
              <a:t> and Letters to the Editor  </a:t>
            </a:r>
            <a:r>
              <a:rPr lang="en-GB" dirty="0" smtClean="0">
                <a:hlinkClick r:id="rId5"/>
              </a:rPr>
              <a:t>http://blogs.ec.europa.eu/ECintheUK/</a:t>
            </a:r>
            <a:r>
              <a:rPr lang="en-GB" dirty="0" smtClean="0"/>
              <a:t> </a:t>
            </a:r>
            <a:endParaRPr lang="en-GB"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2" name="Title 1"/>
          <p:cNvSpPr>
            <a:spLocks noGrp="1"/>
          </p:cNvSpPr>
          <p:nvPr>
            <p:ph type="title"/>
          </p:nvPr>
        </p:nvSpPr>
        <p:spPr>
          <a:xfrm>
            <a:off x="457200" y="71438"/>
            <a:ext cx="8229600" cy="582612"/>
          </a:xfrm>
        </p:spPr>
        <p:txBody>
          <a:bodyPr/>
          <a:lstStyle/>
          <a:p>
            <a:pPr eaLnBrk="1" hangingPunct="1"/>
            <a:r>
              <a:rPr lang="en-GB" dirty="0" smtClean="0">
                <a:latin typeface="Arial" charset="0"/>
                <a:cs typeface="Arial" charset="0"/>
              </a:rPr>
              <a:t>Video – Google video </a:t>
            </a:r>
            <a:r>
              <a:rPr lang="en-GB" dirty="0" err="1" smtClean="0">
                <a:latin typeface="Arial" charset="0"/>
                <a:cs typeface="Arial" charset="0"/>
              </a:rPr>
              <a:t>vs</a:t>
            </a:r>
            <a:r>
              <a:rPr lang="en-GB" dirty="0" smtClean="0">
                <a:latin typeface="Arial" charset="0"/>
                <a:cs typeface="Arial" charset="0"/>
              </a:rPr>
              <a:t> YouTube</a:t>
            </a:r>
          </a:p>
        </p:txBody>
      </p:sp>
      <p:sp>
        <p:nvSpPr>
          <p:cNvPr id="3" name="Date Placeholder 2"/>
          <p:cNvSpPr>
            <a:spLocks noGrp="1"/>
          </p:cNvSpPr>
          <p:nvPr>
            <p:ph type="dt" sz="quarter" idx="10"/>
          </p:nvPr>
        </p:nvSpPr>
        <p:spPr/>
        <p:txBody>
          <a:bodyPr/>
          <a:lstStyle/>
          <a:p>
            <a:pPr>
              <a:defRPr/>
            </a:pPr>
            <a:fld id="{F17CBC39-B6B7-4F2D-95CF-90647DEBD688}" type="datetime1">
              <a:rPr lang="en-GB"/>
              <a:pPr>
                <a:defRPr/>
              </a:pPr>
              <a:t>18/07/2016</a:t>
            </a:fld>
            <a:endParaRPr lang="en-GB"/>
          </a:p>
        </p:txBody>
      </p:sp>
      <p:sp>
        <p:nvSpPr>
          <p:cNvPr id="4" name="Footer Placeholder 3"/>
          <p:cNvSpPr>
            <a:spLocks noGrp="1"/>
          </p:cNvSpPr>
          <p:nvPr>
            <p:ph type="ftr" sz="quarter" idx="11"/>
          </p:nvPr>
        </p:nvSpPr>
        <p:spPr/>
        <p:txBody>
          <a:bodyPr/>
          <a:lstStyle/>
          <a:p>
            <a:pPr>
              <a:defRPr/>
            </a:pPr>
            <a:r>
              <a:rPr lang="en-GB"/>
              <a:t>www.rba.co.uk</a:t>
            </a:r>
          </a:p>
        </p:txBody>
      </p:sp>
      <p:sp>
        <p:nvSpPr>
          <p:cNvPr id="5" name="Slide Number Placeholder 4"/>
          <p:cNvSpPr>
            <a:spLocks noGrp="1"/>
          </p:cNvSpPr>
          <p:nvPr>
            <p:ph type="sldNum" sz="quarter" idx="12"/>
          </p:nvPr>
        </p:nvSpPr>
        <p:spPr/>
        <p:txBody>
          <a:bodyPr/>
          <a:lstStyle/>
          <a:p>
            <a:pPr>
              <a:defRPr/>
            </a:pPr>
            <a:fld id="{3895CDF8-E5AB-4B72-9E20-FC2C2E982229}" type="slidenum">
              <a:rPr lang="en-GB"/>
              <a:pPr>
                <a:defRPr/>
              </a:pPr>
              <a:t>115</a:t>
            </a:fld>
            <a:endParaRPr lang="en-GB"/>
          </a:p>
        </p:txBody>
      </p:sp>
      <p:sp>
        <p:nvSpPr>
          <p:cNvPr id="97286" name="TextBox 5"/>
          <p:cNvSpPr txBox="1">
            <a:spLocks noChangeArrowheads="1"/>
          </p:cNvSpPr>
          <p:nvPr/>
        </p:nvSpPr>
        <p:spPr bwMode="auto">
          <a:xfrm>
            <a:off x="539750" y="620713"/>
            <a:ext cx="5688013" cy="400050"/>
          </a:xfrm>
          <a:prstGeom prst="rect">
            <a:avLst/>
          </a:prstGeom>
          <a:noFill/>
          <a:ln w="9525">
            <a:noFill/>
            <a:miter lim="800000"/>
            <a:headEnd/>
            <a:tailEnd/>
          </a:ln>
        </p:spPr>
        <p:txBody>
          <a:bodyPr>
            <a:spAutoFit/>
          </a:bodyPr>
          <a:lstStyle/>
          <a:p>
            <a:r>
              <a:rPr lang="en-GB" sz="2000" dirty="0" smtClean="0">
                <a:latin typeface="Calibri" pitchFamily="34" charset="0"/>
              </a:rPr>
              <a:t>Google video not </a:t>
            </a:r>
            <a:r>
              <a:rPr lang="en-GB" sz="2000" dirty="0">
                <a:latin typeface="Calibri" pitchFamily="34" charset="0"/>
              </a:rPr>
              <a:t>the same as </a:t>
            </a:r>
            <a:r>
              <a:rPr lang="en-GB" sz="2000" dirty="0" err="1">
                <a:latin typeface="Calibri" pitchFamily="34" charset="0"/>
              </a:rPr>
              <a:t>Youtube</a:t>
            </a:r>
            <a:r>
              <a:rPr lang="en-GB" sz="2000" dirty="0">
                <a:latin typeface="Calibri" pitchFamily="34" charset="0"/>
              </a:rPr>
              <a:t> </a:t>
            </a:r>
          </a:p>
        </p:txBody>
      </p:sp>
      <p:sp>
        <p:nvSpPr>
          <p:cNvPr id="97289" name="TextBox 9"/>
          <p:cNvSpPr txBox="1">
            <a:spLocks noChangeArrowheads="1"/>
          </p:cNvSpPr>
          <p:nvPr/>
        </p:nvSpPr>
        <p:spPr bwMode="auto">
          <a:xfrm>
            <a:off x="107950" y="1116013"/>
            <a:ext cx="2124075" cy="368300"/>
          </a:xfrm>
          <a:prstGeom prst="rect">
            <a:avLst/>
          </a:prstGeom>
          <a:noFill/>
          <a:ln w="9525">
            <a:noFill/>
            <a:miter lim="800000"/>
            <a:headEnd/>
            <a:tailEnd/>
          </a:ln>
        </p:spPr>
        <p:txBody>
          <a:bodyPr>
            <a:spAutoFit/>
          </a:bodyPr>
          <a:lstStyle/>
          <a:p>
            <a:r>
              <a:rPr lang="en-GB" b="1" dirty="0">
                <a:latin typeface="Calibri" pitchFamily="34" charset="0"/>
              </a:rPr>
              <a:t>Google Video</a:t>
            </a:r>
          </a:p>
        </p:txBody>
      </p:sp>
      <p:sp>
        <p:nvSpPr>
          <p:cNvPr id="97290" name="TextBox 10"/>
          <p:cNvSpPr txBox="1">
            <a:spLocks noChangeArrowheads="1"/>
          </p:cNvSpPr>
          <p:nvPr/>
        </p:nvSpPr>
        <p:spPr bwMode="auto">
          <a:xfrm>
            <a:off x="5868144" y="1124744"/>
            <a:ext cx="2951163" cy="369332"/>
          </a:xfrm>
          <a:prstGeom prst="rect">
            <a:avLst/>
          </a:prstGeom>
          <a:noFill/>
          <a:ln w="9525">
            <a:noFill/>
            <a:miter lim="800000"/>
            <a:headEnd/>
            <a:tailEnd/>
          </a:ln>
        </p:spPr>
        <p:txBody>
          <a:bodyPr wrap="square">
            <a:spAutoFit/>
          </a:bodyPr>
          <a:lstStyle/>
          <a:p>
            <a:r>
              <a:rPr lang="en-GB" b="1" dirty="0">
                <a:latin typeface="Calibri" pitchFamily="34" charset="0"/>
              </a:rPr>
              <a:t>YouTube</a:t>
            </a:r>
          </a:p>
        </p:txBody>
      </p:sp>
      <p:pic>
        <p:nvPicPr>
          <p:cNvPr id="11" name="Picture 10" descr="Google_Video_Brexit.gif"/>
          <p:cNvPicPr>
            <a:picLocks noChangeAspect="1"/>
          </p:cNvPicPr>
          <p:nvPr/>
        </p:nvPicPr>
        <p:blipFill>
          <a:blip r:embed="rId2" cstate="print"/>
          <a:stretch>
            <a:fillRect/>
          </a:stretch>
        </p:blipFill>
        <p:spPr>
          <a:xfrm>
            <a:off x="107504" y="1484784"/>
            <a:ext cx="4504729" cy="5362405"/>
          </a:xfrm>
          <a:prstGeom prst="rect">
            <a:avLst/>
          </a:prstGeom>
        </p:spPr>
      </p:pic>
      <p:pic>
        <p:nvPicPr>
          <p:cNvPr id="12" name="Picture 11" descr="YouTube_Brexit.gif"/>
          <p:cNvPicPr>
            <a:picLocks noChangeAspect="1"/>
          </p:cNvPicPr>
          <p:nvPr/>
        </p:nvPicPr>
        <p:blipFill>
          <a:blip r:embed="rId3" cstate="print"/>
          <a:stretch>
            <a:fillRect/>
          </a:stretch>
        </p:blipFill>
        <p:spPr>
          <a:xfrm>
            <a:off x="4369283" y="1556792"/>
            <a:ext cx="4811229" cy="5228991"/>
          </a:xfrm>
          <a:prstGeom prst="rect">
            <a:avLst/>
          </a:prstGeom>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Bing video</a:t>
            </a:r>
            <a:endParaRPr lang="en-GB" dirty="0"/>
          </a:p>
        </p:txBody>
      </p:sp>
      <p:sp>
        <p:nvSpPr>
          <p:cNvPr id="3" name="Date Placeholder 2"/>
          <p:cNvSpPr>
            <a:spLocks noGrp="1"/>
          </p:cNvSpPr>
          <p:nvPr>
            <p:ph type="dt" sz="half" idx="10"/>
          </p:nvPr>
        </p:nvSpPr>
        <p:spPr/>
        <p:txBody>
          <a:bodyPr/>
          <a:lstStyle/>
          <a:p>
            <a:pPr>
              <a:defRPr/>
            </a:pPr>
            <a:fld id="{C195C8D9-6990-4CCE-950A-6F7F1CE7B1A5}" type="datetime1">
              <a:rPr lang="en-GB" smtClean="0"/>
              <a:pPr>
                <a:defRPr/>
              </a:pPr>
              <a:t>18/07/2016</a:t>
            </a:fld>
            <a:endParaRPr lang="en-GB"/>
          </a:p>
        </p:txBody>
      </p:sp>
      <p:sp>
        <p:nvSpPr>
          <p:cNvPr id="4" name="Footer Placeholder 3"/>
          <p:cNvSpPr>
            <a:spLocks noGrp="1"/>
          </p:cNvSpPr>
          <p:nvPr>
            <p:ph type="ftr" sz="quarter" idx="11"/>
          </p:nvPr>
        </p:nvSpPr>
        <p:spPr/>
        <p:txBody>
          <a:bodyPr/>
          <a:lstStyle/>
          <a:p>
            <a:pPr>
              <a:defRPr/>
            </a:pPr>
            <a:r>
              <a:rPr lang="en-GB" smtClean="0"/>
              <a:t>www.rba.co.uk</a:t>
            </a:r>
            <a:endParaRPr lang="en-GB"/>
          </a:p>
        </p:txBody>
      </p:sp>
      <p:sp>
        <p:nvSpPr>
          <p:cNvPr id="5" name="Slide Number Placeholder 4"/>
          <p:cNvSpPr>
            <a:spLocks noGrp="1"/>
          </p:cNvSpPr>
          <p:nvPr>
            <p:ph type="sldNum" sz="quarter" idx="12"/>
          </p:nvPr>
        </p:nvSpPr>
        <p:spPr/>
        <p:txBody>
          <a:bodyPr/>
          <a:lstStyle/>
          <a:p>
            <a:pPr>
              <a:defRPr/>
            </a:pPr>
            <a:fld id="{6448C5AB-ED38-4740-9C2D-7A57E87C3AC2}" type="slidenum">
              <a:rPr lang="en-GB" smtClean="0"/>
              <a:pPr>
                <a:defRPr/>
              </a:pPr>
              <a:t>116</a:t>
            </a:fld>
            <a:endParaRPr lang="en-GB"/>
          </a:p>
        </p:txBody>
      </p:sp>
      <p:pic>
        <p:nvPicPr>
          <p:cNvPr id="8" name="Picture 7" descr="Bing_Brexit_Video.gif"/>
          <p:cNvPicPr>
            <a:picLocks noChangeAspect="1"/>
          </p:cNvPicPr>
          <p:nvPr/>
        </p:nvPicPr>
        <p:blipFill>
          <a:blip r:embed="rId2" cstate="print"/>
          <a:stretch>
            <a:fillRect/>
          </a:stretch>
        </p:blipFill>
        <p:spPr>
          <a:xfrm>
            <a:off x="52387" y="636984"/>
            <a:ext cx="9039225" cy="6248400"/>
          </a:xfrm>
          <a:prstGeom prst="rect">
            <a:avLst/>
          </a:prstGeom>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666" name="Title 1"/>
          <p:cNvSpPr>
            <a:spLocks noGrp="1"/>
          </p:cNvSpPr>
          <p:nvPr>
            <p:ph type="title"/>
          </p:nvPr>
        </p:nvSpPr>
        <p:spPr>
          <a:xfrm>
            <a:off x="428625" y="71438"/>
            <a:ext cx="8229600" cy="582612"/>
          </a:xfrm>
        </p:spPr>
        <p:txBody>
          <a:bodyPr/>
          <a:lstStyle/>
          <a:p>
            <a:pPr eaLnBrk="1" hangingPunct="1"/>
            <a:r>
              <a:rPr lang="en-GB" smtClean="0">
                <a:latin typeface="Arial" charset="0"/>
                <a:cs typeface="Arial" charset="0"/>
              </a:rPr>
              <a:t>Free alerting services</a:t>
            </a:r>
          </a:p>
        </p:txBody>
      </p:sp>
      <p:sp>
        <p:nvSpPr>
          <p:cNvPr id="113667" name="Content Placeholder 5"/>
          <p:cNvSpPr>
            <a:spLocks noGrp="1"/>
          </p:cNvSpPr>
          <p:nvPr>
            <p:ph idx="1"/>
          </p:nvPr>
        </p:nvSpPr>
        <p:spPr>
          <a:xfrm>
            <a:off x="428625" y="692150"/>
            <a:ext cx="8229600" cy="5689600"/>
          </a:xfrm>
        </p:spPr>
        <p:txBody>
          <a:bodyPr/>
          <a:lstStyle/>
          <a:p>
            <a:pPr eaLnBrk="1" hangingPunct="1"/>
            <a:r>
              <a:rPr lang="en-GB" dirty="0" smtClean="0">
                <a:latin typeface="Arial" charset="0"/>
                <a:cs typeface="Arial" charset="0"/>
              </a:rPr>
              <a:t>Google email and RSS alerts are seriously broken</a:t>
            </a:r>
          </a:p>
          <a:p>
            <a:pPr lvl="1" eaLnBrk="1" hangingPunct="1"/>
            <a:r>
              <a:rPr lang="en-GB" dirty="0" smtClean="0">
                <a:latin typeface="Arial" charset="0"/>
                <a:cs typeface="Arial" charset="0"/>
              </a:rPr>
              <a:t>do not alert you to everything that is new</a:t>
            </a:r>
          </a:p>
          <a:p>
            <a:pPr lvl="1" eaLnBrk="1" hangingPunct="1"/>
            <a:r>
              <a:rPr lang="en-GB" dirty="0" smtClean="0">
                <a:latin typeface="Arial" charset="0"/>
                <a:cs typeface="Arial" charset="0"/>
              </a:rPr>
              <a:t>alerts sometimes ‘die’</a:t>
            </a:r>
          </a:p>
          <a:p>
            <a:pPr lvl="1" eaLnBrk="1" hangingPunct="1"/>
            <a:r>
              <a:rPr lang="en-GB" dirty="0" smtClean="0">
                <a:latin typeface="Arial" charset="0"/>
                <a:cs typeface="Arial" charset="0"/>
              </a:rPr>
              <a:t>often bring up old material that you’ve already seen</a:t>
            </a:r>
          </a:p>
          <a:p>
            <a:pPr lvl="1" eaLnBrk="1" hangingPunct="1"/>
            <a:r>
              <a:rPr lang="en-GB" dirty="0" smtClean="0">
                <a:latin typeface="Arial" charset="0"/>
                <a:cs typeface="Arial" charset="0"/>
              </a:rPr>
              <a:t>duplicate information</a:t>
            </a:r>
          </a:p>
          <a:p>
            <a:pPr eaLnBrk="1" hangingPunct="1"/>
            <a:endParaRPr lang="en-GB" dirty="0" smtClean="0">
              <a:latin typeface="Arial" charset="0"/>
              <a:cs typeface="Arial" charset="0"/>
            </a:endParaRPr>
          </a:p>
          <a:p>
            <a:pPr eaLnBrk="1" hangingPunct="1"/>
            <a:r>
              <a:rPr lang="en-GB" dirty="0" smtClean="0">
                <a:latin typeface="Arial" charset="0"/>
                <a:cs typeface="Arial" charset="0"/>
              </a:rPr>
              <a:t>Email alerts becoming a rarity</a:t>
            </a:r>
          </a:p>
          <a:p>
            <a:pPr eaLnBrk="1" hangingPunct="1"/>
            <a:endParaRPr lang="en-GB" dirty="0" smtClean="0">
              <a:latin typeface="Arial" charset="0"/>
              <a:cs typeface="Arial" charset="0"/>
            </a:endParaRPr>
          </a:p>
          <a:p>
            <a:pPr eaLnBrk="1" hangingPunct="1"/>
            <a:r>
              <a:rPr lang="en-GB" dirty="0" smtClean="0">
                <a:latin typeface="Arial" charset="0"/>
                <a:cs typeface="Arial" charset="0"/>
              </a:rPr>
              <a:t>RSS feeds on news sites often all or nothing</a:t>
            </a:r>
          </a:p>
          <a:p>
            <a:pPr eaLnBrk="1" hangingPunct="1"/>
            <a:endParaRPr lang="en-GB" dirty="0" smtClean="0">
              <a:latin typeface="Arial" charset="0"/>
              <a:cs typeface="Arial" charset="0"/>
            </a:endParaRPr>
          </a:p>
          <a:p>
            <a:pPr eaLnBrk="1" hangingPunct="1"/>
            <a:r>
              <a:rPr lang="en-GB" dirty="0" smtClean="0">
                <a:latin typeface="Arial" charset="0"/>
                <a:cs typeface="Arial" charset="0"/>
              </a:rPr>
              <a:t>Need an RSS reader e.g. Netvibes, </a:t>
            </a:r>
            <a:r>
              <a:rPr lang="en-GB" dirty="0" err="1" smtClean="0">
                <a:latin typeface="Arial" charset="0"/>
                <a:cs typeface="Arial" charset="0"/>
              </a:rPr>
              <a:t>Feedly</a:t>
            </a:r>
            <a:r>
              <a:rPr lang="en-GB" dirty="0" smtClean="0">
                <a:latin typeface="Arial" charset="0"/>
                <a:cs typeface="Arial" charset="0"/>
              </a:rPr>
              <a:t>, </a:t>
            </a:r>
            <a:r>
              <a:rPr lang="en-GB" dirty="0" err="1" smtClean="0">
                <a:latin typeface="Arial" charset="0"/>
                <a:cs typeface="Arial" charset="0"/>
              </a:rPr>
              <a:t>FeedReader</a:t>
            </a:r>
            <a:endParaRPr lang="en-GB" dirty="0" smtClean="0">
              <a:latin typeface="Arial" charset="0"/>
              <a:cs typeface="Arial" charset="0"/>
            </a:endParaRPr>
          </a:p>
          <a:p>
            <a:pPr lvl="1" eaLnBrk="1" hangingPunct="1"/>
            <a:r>
              <a:rPr lang="en-GB" dirty="0" smtClean="0">
                <a:latin typeface="Arial" charset="0"/>
                <a:cs typeface="Arial" charset="0"/>
              </a:rPr>
              <a:t>Phil Bradley's weblog: 20 Alternatives to Google Reader </a:t>
            </a:r>
          </a:p>
          <a:p>
            <a:pPr lvl="1" eaLnBrk="1" hangingPunct="1"/>
            <a:r>
              <a:rPr lang="en-GB" dirty="0" smtClean="0">
                <a:latin typeface="Arial" charset="0"/>
                <a:cs typeface="Arial" charset="0"/>
                <a:hlinkClick r:id="rId2"/>
              </a:rPr>
              <a:t>http://philbradley.typepad.com/phil_bradleys_weblog/2013/03/20-alternatives-to-google-reader.html</a:t>
            </a:r>
            <a:r>
              <a:rPr lang="en-GB" dirty="0" smtClean="0">
                <a:latin typeface="Arial" charset="0"/>
                <a:cs typeface="Arial" charset="0"/>
              </a:rPr>
              <a:t> </a:t>
            </a:r>
          </a:p>
          <a:p>
            <a:pPr eaLnBrk="1" hangingPunct="1"/>
            <a:endParaRPr lang="en-GB" dirty="0" smtClean="0">
              <a:latin typeface="Arial" charset="0"/>
              <a:cs typeface="Arial" charset="0"/>
            </a:endParaRPr>
          </a:p>
        </p:txBody>
      </p:sp>
      <p:sp>
        <p:nvSpPr>
          <p:cNvPr id="3" name="Date Placeholder 2"/>
          <p:cNvSpPr>
            <a:spLocks noGrp="1"/>
          </p:cNvSpPr>
          <p:nvPr>
            <p:ph type="dt" sz="quarter" idx="10"/>
          </p:nvPr>
        </p:nvSpPr>
        <p:spPr/>
        <p:txBody>
          <a:bodyPr/>
          <a:lstStyle/>
          <a:p>
            <a:pPr>
              <a:defRPr/>
            </a:pPr>
            <a:fld id="{0C446960-0A37-466D-95A7-61317211BC5D}" type="datetime1">
              <a:rPr lang="en-GB"/>
              <a:pPr>
                <a:defRPr/>
              </a:pPr>
              <a:t>18/07/2016</a:t>
            </a:fld>
            <a:endParaRPr lang="en-GB"/>
          </a:p>
        </p:txBody>
      </p:sp>
      <p:sp>
        <p:nvSpPr>
          <p:cNvPr id="4" name="Footer Placeholder 3"/>
          <p:cNvSpPr>
            <a:spLocks noGrp="1"/>
          </p:cNvSpPr>
          <p:nvPr>
            <p:ph type="ftr" sz="quarter" idx="11"/>
          </p:nvPr>
        </p:nvSpPr>
        <p:spPr/>
        <p:txBody>
          <a:bodyPr/>
          <a:lstStyle/>
          <a:p>
            <a:pPr>
              <a:defRPr/>
            </a:pPr>
            <a:r>
              <a:rPr lang="en-GB"/>
              <a:t>www.rba.co.uk</a:t>
            </a:r>
          </a:p>
        </p:txBody>
      </p:sp>
      <p:sp>
        <p:nvSpPr>
          <p:cNvPr id="5" name="Slide Number Placeholder 4"/>
          <p:cNvSpPr>
            <a:spLocks noGrp="1"/>
          </p:cNvSpPr>
          <p:nvPr>
            <p:ph type="sldNum" sz="quarter" idx="12"/>
          </p:nvPr>
        </p:nvSpPr>
        <p:spPr/>
        <p:txBody>
          <a:bodyPr/>
          <a:lstStyle/>
          <a:p>
            <a:pPr>
              <a:defRPr/>
            </a:pPr>
            <a:fld id="{41A3F8AB-1841-4F87-BED0-660822A22F2B}" type="slidenum">
              <a:rPr lang="en-GB"/>
              <a:pPr>
                <a:defRPr/>
              </a:pPr>
              <a:t>117</a:t>
            </a:fld>
            <a:endParaRPr lang="en-GB"/>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2098" name="Title 1"/>
          <p:cNvSpPr>
            <a:spLocks noGrp="1"/>
          </p:cNvSpPr>
          <p:nvPr>
            <p:ph type="title"/>
          </p:nvPr>
        </p:nvSpPr>
        <p:spPr>
          <a:xfrm>
            <a:off x="539552" y="144015"/>
            <a:ext cx="8229600" cy="1628801"/>
          </a:xfrm>
        </p:spPr>
        <p:txBody>
          <a:bodyPr>
            <a:normAutofit/>
          </a:bodyPr>
          <a:lstStyle/>
          <a:p>
            <a:r>
              <a:rPr lang="en-GB" sz="2000" dirty="0" smtClean="0">
                <a:latin typeface="Arial" charset="0"/>
                <a:cs typeface="Arial" charset="0"/>
              </a:rPr>
              <a:t>And finally..... </a:t>
            </a:r>
            <a:br>
              <a:rPr lang="en-GB" sz="2000" dirty="0" smtClean="0">
                <a:latin typeface="Arial" charset="0"/>
                <a:cs typeface="Arial" charset="0"/>
              </a:rPr>
            </a:br>
            <a:r>
              <a:rPr lang="en-GB" sz="2000" dirty="0" smtClean="0">
                <a:latin typeface="Arial" charset="0"/>
                <a:cs typeface="Arial" charset="0"/>
              </a:rPr>
              <a:t/>
            </a:r>
            <a:br>
              <a:rPr lang="en-GB" sz="2000" dirty="0" smtClean="0">
                <a:latin typeface="Arial" charset="0"/>
                <a:cs typeface="Arial" charset="0"/>
              </a:rPr>
            </a:br>
            <a:r>
              <a:rPr lang="en-GB" sz="2000" dirty="0" smtClean="0">
                <a:latin typeface="Arial" charset="0"/>
                <a:cs typeface="Arial" charset="0"/>
              </a:rPr>
              <a:t>Spurious Correlations  </a:t>
            </a:r>
            <a:r>
              <a:rPr lang="en-GB" sz="2000" dirty="0" smtClean="0">
                <a:latin typeface="Arial" charset="0"/>
                <a:cs typeface="Arial" charset="0"/>
                <a:hlinkClick r:id="rId3"/>
              </a:rPr>
              <a:t>http://tylervigen.com/spurious-correlations</a:t>
            </a:r>
            <a:r>
              <a:rPr lang="en-GB" sz="2000" dirty="0" smtClean="0">
                <a:latin typeface="Arial" charset="0"/>
                <a:cs typeface="Arial" charset="0"/>
              </a:rPr>
              <a:t> </a:t>
            </a:r>
          </a:p>
        </p:txBody>
      </p:sp>
      <p:sp>
        <p:nvSpPr>
          <p:cNvPr id="4" name="Footer Placeholder 3"/>
          <p:cNvSpPr>
            <a:spLocks noGrp="1"/>
          </p:cNvSpPr>
          <p:nvPr>
            <p:ph type="ftr" sz="quarter" idx="11"/>
          </p:nvPr>
        </p:nvSpPr>
        <p:spPr/>
        <p:txBody>
          <a:bodyPr/>
          <a:lstStyle/>
          <a:p>
            <a:pPr>
              <a:defRPr/>
            </a:pPr>
            <a:r>
              <a:rPr lang="en-GB" smtClean="0"/>
              <a:t>www.rba.co.uk</a:t>
            </a:r>
            <a:endParaRPr lang="en-GB"/>
          </a:p>
        </p:txBody>
      </p:sp>
      <p:sp>
        <p:nvSpPr>
          <p:cNvPr id="5" name="Slide Number Placeholder 4"/>
          <p:cNvSpPr>
            <a:spLocks noGrp="1"/>
          </p:cNvSpPr>
          <p:nvPr>
            <p:ph type="sldNum" sz="quarter" idx="12"/>
          </p:nvPr>
        </p:nvSpPr>
        <p:spPr/>
        <p:txBody>
          <a:bodyPr/>
          <a:lstStyle/>
          <a:p>
            <a:pPr>
              <a:defRPr/>
            </a:pPr>
            <a:fld id="{FA6FB30E-3F3F-43BC-81E4-4D3F43781D01}" type="slidenum">
              <a:rPr lang="en-GB" smtClean="0"/>
              <a:pPr>
                <a:defRPr/>
              </a:pPr>
              <a:t>118</a:t>
            </a:fld>
            <a:endParaRPr lang="en-GB"/>
          </a:p>
        </p:txBody>
      </p:sp>
      <p:sp>
        <p:nvSpPr>
          <p:cNvPr id="8" name="Date Placeholder 7"/>
          <p:cNvSpPr>
            <a:spLocks noGrp="1"/>
          </p:cNvSpPr>
          <p:nvPr>
            <p:ph type="dt" sz="half" idx="10"/>
          </p:nvPr>
        </p:nvSpPr>
        <p:spPr/>
        <p:txBody>
          <a:bodyPr/>
          <a:lstStyle/>
          <a:p>
            <a:r>
              <a:rPr lang="en-GB" smtClean="0">
                <a:solidFill>
                  <a:prstClr val="black">
                    <a:tint val="75000"/>
                  </a:prstClr>
                </a:solidFill>
              </a:rPr>
              <a:t>17/03/2015</a:t>
            </a:r>
            <a:endParaRPr lang="en-GB">
              <a:solidFill>
                <a:prstClr val="black">
                  <a:tint val="75000"/>
                </a:prstClr>
              </a:solidFill>
            </a:endParaRPr>
          </a:p>
        </p:txBody>
      </p:sp>
      <p:pic>
        <p:nvPicPr>
          <p:cNvPr id="9" name="Picture 8" descr="Cheese_Consumption.gif"/>
          <p:cNvPicPr>
            <a:picLocks noChangeAspect="1"/>
          </p:cNvPicPr>
          <p:nvPr/>
        </p:nvPicPr>
        <p:blipFill>
          <a:blip r:embed="rId4" cstate="print"/>
          <a:stretch>
            <a:fillRect/>
          </a:stretch>
        </p:blipFill>
        <p:spPr>
          <a:xfrm>
            <a:off x="114300" y="1844824"/>
            <a:ext cx="8915400" cy="448627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6E481F9-1F60-4314-AF8D-86B12F7E42C7}" type="datetime1">
              <a:rPr lang="en-GB" smtClean="0">
                <a:solidFill>
                  <a:prstClr val="black">
                    <a:tint val="75000"/>
                  </a:prstClr>
                </a:solidFill>
              </a:rPr>
              <a:pPr>
                <a:defRPr/>
              </a:pPr>
              <a:t>18/07/2016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a:defRPr/>
            </a:pPr>
            <a:r>
              <a:rPr lang="en-GB" smtClean="0">
                <a:solidFill>
                  <a:prstClr val="black">
                    <a:tint val="75000"/>
                  </a:prstClr>
                </a:solidFill>
              </a:rPr>
              <a:t>www.rba.co.uk</a:t>
            </a: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B08A4098-A745-4065-92E0-268BA51B8205}" type="slidenum">
              <a:rPr lang="en-GB" smtClean="0">
                <a:solidFill>
                  <a:prstClr val="black">
                    <a:tint val="75000"/>
                  </a:prstClr>
                </a:solidFill>
              </a:rPr>
              <a:pPr>
                <a:defRPr/>
              </a:pPr>
              <a:t>12</a:t>
            </a:fld>
            <a:endParaRPr lang="en-GB">
              <a:solidFill>
                <a:prstClr val="black">
                  <a:tint val="75000"/>
                </a:prstClr>
              </a:solidFill>
            </a:endParaRPr>
          </a:p>
        </p:txBody>
      </p:sp>
      <p:sp>
        <p:nvSpPr>
          <p:cNvPr id="5" name="Rectangle 4"/>
          <p:cNvSpPr/>
          <p:nvPr/>
        </p:nvSpPr>
        <p:spPr>
          <a:xfrm>
            <a:off x="539552" y="188640"/>
            <a:ext cx="6696744" cy="923330"/>
          </a:xfrm>
          <a:prstGeom prst="rect">
            <a:avLst/>
          </a:prstGeom>
        </p:spPr>
        <p:txBody>
          <a:bodyPr wrap="square">
            <a:spAutoFit/>
          </a:bodyPr>
          <a:lstStyle/>
          <a:p>
            <a:r>
              <a:rPr lang="en-GB" dirty="0" smtClean="0"/>
              <a:t>How did different demographic groups vote in the EU referendum?  </a:t>
            </a:r>
            <a:r>
              <a:rPr lang="en-GB" dirty="0" smtClean="0">
                <a:hlinkClick r:id="rId2"/>
              </a:rPr>
              <a:t>http://www.newstatesman.com/politics/staggers/2016/06/how-did-different-demographic-groups-vote-eu-referendum</a:t>
            </a:r>
            <a:r>
              <a:rPr lang="en-GB" dirty="0" smtClean="0"/>
              <a:t> </a:t>
            </a:r>
            <a:endParaRPr lang="en-GB" dirty="0"/>
          </a:p>
        </p:txBody>
      </p:sp>
      <p:pic>
        <p:nvPicPr>
          <p:cNvPr id="6" name="Picture 5" descr="NewStatesman_1.gif"/>
          <p:cNvPicPr>
            <a:picLocks noChangeAspect="1"/>
          </p:cNvPicPr>
          <p:nvPr/>
        </p:nvPicPr>
        <p:blipFill>
          <a:blip r:embed="rId3" cstate="print"/>
          <a:stretch>
            <a:fillRect/>
          </a:stretch>
        </p:blipFill>
        <p:spPr>
          <a:xfrm>
            <a:off x="179512" y="1340768"/>
            <a:ext cx="4707260" cy="3026096"/>
          </a:xfrm>
          <a:prstGeom prst="rect">
            <a:avLst/>
          </a:prstGeom>
          <a:ln>
            <a:solidFill>
              <a:schemeClr val="accent1"/>
            </a:solidFill>
          </a:ln>
        </p:spPr>
      </p:pic>
      <p:pic>
        <p:nvPicPr>
          <p:cNvPr id="7" name="Picture 6" descr="NewStatesman_2.gif"/>
          <p:cNvPicPr>
            <a:picLocks noChangeAspect="1"/>
          </p:cNvPicPr>
          <p:nvPr/>
        </p:nvPicPr>
        <p:blipFill>
          <a:blip r:embed="rId4" cstate="print"/>
          <a:stretch>
            <a:fillRect/>
          </a:stretch>
        </p:blipFill>
        <p:spPr>
          <a:xfrm>
            <a:off x="3635896" y="2564904"/>
            <a:ext cx="5124450" cy="4057650"/>
          </a:xfrm>
          <a:prstGeom prst="rect">
            <a:avLst/>
          </a:prstGeom>
          <a:ln>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28596" y="404664"/>
            <a:ext cx="8229600" cy="6048672"/>
          </a:xfrm>
        </p:spPr>
        <p:txBody>
          <a:bodyPr>
            <a:noAutofit/>
          </a:bodyPr>
          <a:lstStyle/>
          <a:p>
            <a:pPr marL="0" indent="0">
              <a:spcBef>
                <a:spcPts val="0"/>
              </a:spcBef>
              <a:buNone/>
            </a:pPr>
            <a:r>
              <a:rPr lang="en-GB" sz="1900" b="1" dirty="0" smtClean="0">
                <a:latin typeface="Arial" pitchFamily="34" charset="0"/>
                <a:cs typeface="Arial" pitchFamily="34" charset="0"/>
              </a:rPr>
              <a:t>EU</a:t>
            </a:r>
            <a:r>
              <a:rPr lang="en-GB" sz="1900" dirty="0" smtClean="0">
                <a:latin typeface="Arial" pitchFamily="34" charset="0"/>
                <a:cs typeface="Arial" pitchFamily="34" charset="0"/>
              </a:rPr>
              <a:t> - Austria, Belgium, Bulgaria, Croatia, Republic of Cyprus, Czech Republic, Denmark, Estonia, Finland, France, Germany, Greece, Hungary, Ireland, Italy, Latvia, Lithuania, Luxembourg, Malta, Netherlands, Poland, Portugal, Romania, Slovakia, Slovenia, Spain, Sweden, UK</a:t>
            </a:r>
          </a:p>
          <a:p>
            <a:pPr marL="0" indent="0">
              <a:spcBef>
                <a:spcPts val="0"/>
              </a:spcBef>
              <a:buNone/>
            </a:pPr>
            <a:endParaRPr lang="en-GB" sz="1900" dirty="0" smtClean="0">
              <a:latin typeface="Arial" pitchFamily="34" charset="0"/>
              <a:cs typeface="Arial" pitchFamily="34" charset="0"/>
            </a:endParaRPr>
          </a:p>
          <a:p>
            <a:pPr marL="0" indent="0">
              <a:spcBef>
                <a:spcPts val="0"/>
              </a:spcBef>
              <a:buNone/>
            </a:pPr>
            <a:r>
              <a:rPr lang="en-GB" sz="1900" b="1" dirty="0" smtClean="0">
                <a:latin typeface="Arial" pitchFamily="34" charset="0"/>
                <a:cs typeface="Arial" pitchFamily="34" charset="0"/>
              </a:rPr>
              <a:t>EEA – European Economic Area  </a:t>
            </a:r>
            <a:r>
              <a:rPr lang="en-GB" sz="1900" dirty="0" smtClean="0">
                <a:latin typeface="Arial" pitchFamily="34" charset="0"/>
                <a:cs typeface="Arial" pitchFamily="34" charset="0"/>
              </a:rPr>
              <a:t>European Union + Iceland, Norway, Liechtenstein</a:t>
            </a:r>
          </a:p>
          <a:p>
            <a:pPr marL="0" indent="0">
              <a:spcBef>
                <a:spcPts val="0"/>
              </a:spcBef>
              <a:buNone/>
            </a:pPr>
            <a:endParaRPr lang="en-GB" sz="1900" dirty="0" smtClean="0">
              <a:latin typeface="Arial" pitchFamily="34" charset="0"/>
              <a:cs typeface="Arial" pitchFamily="34" charset="0"/>
            </a:endParaRPr>
          </a:p>
          <a:p>
            <a:pPr marL="0" indent="0">
              <a:spcBef>
                <a:spcPts val="0"/>
              </a:spcBef>
              <a:buNone/>
            </a:pPr>
            <a:r>
              <a:rPr lang="en-GB" sz="1900" b="1" dirty="0" smtClean="0">
                <a:latin typeface="Arial" pitchFamily="34" charset="0"/>
                <a:cs typeface="Arial" pitchFamily="34" charset="0"/>
              </a:rPr>
              <a:t>EFTA  - European Free Trade Association  </a:t>
            </a:r>
            <a:r>
              <a:rPr lang="en-GB" sz="1900" dirty="0" smtClean="0">
                <a:latin typeface="Arial" pitchFamily="34" charset="0"/>
                <a:cs typeface="Arial" pitchFamily="34" charset="0"/>
              </a:rPr>
              <a:t>Iceland, Liechtenstein, Norway, Switzerland </a:t>
            </a:r>
            <a:r>
              <a:rPr lang="en-GB" sz="1900" dirty="0" smtClean="0">
                <a:latin typeface="Arial" pitchFamily="34" charset="0"/>
                <a:cs typeface="Arial" pitchFamily="34" charset="0"/>
                <a:hlinkClick r:id="rId2"/>
              </a:rPr>
              <a:t>http://www.efta.int/</a:t>
            </a:r>
            <a:r>
              <a:rPr lang="en-GB" sz="1900" dirty="0" smtClean="0">
                <a:latin typeface="Arial" pitchFamily="34" charset="0"/>
                <a:cs typeface="Arial" pitchFamily="34" charset="0"/>
              </a:rPr>
              <a:t> </a:t>
            </a:r>
          </a:p>
          <a:p>
            <a:pPr marL="0" indent="0">
              <a:spcBef>
                <a:spcPts val="0"/>
              </a:spcBef>
              <a:buNone/>
            </a:pPr>
            <a:endParaRPr lang="en-GB" sz="1900" dirty="0" smtClean="0">
              <a:latin typeface="Arial" pitchFamily="34" charset="0"/>
              <a:cs typeface="Arial" pitchFamily="34" charset="0"/>
            </a:endParaRPr>
          </a:p>
          <a:p>
            <a:pPr marL="0" indent="0">
              <a:spcBef>
                <a:spcPts val="0"/>
              </a:spcBef>
              <a:buNone/>
            </a:pPr>
            <a:r>
              <a:rPr lang="en-GB" sz="1900" dirty="0" smtClean="0">
                <a:latin typeface="Arial" pitchFamily="34" charset="0"/>
                <a:cs typeface="Arial" pitchFamily="34" charset="0"/>
              </a:rPr>
              <a:t>Greenland – included as one of the Overseas Countries and Territories (OCT) which has special relations with the EU </a:t>
            </a:r>
            <a:r>
              <a:rPr lang="en-GB" sz="1900" dirty="0" smtClean="0">
                <a:latin typeface="Arial" pitchFamily="34" charset="0"/>
                <a:cs typeface="Arial" pitchFamily="34" charset="0"/>
                <a:hlinkClick r:id="rId3"/>
              </a:rPr>
              <a:t>https://en.wikipedia.org/wiki/Greenland%E2%80%93European_Union_relations</a:t>
            </a:r>
            <a:r>
              <a:rPr lang="en-GB" sz="1900" dirty="0" smtClean="0">
                <a:latin typeface="Arial" pitchFamily="34" charset="0"/>
                <a:cs typeface="Arial" pitchFamily="34" charset="0"/>
              </a:rPr>
              <a:t> </a:t>
            </a:r>
          </a:p>
          <a:p>
            <a:pPr marL="0" indent="0">
              <a:spcBef>
                <a:spcPts val="0"/>
              </a:spcBef>
              <a:buNone/>
            </a:pPr>
            <a:endParaRPr lang="en-GB" sz="1900" dirty="0" smtClean="0">
              <a:latin typeface="Arial" pitchFamily="34" charset="0"/>
              <a:cs typeface="Arial" pitchFamily="34" charset="0"/>
            </a:endParaRPr>
          </a:p>
          <a:p>
            <a:pPr marL="0" indent="0">
              <a:spcBef>
                <a:spcPts val="0"/>
              </a:spcBef>
              <a:buNone/>
            </a:pPr>
            <a:r>
              <a:rPr lang="en-GB" sz="1900" dirty="0" smtClean="0">
                <a:latin typeface="Arial" pitchFamily="34" charset="0"/>
                <a:cs typeface="Arial" pitchFamily="34" charset="0"/>
              </a:rPr>
              <a:t>Special member state territories and the European Union Wikipedia</a:t>
            </a:r>
          </a:p>
          <a:p>
            <a:pPr marL="0" indent="0">
              <a:spcBef>
                <a:spcPts val="0"/>
              </a:spcBef>
              <a:buNone/>
            </a:pPr>
            <a:r>
              <a:rPr lang="en-GB" sz="1900" dirty="0" smtClean="0">
                <a:latin typeface="Arial" pitchFamily="34" charset="0"/>
                <a:cs typeface="Arial" pitchFamily="34" charset="0"/>
                <a:hlinkClick r:id="rId4"/>
              </a:rPr>
              <a:t>https://en.wikipedia.org/wiki/Special_member_state_territories_and_the_European_Union</a:t>
            </a:r>
            <a:r>
              <a:rPr lang="en-GB" sz="1900" dirty="0" smtClean="0">
                <a:latin typeface="Arial" pitchFamily="34" charset="0"/>
                <a:cs typeface="Arial" pitchFamily="34" charset="0"/>
              </a:rPr>
              <a:t> </a:t>
            </a:r>
          </a:p>
        </p:txBody>
      </p:sp>
      <p:sp>
        <p:nvSpPr>
          <p:cNvPr id="2" name="Date Placeholder 1"/>
          <p:cNvSpPr>
            <a:spLocks noGrp="1"/>
          </p:cNvSpPr>
          <p:nvPr>
            <p:ph type="dt" sz="half" idx="10"/>
          </p:nvPr>
        </p:nvSpPr>
        <p:spPr/>
        <p:txBody>
          <a:bodyPr/>
          <a:lstStyle/>
          <a:p>
            <a:fld id="{CA2FBB13-9B21-4669-8557-F3A81189C640}" type="datetime1">
              <a:rPr lang="en-GB" smtClean="0">
                <a:solidFill>
                  <a:prstClr val="black">
                    <a:tint val="75000"/>
                  </a:prstClr>
                </a:solidFill>
              </a:rPr>
              <a:pPr/>
              <a:t>18/07/2016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r>
              <a:rPr lang="en-GB" smtClean="0">
                <a:solidFill>
                  <a:prstClr val="black">
                    <a:tint val="75000"/>
                  </a:prstClr>
                </a:solidFill>
              </a:rPr>
              <a:t>www.rba.co.uk</a:t>
            </a: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5201C6AF-9ED1-4F00-96B0-A0DF495580E3}" type="slidenum">
              <a:rPr lang="en-GB" smtClean="0">
                <a:solidFill>
                  <a:prstClr val="black">
                    <a:tint val="75000"/>
                  </a:prstClr>
                </a:solidFill>
              </a:rPr>
              <a:pPr/>
              <a:t>13</a:t>
            </a:fld>
            <a:endParaRPr lang="en-GB">
              <a:solidFill>
                <a:prstClr val="black">
                  <a:tint val="75000"/>
                </a:prst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Title 1"/>
          <p:cNvSpPr>
            <a:spLocks noGrp="1"/>
          </p:cNvSpPr>
          <p:nvPr>
            <p:ph type="title"/>
          </p:nvPr>
        </p:nvSpPr>
        <p:spPr>
          <a:xfrm>
            <a:off x="428625" y="71438"/>
            <a:ext cx="8229600" cy="582612"/>
          </a:xfrm>
        </p:spPr>
        <p:txBody>
          <a:bodyPr/>
          <a:lstStyle/>
          <a:p>
            <a:pPr eaLnBrk="1" hangingPunct="1"/>
            <a:r>
              <a:rPr lang="en-GB" smtClean="0">
                <a:latin typeface="Arial" charset="0"/>
                <a:cs typeface="Arial" charset="0"/>
              </a:rPr>
              <a:t>What is business information?</a:t>
            </a:r>
          </a:p>
        </p:txBody>
      </p:sp>
      <p:sp>
        <p:nvSpPr>
          <p:cNvPr id="6147" name="Content Placeholder 2"/>
          <p:cNvSpPr>
            <a:spLocks noGrp="1"/>
          </p:cNvSpPr>
          <p:nvPr>
            <p:ph idx="1"/>
          </p:nvPr>
        </p:nvSpPr>
        <p:spPr>
          <a:xfrm>
            <a:off x="827088" y="908050"/>
            <a:ext cx="7831137" cy="5218113"/>
          </a:xfrm>
        </p:spPr>
        <p:txBody>
          <a:bodyPr/>
          <a:lstStyle/>
          <a:p>
            <a:pPr eaLnBrk="1" hangingPunct="1"/>
            <a:r>
              <a:rPr lang="en-GB" sz="2400" dirty="0" smtClean="0">
                <a:latin typeface="Arial" charset="0"/>
                <a:cs typeface="Arial" charset="0"/>
              </a:rPr>
              <a:t>Companies</a:t>
            </a:r>
          </a:p>
          <a:p>
            <a:pPr marL="400050" lvl="2" indent="0" eaLnBrk="1" hangingPunct="1">
              <a:buFont typeface="Arial" charset="0"/>
              <a:buNone/>
            </a:pPr>
            <a:r>
              <a:rPr lang="en-GB" sz="2200" dirty="0" smtClean="0">
                <a:latin typeface="Arial" charset="0"/>
                <a:cs typeface="Arial" charset="0"/>
              </a:rPr>
              <a:t>competitors, suppliers, customers, potential partners, potential employer, joint venture, takeover target, investment</a:t>
            </a:r>
          </a:p>
          <a:p>
            <a:pPr eaLnBrk="1" hangingPunct="1">
              <a:spcBef>
                <a:spcPct val="0"/>
              </a:spcBef>
            </a:pPr>
            <a:endParaRPr lang="en-GB" sz="2400" dirty="0" smtClean="0">
              <a:latin typeface="Arial" charset="0"/>
              <a:cs typeface="Arial" charset="0"/>
            </a:endParaRPr>
          </a:p>
          <a:p>
            <a:pPr eaLnBrk="1" hangingPunct="1">
              <a:spcBef>
                <a:spcPct val="0"/>
              </a:spcBef>
            </a:pPr>
            <a:r>
              <a:rPr lang="en-GB" sz="2400" dirty="0" smtClean="0">
                <a:latin typeface="Arial" charset="0"/>
                <a:cs typeface="Arial" charset="0"/>
              </a:rPr>
              <a:t>Industry sector data, markets, statistics</a:t>
            </a:r>
          </a:p>
          <a:p>
            <a:pPr eaLnBrk="1" hangingPunct="1">
              <a:spcBef>
                <a:spcPct val="0"/>
              </a:spcBef>
            </a:pPr>
            <a:endParaRPr lang="en-GB" sz="2400" dirty="0" smtClean="0">
              <a:latin typeface="Arial" charset="0"/>
              <a:cs typeface="Arial" charset="0"/>
            </a:endParaRPr>
          </a:p>
          <a:p>
            <a:pPr eaLnBrk="1" hangingPunct="1">
              <a:spcBef>
                <a:spcPct val="0"/>
              </a:spcBef>
            </a:pPr>
            <a:r>
              <a:rPr lang="en-GB" sz="2400" dirty="0" smtClean="0">
                <a:latin typeface="Arial" charset="0"/>
                <a:cs typeface="Arial" charset="0"/>
              </a:rPr>
              <a:t>R&amp;D, Intellectual Property (IP), M&amp;A</a:t>
            </a:r>
          </a:p>
          <a:p>
            <a:pPr eaLnBrk="1" hangingPunct="1">
              <a:spcBef>
                <a:spcPct val="0"/>
              </a:spcBef>
            </a:pPr>
            <a:endParaRPr lang="en-GB" sz="2400" dirty="0" smtClean="0">
              <a:latin typeface="Arial" charset="0"/>
              <a:cs typeface="Arial" charset="0"/>
            </a:endParaRPr>
          </a:p>
          <a:p>
            <a:pPr eaLnBrk="1" hangingPunct="1">
              <a:spcBef>
                <a:spcPct val="0"/>
              </a:spcBef>
            </a:pPr>
            <a:r>
              <a:rPr lang="en-GB" sz="2400" dirty="0" smtClean="0">
                <a:latin typeface="Arial" charset="0"/>
                <a:cs typeface="Arial" charset="0"/>
              </a:rPr>
              <a:t>Legal and regulatory environment</a:t>
            </a:r>
          </a:p>
          <a:p>
            <a:pPr eaLnBrk="1" hangingPunct="1">
              <a:spcBef>
                <a:spcPct val="0"/>
              </a:spcBef>
            </a:pPr>
            <a:endParaRPr lang="en-GB" sz="2400" dirty="0" smtClean="0">
              <a:latin typeface="Arial" charset="0"/>
              <a:cs typeface="Arial" charset="0"/>
            </a:endParaRPr>
          </a:p>
          <a:p>
            <a:pPr eaLnBrk="1" hangingPunct="1">
              <a:spcBef>
                <a:spcPct val="0"/>
              </a:spcBef>
            </a:pPr>
            <a:r>
              <a:rPr lang="en-GB" sz="2400" dirty="0" smtClean="0">
                <a:latin typeface="Arial" charset="0"/>
                <a:cs typeface="Arial" charset="0"/>
              </a:rPr>
              <a:t>News, social media, rumour, gossip</a:t>
            </a:r>
          </a:p>
          <a:p>
            <a:pPr eaLnBrk="1" hangingPunct="1">
              <a:spcBef>
                <a:spcPct val="0"/>
              </a:spcBef>
            </a:pPr>
            <a:endParaRPr lang="en-GB" sz="2400" dirty="0" smtClean="0">
              <a:latin typeface="Arial" charset="0"/>
              <a:cs typeface="Arial" charset="0"/>
            </a:endParaRPr>
          </a:p>
          <a:p>
            <a:pPr eaLnBrk="1" hangingPunct="1">
              <a:spcBef>
                <a:spcPct val="0"/>
              </a:spcBef>
            </a:pPr>
            <a:r>
              <a:rPr lang="en-GB" sz="2400" b="1" dirty="0" smtClean="0">
                <a:latin typeface="Arial" charset="0"/>
                <a:cs typeface="Arial" charset="0"/>
              </a:rPr>
              <a:t>Anything</a:t>
            </a:r>
            <a:r>
              <a:rPr lang="en-GB" sz="2400" dirty="0" smtClean="0">
                <a:latin typeface="Arial" charset="0"/>
                <a:cs typeface="Arial" charset="0"/>
              </a:rPr>
              <a:t> that is needed to conduct business</a:t>
            </a:r>
          </a:p>
          <a:p>
            <a:pPr eaLnBrk="1" hangingPunct="1"/>
            <a:endParaRPr lang="en-GB" dirty="0" smtClean="0">
              <a:latin typeface="Arial" charset="0"/>
              <a:cs typeface="Arial" charset="0"/>
            </a:endParaRPr>
          </a:p>
        </p:txBody>
      </p:sp>
      <p:sp>
        <p:nvSpPr>
          <p:cNvPr id="4" name="Date Placeholder 3"/>
          <p:cNvSpPr>
            <a:spLocks noGrp="1"/>
          </p:cNvSpPr>
          <p:nvPr>
            <p:ph type="dt" sz="quarter" idx="10"/>
          </p:nvPr>
        </p:nvSpPr>
        <p:spPr/>
        <p:txBody>
          <a:bodyPr/>
          <a:lstStyle/>
          <a:p>
            <a:pPr>
              <a:defRPr/>
            </a:pPr>
            <a:fld id="{C98EE3DD-1D4F-42D3-B91D-48EC108D890F}" type="datetime1">
              <a:rPr lang="en-GB">
                <a:solidFill>
                  <a:prstClr val="black">
                    <a:tint val="75000"/>
                  </a:prstClr>
                </a:solidFill>
              </a:rPr>
              <a:pPr>
                <a:defRPr/>
              </a:pPr>
              <a:t>18/07/2016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GB">
                <a:solidFill>
                  <a:prstClr val="black">
                    <a:tint val="75000"/>
                  </a:prstClr>
                </a:solidFill>
              </a:rPr>
              <a:t>www.rba.co.uk</a:t>
            </a:r>
          </a:p>
        </p:txBody>
      </p:sp>
      <p:sp>
        <p:nvSpPr>
          <p:cNvPr id="6" name="Slide Number Placeholder 5"/>
          <p:cNvSpPr>
            <a:spLocks noGrp="1"/>
          </p:cNvSpPr>
          <p:nvPr>
            <p:ph type="sldNum" sz="quarter" idx="12"/>
          </p:nvPr>
        </p:nvSpPr>
        <p:spPr/>
        <p:txBody>
          <a:bodyPr/>
          <a:lstStyle/>
          <a:p>
            <a:pPr>
              <a:defRPr/>
            </a:pPr>
            <a:fld id="{F1DBDB54-E86C-4EBC-93D2-F040050187AB}" type="slidenum">
              <a:rPr lang="en-GB">
                <a:solidFill>
                  <a:prstClr val="black">
                    <a:tint val="75000"/>
                  </a:prstClr>
                </a:solidFill>
              </a:rPr>
              <a:pPr>
                <a:defRPr/>
              </a:pPr>
              <a:t>14</a:t>
            </a:fld>
            <a:endParaRPr lang="en-GB">
              <a:solidFill>
                <a:prstClr val="black">
                  <a:tint val="75000"/>
                </a:prst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9"/>
          <p:cNvSpPr>
            <a:spLocks noGrp="1"/>
          </p:cNvSpPr>
          <p:nvPr>
            <p:ph type="title"/>
          </p:nvPr>
        </p:nvSpPr>
        <p:spPr>
          <a:xfrm>
            <a:off x="428625" y="71438"/>
            <a:ext cx="8229600" cy="582612"/>
          </a:xfrm>
        </p:spPr>
        <p:txBody>
          <a:bodyPr/>
          <a:lstStyle/>
          <a:p>
            <a:pPr eaLnBrk="1" hangingPunct="1"/>
            <a:r>
              <a:rPr lang="en-GB" smtClean="0">
                <a:latin typeface="Arial" charset="0"/>
                <a:cs typeface="Arial" charset="0"/>
              </a:rPr>
              <a:t>Social media and professional networks</a:t>
            </a:r>
          </a:p>
        </p:txBody>
      </p:sp>
      <p:sp>
        <p:nvSpPr>
          <p:cNvPr id="9219" name="Content Placeholder 10"/>
          <p:cNvSpPr>
            <a:spLocks noGrp="1"/>
          </p:cNvSpPr>
          <p:nvPr>
            <p:ph idx="1"/>
          </p:nvPr>
        </p:nvSpPr>
        <p:spPr>
          <a:xfrm>
            <a:off x="755576" y="908050"/>
            <a:ext cx="8064896" cy="5473700"/>
          </a:xfrm>
        </p:spPr>
        <p:txBody>
          <a:bodyPr rtlCol="0">
            <a:normAutofit/>
          </a:bodyPr>
          <a:lstStyle/>
          <a:p>
            <a:pPr eaLnBrk="1" fontAlgn="auto" hangingPunct="1">
              <a:lnSpc>
                <a:spcPct val="110000"/>
              </a:lnSpc>
              <a:spcBef>
                <a:spcPct val="0"/>
              </a:spcBef>
              <a:spcAft>
                <a:spcPts val="0"/>
              </a:spcAft>
              <a:buFont typeface="Arial" charset="0"/>
              <a:buNone/>
              <a:defRPr/>
            </a:pPr>
            <a:r>
              <a:rPr lang="en-GB" dirty="0" smtClean="0">
                <a:latin typeface="Arial" charset="0"/>
                <a:cs typeface="Arial" charset="0"/>
              </a:rPr>
              <a:t>Where people and organisations share, discuss, comment and ask questions</a:t>
            </a:r>
          </a:p>
          <a:p>
            <a:pPr eaLnBrk="1" fontAlgn="auto" hangingPunct="1">
              <a:lnSpc>
                <a:spcPct val="110000"/>
              </a:lnSpc>
              <a:spcBef>
                <a:spcPct val="0"/>
              </a:spcBef>
              <a:spcAft>
                <a:spcPts val="0"/>
              </a:spcAft>
              <a:buFont typeface="Arial" charset="0"/>
              <a:buNone/>
              <a:defRPr/>
            </a:pPr>
            <a:endParaRPr lang="en-GB" dirty="0" smtClean="0">
              <a:latin typeface="Arial" charset="0"/>
              <a:cs typeface="Arial" charset="0"/>
            </a:endParaRPr>
          </a:p>
          <a:p>
            <a:pPr eaLnBrk="1" fontAlgn="auto" hangingPunct="1">
              <a:lnSpc>
                <a:spcPct val="110000"/>
              </a:lnSpc>
              <a:spcBef>
                <a:spcPct val="0"/>
              </a:spcBef>
              <a:spcAft>
                <a:spcPts val="0"/>
              </a:spcAft>
              <a:buFont typeface="Arial" charset="0"/>
              <a:buNone/>
              <a:defRPr/>
            </a:pPr>
            <a:r>
              <a:rPr lang="en-GB" dirty="0" smtClean="0">
                <a:latin typeface="Arial" charset="0"/>
                <a:cs typeface="Arial" charset="0"/>
              </a:rPr>
              <a:t>It is where many interactions between companies and customers are happening</a:t>
            </a:r>
          </a:p>
          <a:p>
            <a:pPr eaLnBrk="1" fontAlgn="auto" hangingPunct="1">
              <a:lnSpc>
                <a:spcPct val="110000"/>
              </a:lnSpc>
              <a:spcBef>
                <a:spcPct val="0"/>
              </a:spcBef>
              <a:spcAft>
                <a:spcPts val="0"/>
              </a:spcAft>
              <a:buFont typeface="Arial" charset="0"/>
              <a:buNone/>
              <a:defRPr/>
            </a:pPr>
            <a:endParaRPr lang="en-GB" dirty="0" smtClean="0">
              <a:latin typeface="Arial" charset="0"/>
              <a:cs typeface="Arial" charset="0"/>
            </a:endParaRPr>
          </a:p>
          <a:p>
            <a:pPr eaLnBrk="1" fontAlgn="auto" hangingPunct="1">
              <a:lnSpc>
                <a:spcPct val="110000"/>
              </a:lnSpc>
              <a:spcBef>
                <a:spcPct val="0"/>
              </a:spcBef>
              <a:spcAft>
                <a:spcPts val="0"/>
              </a:spcAft>
              <a:buFont typeface="Arial" charset="0"/>
              <a:buNone/>
              <a:defRPr/>
            </a:pPr>
            <a:r>
              <a:rPr lang="en-GB" dirty="0" smtClean="0">
                <a:latin typeface="Arial" charset="0"/>
                <a:cs typeface="Arial" charset="0"/>
              </a:rPr>
              <a:t>It is where a lot of marketing takes place</a:t>
            </a:r>
          </a:p>
          <a:p>
            <a:pPr eaLnBrk="1" fontAlgn="auto" hangingPunct="1">
              <a:lnSpc>
                <a:spcPct val="110000"/>
              </a:lnSpc>
              <a:spcBef>
                <a:spcPct val="0"/>
              </a:spcBef>
              <a:spcAft>
                <a:spcPts val="0"/>
              </a:spcAft>
              <a:buFont typeface="Arial" charset="0"/>
              <a:buNone/>
              <a:defRPr/>
            </a:pPr>
            <a:endParaRPr lang="en-GB" dirty="0" smtClean="0">
              <a:latin typeface="Arial" charset="0"/>
              <a:cs typeface="Arial" charset="0"/>
            </a:endParaRPr>
          </a:p>
          <a:p>
            <a:pPr eaLnBrk="1" fontAlgn="auto" hangingPunct="1">
              <a:lnSpc>
                <a:spcPct val="110000"/>
              </a:lnSpc>
              <a:spcBef>
                <a:spcPct val="0"/>
              </a:spcBef>
              <a:spcAft>
                <a:spcPts val="0"/>
              </a:spcAft>
              <a:buFont typeface="Arial" charset="0"/>
              <a:buNone/>
              <a:defRPr/>
            </a:pPr>
            <a:r>
              <a:rPr lang="en-GB" dirty="0" smtClean="0">
                <a:latin typeface="Arial" charset="0"/>
                <a:cs typeface="Arial" charset="0"/>
              </a:rPr>
              <a:t>Use for research, competitor intelligence, reputation monitoring, how are companies presenting themselves and interacting with customers</a:t>
            </a:r>
          </a:p>
          <a:p>
            <a:pPr eaLnBrk="1" fontAlgn="auto" hangingPunct="1">
              <a:lnSpc>
                <a:spcPct val="110000"/>
              </a:lnSpc>
              <a:spcBef>
                <a:spcPct val="0"/>
              </a:spcBef>
              <a:spcAft>
                <a:spcPts val="0"/>
              </a:spcAft>
              <a:buFont typeface="Arial" charset="0"/>
              <a:buNone/>
              <a:defRPr/>
            </a:pPr>
            <a:endParaRPr lang="en-GB" dirty="0" smtClean="0">
              <a:latin typeface="Arial" charset="0"/>
              <a:cs typeface="Arial" charset="0"/>
            </a:endParaRPr>
          </a:p>
          <a:p>
            <a:pPr eaLnBrk="1" fontAlgn="auto" hangingPunct="1">
              <a:lnSpc>
                <a:spcPct val="110000"/>
              </a:lnSpc>
              <a:spcBef>
                <a:spcPct val="0"/>
              </a:spcBef>
              <a:spcAft>
                <a:spcPts val="0"/>
              </a:spcAft>
              <a:buFont typeface="Arial" charset="0"/>
              <a:buNone/>
              <a:defRPr/>
            </a:pPr>
            <a:r>
              <a:rPr lang="en-GB" dirty="0" smtClean="0">
                <a:latin typeface="Arial" charset="0"/>
                <a:cs typeface="Arial" charset="0"/>
              </a:rPr>
              <a:t>Increasingly used by companies as the default for marketing, providing product information and customer support</a:t>
            </a:r>
          </a:p>
          <a:p>
            <a:pPr eaLnBrk="1" fontAlgn="auto" hangingPunct="1">
              <a:lnSpc>
                <a:spcPct val="110000"/>
              </a:lnSpc>
              <a:spcBef>
                <a:spcPct val="0"/>
              </a:spcBef>
              <a:spcAft>
                <a:spcPts val="0"/>
              </a:spcAft>
              <a:buFont typeface="Arial" charset="0"/>
              <a:buNone/>
              <a:defRPr/>
            </a:pPr>
            <a:endParaRPr lang="en-GB" dirty="0" smtClean="0">
              <a:latin typeface="Arial" charset="0"/>
              <a:cs typeface="Arial" charset="0"/>
            </a:endParaRPr>
          </a:p>
        </p:txBody>
      </p:sp>
      <p:sp>
        <p:nvSpPr>
          <p:cNvPr id="7" name="Date Placeholder 6"/>
          <p:cNvSpPr>
            <a:spLocks noGrp="1"/>
          </p:cNvSpPr>
          <p:nvPr>
            <p:ph type="dt" sz="quarter" idx="10"/>
          </p:nvPr>
        </p:nvSpPr>
        <p:spPr/>
        <p:txBody>
          <a:bodyPr/>
          <a:lstStyle/>
          <a:p>
            <a:pPr>
              <a:defRPr/>
            </a:pPr>
            <a:fld id="{686776C9-9315-45E6-8EB1-43408119248C}" type="datetime1">
              <a:rPr lang="en-GB">
                <a:solidFill>
                  <a:prstClr val="black">
                    <a:tint val="75000"/>
                  </a:prstClr>
                </a:solidFill>
              </a:rPr>
              <a:pPr>
                <a:defRPr/>
              </a:pPr>
              <a:t>18/07/2016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a:defRPr/>
            </a:pPr>
            <a:r>
              <a:rPr lang="en-GB">
                <a:solidFill>
                  <a:prstClr val="black">
                    <a:tint val="75000"/>
                  </a:prstClr>
                </a:solidFill>
              </a:rPr>
              <a:t>www.rba.co.uk</a:t>
            </a:r>
          </a:p>
        </p:txBody>
      </p:sp>
      <p:sp>
        <p:nvSpPr>
          <p:cNvPr id="9" name="Slide Number Placeholder 8"/>
          <p:cNvSpPr>
            <a:spLocks noGrp="1"/>
          </p:cNvSpPr>
          <p:nvPr>
            <p:ph type="sldNum" sz="quarter" idx="12"/>
          </p:nvPr>
        </p:nvSpPr>
        <p:spPr/>
        <p:txBody>
          <a:bodyPr/>
          <a:lstStyle/>
          <a:p>
            <a:pPr>
              <a:defRPr/>
            </a:pPr>
            <a:fld id="{EEC5736B-E401-40EC-A316-C4D2DBE2A8A3}" type="slidenum">
              <a:rPr lang="en-GB">
                <a:solidFill>
                  <a:prstClr val="black">
                    <a:tint val="75000"/>
                  </a:prstClr>
                </a:solidFill>
              </a:rPr>
              <a:pPr>
                <a:defRPr/>
              </a:pPr>
              <a:t>15</a:t>
            </a:fld>
            <a:endParaRPr lang="en-GB">
              <a:solidFill>
                <a:prstClr val="black">
                  <a:tint val="75000"/>
                </a:prst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60325"/>
            <a:ext cx="8229600" cy="654050"/>
          </a:xfrm>
        </p:spPr>
        <p:txBody>
          <a:bodyPr/>
          <a:lstStyle/>
          <a:p>
            <a:pPr eaLnBrk="1" hangingPunct="1"/>
            <a:r>
              <a:rPr lang="en-GB" smtClean="0">
                <a:latin typeface="Arial" charset="0"/>
                <a:cs typeface="Arial" charset="0"/>
              </a:rPr>
              <a:t>Free </a:t>
            </a:r>
            <a:r>
              <a:rPr lang="en-GB" i="1" smtClean="0">
                <a:latin typeface="Arial" charset="0"/>
                <a:cs typeface="Arial" charset="0"/>
              </a:rPr>
              <a:t>vs.</a:t>
            </a:r>
            <a:r>
              <a:rPr lang="en-GB" smtClean="0">
                <a:latin typeface="Arial" charset="0"/>
                <a:cs typeface="Arial" charset="0"/>
              </a:rPr>
              <a:t> Fee</a:t>
            </a:r>
          </a:p>
        </p:txBody>
      </p:sp>
      <p:sp>
        <p:nvSpPr>
          <p:cNvPr id="15363" name="Text Placeholder 6"/>
          <p:cNvSpPr>
            <a:spLocks noGrp="1"/>
          </p:cNvSpPr>
          <p:nvPr>
            <p:ph type="body" idx="1"/>
          </p:nvPr>
        </p:nvSpPr>
        <p:spPr>
          <a:xfrm>
            <a:off x="468313" y="692150"/>
            <a:ext cx="4040187" cy="639763"/>
          </a:xfrm>
        </p:spPr>
        <p:txBody>
          <a:bodyPr/>
          <a:lstStyle/>
          <a:p>
            <a:pPr eaLnBrk="1" hangingPunct="1"/>
            <a:r>
              <a:rPr lang="en-GB" smtClean="0">
                <a:latin typeface="Arial" charset="0"/>
                <a:cs typeface="Arial" charset="0"/>
              </a:rPr>
              <a:t>Free</a:t>
            </a:r>
          </a:p>
        </p:txBody>
      </p:sp>
      <p:sp>
        <p:nvSpPr>
          <p:cNvPr id="7172" name="Content Placeholder 7"/>
          <p:cNvSpPr>
            <a:spLocks noGrp="1"/>
          </p:cNvSpPr>
          <p:nvPr>
            <p:ph sz="half" idx="2"/>
          </p:nvPr>
        </p:nvSpPr>
        <p:spPr>
          <a:xfrm>
            <a:off x="457200" y="1484784"/>
            <a:ext cx="4040188" cy="4751387"/>
          </a:xfrm>
        </p:spPr>
        <p:txBody>
          <a:bodyPr rtlCol="0">
            <a:normAutofit fontScale="92500" lnSpcReduction="10000"/>
          </a:bodyPr>
          <a:lstStyle/>
          <a:p>
            <a:pPr eaLnBrk="1" fontAlgn="auto" hangingPunct="1">
              <a:lnSpc>
                <a:spcPct val="110000"/>
              </a:lnSpc>
              <a:spcBef>
                <a:spcPts val="0"/>
              </a:spcBef>
              <a:spcAft>
                <a:spcPts val="0"/>
              </a:spcAft>
              <a:buFont typeface="Arial" charset="0"/>
              <a:buNone/>
              <a:defRPr/>
            </a:pPr>
            <a:r>
              <a:rPr lang="en-GB" dirty="0" smtClean="0">
                <a:latin typeface="Arial" charset="0"/>
                <a:cs typeface="Arial" charset="0"/>
              </a:rPr>
              <a:t>Basic company information, contact details, sometimes full accounts, search for companies by name/number one at a time, simple print out</a:t>
            </a:r>
          </a:p>
          <a:p>
            <a:pPr eaLnBrk="1" fontAlgn="auto" hangingPunct="1">
              <a:lnSpc>
                <a:spcPct val="110000"/>
              </a:lnSpc>
              <a:spcBef>
                <a:spcPts val="0"/>
              </a:spcBef>
              <a:spcAft>
                <a:spcPts val="0"/>
              </a:spcAft>
              <a:buFont typeface="Arial" charset="0"/>
              <a:buNone/>
              <a:defRPr/>
            </a:pPr>
            <a:endParaRPr lang="en-GB" dirty="0" smtClean="0">
              <a:latin typeface="Arial" charset="0"/>
              <a:cs typeface="Arial" charset="0"/>
            </a:endParaRPr>
          </a:p>
          <a:p>
            <a:pPr eaLnBrk="1" fontAlgn="auto" hangingPunct="1">
              <a:lnSpc>
                <a:spcPct val="110000"/>
              </a:lnSpc>
              <a:spcBef>
                <a:spcPts val="0"/>
              </a:spcBef>
              <a:spcAft>
                <a:spcPts val="0"/>
              </a:spcAft>
              <a:buFont typeface="Arial" charset="0"/>
              <a:buNone/>
              <a:defRPr/>
            </a:pPr>
            <a:r>
              <a:rPr lang="en-GB" dirty="0" smtClean="0">
                <a:latin typeface="Arial" charset="0"/>
                <a:cs typeface="Arial" charset="0"/>
              </a:rPr>
              <a:t>Anonymous statistics, total market/industry figures</a:t>
            </a:r>
          </a:p>
          <a:p>
            <a:pPr eaLnBrk="1" fontAlgn="auto" hangingPunct="1">
              <a:lnSpc>
                <a:spcPct val="110000"/>
              </a:lnSpc>
              <a:spcBef>
                <a:spcPts val="0"/>
              </a:spcBef>
              <a:spcAft>
                <a:spcPts val="0"/>
              </a:spcAft>
              <a:buFont typeface="Arial" charset="0"/>
              <a:buNone/>
              <a:defRPr/>
            </a:pPr>
            <a:endParaRPr lang="en-GB" dirty="0" smtClean="0">
              <a:latin typeface="Arial" charset="0"/>
              <a:cs typeface="Arial" charset="0"/>
            </a:endParaRPr>
          </a:p>
          <a:p>
            <a:pPr eaLnBrk="1" fontAlgn="auto" hangingPunct="1">
              <a:lnSpc>
                <a:spcPct val="110000"/>
              </a:lnSpc>
              <a:spcBef>
                <a:spcPts val="0"/>
              </a:spcBef>
              <a:spcAft>
                <a:spcPts val="0"/>
              </a:spcAft>
              <a:buFont typeface="Arial" charset="0"/>
              <a:buNone/>
              <a:defRPr/>
            </a:pPr>
            <a:r>
              <a:rPr lang="en-GB" dirty="0" smtClean="0">
                <a:latin typeface="Arial" charset="0"/>
                <a:cs typeface="Arial" charset="0"/>
              </a:rPr>
              <a:t>Current news - free text searching so difficult to focus search [many key industry publications not free]</a:t>
            </a:r>
            <a:br>
              <a:rPr lang="en-GB" dirty="0" smtClean="0">
                <a:latin typeface="Arial" charset="0"/>
                <a:cs typeface="Arial" charset="0"/>
              </a:rPr>
            </a:br>
            <a:endParaRPr lang="en-GB" dirty="0" smtClean="0">
              <a:latin typeface="Arial" charset="0"/>
              <a:cs typeface="Arial" charset="0"/>
            </a:endParaRPr>
          </a:p>
          <a:p>
            <a:pPr eaLnBrk="1" fontAlgn="auto" hangingPunct="1">
              <a:lnSpc>
                <a:spcPct val="110000"/>
              </a:lnSpc>
              <a:spcBef>
                <a:spcPts val="0"/>
              </a:spcBef>
              <a:spcAft>
                <a:spcPts val="0"/>
              </a:spcAft>
              <a:buFont typeface="Arial" charset="0"/>
              <a:buNone/>
              <a:defRPr/>
            </a:pPr>
            <a:endParaRPr lang="en-GB" dirty="0" smtClean="0">
              <a:latin typeface="Arial" charset="0"/>
              <a:cs typeface="Arial" charset="0"/>
            </a:endParaRPr>
          </a:p>
          <a:p>
            <a:pPr eaLnBrk="1" fontAlgn="auto" hangingPunct="1">
              <a:lnSpc>
                <a:spcPct val="110000"/>
              </a:lnSpc>
              <a:spcBef>
                <a:spcPts val="0"/>
              </a:spcBef>
              <a:spcAft>
                <a:spcPts val="0"/>
              </a:spcAft>
              <a:buFont typeface="Arial" charset="0"/>
              <a:buNone/>
              <a:defRPr/>
            </a:pPr>
            <a:r>
              <a:rPr lang="en-GB" dirty="0" smtClean="0">
                <a:latin typeface="Arial" charset="0"/>
                <a:cs typeface="Arial" charset="0"/>
              </a:rPr>
              <a:t>May be limited in coverage, time span</a:t>
            </a:r>
          </a:p>
          <a:p>
            <a:pPr eaLnBrk="1" fontAlgn="auto" hangingPunct="1">
              <a:spcAft>
                <a:spcPts val="0"/>
              </a:spcAft>
              <a:defRPr/>
            </a:pPr>
            <a:endParaRPr lang="en-GB" dirty="0" smtClean="0">
              <a:latin typeface="Arial" charset="0"/>
              <a:cs typeface="Arial" charset="0"/>
            </a:endParaRPr>
          </a:p>
        </p:txBody>
      </p:sp>
      <p:sp>
        <p:nvSpPr>
          <p:cNvPr id="15365" name="Text Placeholder 8"/>
          <p:cNvSpPr>
            <a:spLocks noGrp="1"/>
          </p:cNvSpPr>
          <p:nvPr>
            <p:ph type="body" sz="quarter" idx="3"/>
          </p:nvPr>
        </p:nvSpPr>
        <p:spPr>
          <a:xfrm>
            <a:off x="4645025" y="692150"/>
            <a:ext cx="4041775" cy="639763"/>
          </a:xfrm>
        </p:spPr>
        <p:txBody>
          <a:bodyPr/>
          <a:lstStyle/>
          <a:p>
            <a:pPr eaLnBrk="1" hangingPunct="1"/>
            <a:r>
              <a:rPr lang="en-GB" smtClean="0">
                <a:latin typeface="Arial" charset="0"/>
                <a:cs typeface="Arial" charset="0"/>
              </a:rPr>
              <a:t>Fee</a:t>
            </a:r>
          </a:p>
        </p:txBody>
      </p:sp>
      <p:sp>
        <p:nvSpPr>
          <p:cNvPr id="15366" name="Content Placeholder 9"/>
          <p:cNvSpPr>
            <a:spLocks noGrp="1"/>
          </p:cNvSpPr>
          <p:nvPr>
            <p:ph sz="quarter" idx="4"/>
          </p:nvPr>
        </p:nvSpPr>
        <p:spPr>
          <a:xfrm>
            <a:off x="4706938" y="1412776"/>
            <a:ext cx="4041775" cy="5040312"/>
          </a:xfrm>
        </p:spPr>
        <p:txBody>
          <a:bodyPr/>
          <a:lstStyle/>
          <a:p>
            <a:pPr eaLnBrk="1" hangingPunct="1">
              <a:spcBef>
                <a:spcPct val="0"/>
              </a:spcBef>
            </a:pPr>
            <a:r>
              <a:rPr lang="en-GB" dirty="0" smtClean="0">
                <a:latin typeface="Arial" charset="0"/>
                <a:cs typeface="Arial" charset="0"/>
              </a:rPr>
              <a:t>Full company accounts, historical data, search by multiple criteria, analysis and report features</a:t>
            </a:r>
          </a:p>
          <a:p>
            <a:pPr eaLnBrk="1" hangingPunct="1">
              <a:spcBef>
                <a:spcPct val="0"/>
              </a:spcBef>
            </a:pPr>
            <a:endParaRPr lang="en-GB" dirty="0" smtClean="0">
              <a:latin typeface="Arial" charset="0"/>
              <a:cs typeface="Arial" charset="0"/>
            </a:endParaRPr>
          </a:p>
          <a:p>
            <a:pPr eaLnBrk="1" hangingPunct="1">
              <a:spcBef>
                <a:spcPct val="0"/>
              </a:spcBef>
            </a:pPr>
            <a:endParaRPr lang="en-GB" dirty="0" smtClean="0">
              <a:latin typeface="Arial" charset="0"/>
              <a:cs typeface="Arial" charset="0"/>
            </a:endParaRPr>
          </a:p>
          <a:p>
            <a:pPr eaLnBrk="1" hangingPunct="1">
              <a:spcBef>
                <a:spcPct val="0"/>
              </a:spcBef>
            </a:pPr>
            <a:r>
              <a:rPr lang="en-GB" dirty="0" smtClean="0">
                <a:latin typeface="Arial" charset="0"/>
                <a:cs typeface="Arial" charset="0"/>
              </a:rPr>
              <a:t>Detailed market share by company name, product/brand</a:t>
            </a:r>
          </a:p>
          <a:p>
            <a:pPr eaLnBrk="1" hangingPunct="1">
              <a:spcBef>
                <a:spcPct val="0"/>
              </a:spcBef>
            </a:pPr>
            <a:endParaRPr lang="en-GB" dirty="0" smtClean="0">
              <a:latin typeface="Arial" charset="0"/>
              <a:cs typeface="Arial" charset="0"/>
            </a:endParaRPr>
          </a:p>
          <a:p>
            <a:pPr eaLnBrk="1" hangingPunct="1">
              <a:spcBef>
                <a:spcPct val="0"/>
              </a:spcBef>
            </a:pPr>
            <a:r>
              <a:rPr lang="en-GB" dirty="0" smtClean="0">
                <a:latin typeface="Arial" charset="0"/>
                <a:cs typeface="Arial" charset="0"/>
              </a:rPr>
              <a:t>Indexed content, easier to search for historical information by event type, more flexible search and print options</a:t>
            </a:r>
          </a:p>
          <a:p>
            <a:pPr eaLnBrk="1" hangingPunct="1">
              <a:spcBef>
                <a:spcPct val="0"/>
              </a:spcBef>
            </a:pPr>
            <a:endParaRPr lang="en-GB" dirty="0" smtClean="0">
              <a:latin typeface="Arial" charset="0"/>
              <a:cs typeface="Arial" charset="0"/>
            </a:endParaRPr>
          </a:p>
          <a:p>
            <a:pPr eaLnBrk="1" hangingPunct="1">
              <a:spcBef>
                <a:spcPct val="0"/>
              </a:spcBef>
            </a:pPr>
            <a:r>
              <a:rPr lang="en-GB" dirty="0" smtClean="0">
                <a:latin typeface="Arial" charset="0"/>
                <a:cs typeface="Arial" charset="0"/>
              </a:rPr>
              <a:t>More likely to be comprehensive and have more extensive archives</a:t>
            </a:r>
          </a:p>
        </p:txBody>
      </p:sp>
      <p:sp>
        <p:nvSpPr>
          <p:cNvPr id="4" name="Date Placeholder 3"/>
          <p:cNvSpPr>
            <a:spLocks noGrp="1"/>
          </p:cNvSpPr>
          <p:nvPr>
            <p:ph type="dt" sz="quarter" idx="10"/>
          </p:nvPr>
        </p:nvSpPr>
        <p:spPr/>
        <p:txBody>
          <a:bodyPr/>
          <a:lstStyle/>
          <a:p>
            <a:pPr>
              <a:defRPr/>
            </a:pPr>
            <a:fld id="{C98EE3DD-1D4F-42D3-B91D-48EC108D890F}" type="datetime1">
              <a:rPr lang="en-GB">
                <a:solidFill>
                  <a:prstClr val="black">
                    <a:tint val="75000"/>
                  </a:prstClr>
                </a:solidFill>
              </a:rPr>
              <a:pPr>
                <a:defRPr/>
              </a:pPr>
              <a:t>18/07/2016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GB">
                <a:solidFill>
                  <a:prstClr val="black">
                    <a:tint val="75000"/>
                  </a:prstClr>
                </a:solidFill>
              </a:rPr>
              <a:t>www.rba.co.uk</a:t>
            </a:r>
          </a:p>
        </p:txBody>
      </p:sp>
      <p:sp>
        <p:nvSpPr>
          <p:cNvPr id="6" name="Slide Number Placeholder 5"/>
          <p:cNvSpPr>
            <a:spLocks noGrp="1"/>
          </p:cNvSpPr>
          <p:nvPr>
            <p:ph type="sldNum" sz="quarter" idx="12"/>
          </p:nvPr>
        </p:nvSpPr>
        <p:spPr/>
        <p:txBody>
          <a:bodyPr/>
          <a:lstStyle/>
          <a:p>
            <a:pPr>
              <a:defRPr/>
            </a:pPr>
            <a:fld id="{27B33ADF-333C-4694-90AA-6FA0DBC56785}" type="slidenum">
              <a:rPr lang="en-GB">
                <a:solidFill>
                  <a:prstClr val="black">
                    <a:tint val="75000"/>
                  </a:prstClr>
                </a:solidFill>
              </a:rPr>
              <a:pPr>
                <a:defRPr/>
              </a:pPr>
              <a:t>16</a:t>
            </a:fld>
            <a:endParaRPr lang="en-GB">
              <a:solidFill>
                <a:prstClr val="black">
                  <a:tint val="75000"/>
                </a:prst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Title 1"/>
          <p:cNvSpPr>
            <a:spLocks noGrp="1"/>
          </p:cNvSpPr>
          <p:nvPr>
            <p:ph type="title"/>
          </p:nvPr>
        </p:nvSpPr>
        <p:spPr>
          <a:xfrm>
            <a:off x="428625" y="71438"/>
            <a:ext cx="8229600" cy="582612"/>
          </a:xfrm>
        </p:spPr>
        <p:txBody>
          <a:bodyPr/>
          <a:lstStyle/>
          <a:p>
            <a:r>
              <a:rPr lang="en-GB" dirty="0" smtClean="0">
                <a:latin typeface="Arial" charset="0"/>
                <a:cs typeface="Arial" charset="0"/>
              </a:rPr>
              <a:t>Why not just Google?</a:t>
            </a:r>
          </a:p>
        </p:txBody>
      </p:sp>
      <p:sp>
        <p:nvSpPr>
          <p:cNvPr id="3" name="Content Placeholder 2"/>
          <p:cNvSpPr>
            <a:spLocks noGrp="1"/>
          </p:cNvSpPr>
          <p:nvPr>
            <p:ph idx="1"/>
          </p:nvPr>
        </p:nvSpPr>
        <p:spPr>
          <a:xfrm>
            <a:off x="428625" y="1052735"/>
            <a:ext cx="8229600" cy="5255989"/>
          </a:xfrm>
        </p:spPr>
        <p:txBody>
          <a:bodyPr>
            <a:normAutofit/>
          </a:bodyPr>
          <a:lstStyle/>
          <a:p>
            <a:pPr marL="457200" indent="-457200">
              <a:spcBef>
                <a:spcPts val="0"/>
              </a:spcBef>
              <a:buFontTx/>
              <a:buAutoNum type="arabicPeriod"/>
              <a:defRPr/>
            </a:pPr>
            <a:r>
              <a:rPr lang="en-GB" dirty="0" smtClean="0"/>
              <a:t>Heavy personalisation, aimed at consumer market, advertising main revenue earner</a:t>
            </a:r>
            <a:br>
              <a:rPr lang="en-GB" dirty="0" smtClean="0"/>
            </a:br>
            <a:endParaRPr lang="en-GB" dirty="0" smtClean="0"/>
          </a:p>
          <a:p>
            <a:pPr marL="457200" indent="-457200">
              <a:spcBef>
                <a:spcPts val="0"/>
              </a:spcBef>
              <a:buFontTx/>
              <a:buAutoNum type="arabicPeriod"/>
              <a:defRPr/>
            </a:pPr>
            <a:r>
              <a:rPr lang="en-GB" dirty="0" smtClean="0"/>
              <a:t>It automatically looks for variations on your terms and drops terms from your search without telling you (Bing also does this)</a:t>
            </a:r>
            <a:br>
              <a:rPr lang="en-GB" dirty="0" smtClean="0"/>
            </a:br>
            <a:endParaRPr lang="en-GB" dirty="0" smtClean="0"/>
          </a:p>
          <a:p>
            <a:pPr marL="457200" indent="-457200">
              <a:spcBef>
                <a:spcPts val="0"/>
              </a:spcBef>
              <a:buFontTx/>
              <a:buAutoNum type="arabicPeriod"/>
              <a:defRPr/>
            </a:pPr>
            <a:r>
              <a:rPr lang="en-GB" dirty="0" smtClean="0"/>
              <a:t>Google does not automatically search everything it has</a:t>
            </a:r>
          </a:p>
          <a:p>
            <a:pPr marL="457200" indent="-457200">
              <a:spcBef>
                <a:spcPts val="0"/>
              </a:spcBef>
              <a:buFontTx/>
              <a:buAutoNum type="arabicPeriod"/>
              <a:defRPr/>
            </a:pPr>
            <a:endParaRPr lang="en-GB" dirty="0" smtClean="0"/>
          </a:p>
          <a:p>
            <a:pPr marL="457200" indent="-457200">
              <a:spcBef>
                <a:spcPts val="0"/>
              </a:spcBef>
              <a:buFontTx/>
              <a:buAutoNum type="arabicPeriod"/>
              <a:defRPr/>
            </a:pPr>
            <a:r>
              <a:rPr lang="en-GB" dirty="0" smtClean="0"/>
              <a:t>Google cannot search password protected sites or databases</a:t>
            </a:r>
          </a:p>
          <a:p>
            <a:pPr marL="457200" indent="-457200">
              <a:spcBef>
                <a:spcPts val="0"/>
              </a:spcBef>
              <a:buFontTx/>
              <a:buAutoNum type="arabicPeriod"/>
              <a:defRPr/>
            </a:pPr>
            <a:endParaRPr lang="en-GB" dirty="0" smtClean="0"/>
          </a:p>
          <a:p>
            <a:pPr marL="457200" indent="-457200">
              <a:spcBef>
                <a:spcPts val="0"/>
              </a:spcBef>
              <a:buFontTx/>
              <a:buAutoNum type="arabicPeriod"/>
              <a:defRPr/>
            </a:pPr>
            <a:r>
              <a:rPr lang="en-GB" dirty="0" smtClean="0"/>
              <a:t>Machine learning and artificial intelligence increasingly used to provide “facts” and quick answers – </a:t>
            </a:r>
            <a:r>
              <a:rPr lang="en-GB" smtClean="0"/>
              <a:t>error </a:t>
            </a:r>
            <a:endParaRPr lang="en-GB" dirty="0" smtClean="0"/>
          </a:p>
          <a:p>
            <a:pPr marL="457200" indent="-457200">
              <a:spcBef>
                <a:spcPts val="0"/>
              </a:spcBef>
              <a:buFontTx/>
              <a:buAutoNum type="arabicPeriod"/>
              <a:defRPr/>
            </a:pPr>
            <a:endParaRPr lang="en-GB" dirty="0" smtClean="0"/>
          </a:p>
          <a:p>
            <a:pPr marL="457200" indent="-457200">
              <a:buFontTx/>
              <a:buAutoNum type="arabicPeriod"/>
              <a:defRPr/>
            </a:pPr>
            <a:endParaRPr lang="en-GB" dirty="0" smtClean="0"/>
          </a:p>
          <a:p>
            <a:pPr marL="457200" indent="-457200">
              <a:buFontTx/>
              <a:buAutoNum type="arabicPeriod"/>
              <a:defRPr/>
            </a:pPr>
            <a:endParaRPr lang="en-GB" dirty="0" smtClean="0"/>
          </a:p>
          <a:p>
            <a:pPr marL="457200" indent="-457200">
              <a:buFontTx/>
              <a:buAutoNum type="arabicPeriod"/>
              <a:defRPr/>
            </a:pPr>
            <a:endParaRPr lang="en-GB" dirty="0" smtClean="0"/>
          </a:p>
          <a:p>
            <a:pPr marL="457200" indent="-457200">
              <a:buFontTx/>
              <a:buAutoNum type="arabicPeriod"/>
              <a:defRPr/>
            </a:pPr>
            <a:endParaRPr lang="en-GB" dirty="0" smtClean="0"/>
          </a:p>
          <a:p>
            <a:pPr marL="457200" indent="-457200">
              <a:buFontTx/>
              <a:buAutoNum type="arabicPeriod"/>
              <a:defRPr/>
            </a:pPr>
            <a:endParaRPr lang="en-GB" dirty="0"/>
          </a:p>
        </p:txBody>
      </p:sp>
      <p:sp>
        <p:nvSpPr>
          <p:cNvPr id="4" name="Date Placeholder 3"/>
          <p:cNvSpPr>
            <a:spLocks noGrp="1"/>
          </p:cNvSpPr>
          <p:nvPr>
            <p:ph type="dt" sz="quarter" idx="10"/>
          </p:nvPr>
        </p:nvSpPr>
        <p:spPr/>
        <p:txBody>
          <a:bodyPr/>
          <a:lstStyle/>
          <a:p>
            <a:pPr>
              <a:defRPr/>
            </a:pPr>
            <a:fld id="{05F4D832-46F0-405B-87D2-5998DD2AD6B4}" type="datetime1">
              <a:rPr lang="en-GB" smtClean="0">
                <a:solidFill>
                  <a:prstClr val="black">
                    <a:tint val="75000"/>
                  </a:prstClr>
                </a:solidFill>
              </a:rPr>
              <a:pPr>
                <a:defRPr/>
              </a:pPr>
              <a:t>18/07/2016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GB" smtClean="0">
                <a:solidFill>
                  <a:prstClr val="black">
                    <a:tint val="75000"/>
                  </a:prstClr>
                </a:solidFill>
              </a:rPr>
              <a:t>www.rba.co.uk</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ED1402E-E81C-4AA1-A661-C92E595DFBE7}" type="slidenum">
              <a:rPr lang="en-GB" smtClean="0">
                <a:solidFill>
                  <a:prstClr val="black">
                    <a:tint val="75000"/>
                  </a:prstClr>
                </a:solidFill>
              </a:rPr>
              <a:pPr>
                <a:defRPr/>
              </a:pPr>
              <a:t>17</a:t>
            </a:fld>
            <a:endParaRPr lang="en-GB">
              <a:solidFill>
                <a:prstClr val="black">
                  <a:tint val="75000"/>
                </a:prst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Content Placeholder 5"/>
          <p:cNvSpPr>
            <a:spLocks noGrp="1"/>
          </p:cNvSpPr>
          <p:nvPr>
            <p:ph idx="1"/>
          </p:nvPr>
        </p:nvSpPr>
        <p:spPr>
          <a:xfrm>
            <a:off x="395536" y="908720"/>
            <a:ext cx="7959725" cy="5256584"/>
          </a:xfrm>
        </p:spPr>
        <p:txBody>
          <a:bodyPr>
            <a:normAutofit/>
          </a:bodyPr>
          <a:lstStyle/>
          <a:p>
            <a:pPr>
              <a:lnSpc>
                <a:spcPct val="110000"/>
              </a:lnSpc>
              <a:spcBef>
                <a:spcPct val="0"/>
              </a:spcBef>
            </a:pPr>
            <a:r>
              <a:rPr lang="en-GB" dirty="0" smtClean="0">
                <a:latin typeface="Arial" charset="0"/>
                <a:cs typeface="Arial" charset="0"/>
              </a:rPr>
              <a:t>EU Data Protection </a:t>
            </a:r>
          </a:p>
          <a:p>
            <a:pPr>
              <a:lnSpc>
                <a:spcPct val="110000"/>
              </a:lnSpc>
              <a:spcBef>
                <a:spcPct val="0"/>
              </a:spcBef>
            </a:pPr>
            <a:endParaRPr lang="en-GB" dirty="0" smtClean="0">
              <a:latin typeface="Arial" charset="0"/>
              <a:cs typeface="Arial" charset="0"/>
            </a:endParaRPr>
          </a:p>
          <a:p>
            <a:pPr>
              <a:lnSpc>
                <a:spcPct val="110000"/>
              </a:lnSpc>
              <a:spcBef>
                <a:spcPct val="0"/>
              </a:spcBef>
            </a:pPr>
            <a:r>
              <a:rPr lang="en-GB" dirty="0" smtClean="0">
                <a:latin typeface="Arial" charset="0"/>
                <a:cs typeface="Arial" charset="0"/>
              </a:rPr>
              <a:t>Information is NOT removed from the web, only the link to information in the search results</a:t>
            </a:r>
          </a:p>
          <a:p>
            <a:pPr>
              <a:lnSpc>
                <a:spcPct val="110000"/>
              </a:lnSpc>
              <a:spcBef>
                <a:spcPct val="0"/>
              </a:spcBef>
            </a:pPr>
            <a:endParaRPr lang="en-GB" dirty="0" smtClean="0">
              <a:latin typeface="Arial" charset="0"/>
              <a:cs typeface="Arial" charset="0"/>
            </a:endParaRPr>
          </a:p>
          <a:p>
            <a:pPr>
              <a:lnSpc>
                <a:spcPct val="110000"/>
              </a:lnSpc>
              <a:spcBef>
                <a:spcPct val="0"/>
              </a:spcBef>
            </a:pPr>
            <a:r>
              <a:rPr lang="en-GB" dirty="0" smtClean="0">
                <a:latin typeface="Arial" charset="0"/>
                <a:cs typeface="Arial" charset="0"/>
              </a:rPr>
              <a:t>Not automatic – subject has to apply to have links that point to specific information about themselves removed from the results. application may be rejected.</a:t>
            </a:r>
          </a:p>
          <a:p>
            <a:pPr>
              <a:lnSpc>
                <a:spcPct val="110000"/>
              </a:lnSpc>
              <a:spcBef>
                <a:spcPct val="0"/>
              </a:spcBef>
            </a:pPr>
            <a:endParaRPr lang="en-GB" dirty="0" smtClean="0">
              <a:latin typeface="Arial" charset="0"/>
              <a:cs typeface="Arial" charset="0"/>
            </a:endParaRPr>
          </a:p>
          <a:p>
            <a:pPr>
              <a:lnSpc>
                <a:spcPct val="110000"/>
              </a:lnSpc>
              <a:spcBef>
                <a:spcPct val="0"/>
              </a:spcBef>
            </a:pPr>
            <a:r>
              <a:rPr lang="en-GB" dirty="0" smtClean="0">
                <a:latin typeface="Arial" charset="0"/>
                <a:cs typeface="Arial" charset="0"/>
              </a:rPr>
              <a:t>Applies to all search engines with an EU/EEA presence, not just Google</a:t>
            </a:r>
          </a:p>
          <a:p>
            <a:pPr>
              <a:lnSpc>
                <a:spcPct val="110000"/>
              </a:lnSpc>
              <a:spcBef>
                <a:spcPct val="0"/>
              </a:spcBef>
            </a:pPr>
            <a:endParaRPr lang="en-GB" dirty="0" smtClean="0">
              <a:latin typeface="Arial" charset="0"/>
              <a:cs typeface="Arial" charset="0"/>
            </a:endParaRPr>
          </a:p>
          <a:p>
            <a:pPr>
              <a:lnSpc>
                <a:spcPct val="110000"/>
              </a:lnSpc>
              <a:spcBef>
                <a:spcPct val="0"/>
              </a:spcBef>
            </a:pPr>
            <a:r>
              <a:rPr lang="en-GB" dirty="0" smtClean="0"/>
              <a:t>Links hidden from anyone who can be identified as being physically located in Europe (IP address)</a:t>
            </a:r>
          </a:p>
          <a:p>
            <a:pPr>
              <a:lnSpc>
                <a:spcPct val="110000"/>
              </a:lnSpc>
              <a:spcBef>
                <a:spcPct val="0"/>
              </a:spcBef>
            </a:pPr>
            <a:endParaRPr lang="en-GB" dirty="0" smtClean="0">
              <a:latin typeface="Arial" charset="0"/>
              <a:cs typeface="Arial" charset="0"/>
            </a:endParaRPr>
          </a:p>
          <a:p>
            <a:pPr>
              <a:lnSpc>
                <a:spcPct val="110000"/>
              </a:lnSpc>
              <a:spcBef>
                <a:spcPct val="0"/>
              </a:spcBef>
            </a:pPr>
            <a:endParaRPr lang="en-GB" dirty="0" smtClean="0">
              <a:latin typeface="Arial" charset="0"/>
              <a:cs typeface="Arial" charset="0"/>
            </a:endParaRPr>
          </a:p>
          <a:p>
            <a:pPr>
              <a:lnSpc>
                <a:spcPct val="120000"/>
              </a:lnSpc>
              <a:spcBef>
                <a:spcPct val="0"/>
              </a:spcBef>
            </a:pPr>
            <a:endParaRPr lang="en-GB" dirty="0" smtClean="0">
              <a:latin typeface="Arial" charset="0"/>
              <a:cs typeface="Arial" charset="0"/>
            </a:endParaRPr>
          </a:p>
          <a:p>
            <a:pPr>
              <a:lnSpc>
                <a:spcPct val="110000"/>
              </a:lnSpc>
              <a:spcBef>
                <a:spcPct val="0"/>
              </a:spcBef>
            </a:pPr>
            <a:endParaRPr lang="en-GB" dirty="0" smtClean="0">
              <a:latin typeface="Arial" charset="0"/>
              <a:cs typeface="Arial" charset="0"/>
            </a:endParaRPr>
          </a:p>
          <a:p>
            <a:pPr>
              <a:lnSpc>
                <a:spcPct val="110000"/>
              </a:lnSpc>
              <a:spcBef>
                <a:spcPct val="0"/>
              </a:spcBef>
            </a:pPr>
            <a:endParaRPr lang="en-GB" dirty="0" smtClean="0">
              <a:latin typeface="Arial" charset="0"/>
              <a:cs typeface="Arial" charset="0"/>
            </a:endParaRPr>
          </a:p>
          <a:p>
            <a:pPr>
              <a:lnSpc>
                <a:spcPct val="110000"/>
              </a:lnSpc>
              <a:spcBef>
                <a:spcPct val="0"/>
              </a:spcBef>
            </a:pPr>
            <a:endParaRPr lang="en-GB" dirty="0" smtClean="0">
              <a:latin typeface="Arial" charset="0"/>
              <a:cs typeface="Arial" charset="0"/>
            </a:endParaRPr>
          </a:p>
        </p:txBody>
      </p:sp>
      <p:sp>
        <p:nvSpPr>
          <p:cNvPr id="3" name="Date Placeholder 2"/>
          <p:cNvSpPr>
            <a:spLocks noGrp="1"/>
          </p:cNvSpPr>
          <p:nvPr>
            <p:ph type="dt" sz="quarter" idx="10"/>
          </p:nvPr>
        </p:nvSpPr>
        <p:spPr/>
        <p:txBody>
          <a:bodyPr/>
          <a:lstStyle/>
          <a:p>
            <a:pPr>
              <a:defRPr/>
            </a:pPr>
            <a:fld id="{CFC8C6CA-A44D-4BBA-ACC9-F75CA804A93F}" type="datetime1">
              <a:rPr lang="en-GB" smtClean="0">
                <a:solidFill>
                  <a:prstClr val="black">
                    <a:tint val="75000"/>
                  </a:prstClr>
                </a:solidFill>
              </a:rPr>
              <a:pPr>
                <a:defRPr/>
              </a:pPr>
              <a:t>18/07/2016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a:defRPr/>
            </a:pPr>
            <a:r>
              <a:rPr lang="en-GB" dirty="0" smtClean="0">
                <a:solidFill>
                  <a:prstClr val="black">
                    <a:tint val="75000"/>
                  </a:prstClr>
                </a:solidFill>
              </a:rPr>
              <a:t>www.rba.co.uk</a:t>
            </a:r>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34D07A8-AE14-4E1A-B392-F636D8A7988B}" type="slidenum">
              <a:rPr lang="en-GB" smtClean="0">
                <a:solidFill>
                  <a:prstClr val="black">
                    <a:tint val="75000"/>
                  </a:prstClr>
                </a:solidFill>
              </a:rPr>
              <a:pPr>
                <a:defRPr/>
              </a:pPr>
              <a:t>18</a:t>
            </a:fld>
            <a:endParaRPr lang="en-GB">
              <a:solidFill>
                <a:prstClr val="black">
                  <a:tint val="75000"/>
                </a:prstClr>
              </a:solidFill>
            </a:endParaRPr>
          </a:p>
        </p:txBody>
      </p:sp>
      <p:sp>
        <p:nvSpPr>
          <p:cNvPr id="6" name="Title 1"/>
          <p:cNvSpPr>
            <a:spLocks noGrp="1"/>
          </p:cNvSpPr>
          <p:nvPr>
            <p:ph type="title"/>
          </p:nvPr>
        </p:nvSpPr>
        <p:spPr>
          <a:xfrm>
            <a:off x="457200" y="71438"/>
            <a:ext cx="8229600" cy="582612"/>
          </a:xfrm>
        </p:spPr>
        <p:txBody>
          <a:bodyPr>
            <a:normAutofit/>
          </a:bodyPr>
          <a:lstStyle/>
          <a:p>
            <a:r>
              <a:rPr lang="en-GB" dirty="0" smtClean="0">
                <a:latin typeface="Arial" charset="0"/>
                <a:cs typeface="Arial" charset="0"/>
              </a:rPr>
              <a:t>Right to be forgotten</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Right to be forgotten</a:t>
            </a:r>
            <a:endParaRPr lang="en-GB" dirty="0"/>
          </a:p>
        </p:txBody>
      </p:sp>
      <p:sp>
        <p:nvSpPr>
          <p:cNvPr id="4" name="Date Placeholder 3"/>
          <p:cNvSpPr>
            <a:spLocks noGrp="1"/>
          </p:cNvSpPr>
          <p:nvPr>
            <p:ph type="dt" sz="half" idx="10"/>
          </p:nvPr>
        </p:nvSpPr>
        <p:spPr/>
        <p:txBody>
          <a:bodyPr/>
          <a:lstStyle/>
          <a:p>
            <a:fld id="{8F13B39D-D6AF-4481-89E8-B1A03239AC46}" type="datetime1">
              <a:rPr lang="en-GB" smtClean="0">
                <a:solidFill>
                  <a:prstClr val="black">
                    <a:tint val="75000"/>
                  </a:prstClr>
                </a:solidFill>
              </a:rPr>
              <a:pPr/>
              <a:t>18/07/2016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rPr>
              <a:t>www.rba.co.uk</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201C6AF-9ED1-4F00-96B0-A0DF495580E3}" type="slidenum">
              <a:rPr lang="en-GB" smtClean="0">
                <a:solidFill>
                  <a:prstClr val="black">
                    <a:tint val="75000"/>
                  </a:prstClr>
                </a:solidFill>
              </a:rPr>
              <a:pPr/>
              <a:t>19</a:t>
            </a:fld>
            <a:endParaRPr lang="en-GB">
              <a:solidFill>
                <a:prstClr val="black">
                  <a:tint val="75000"/>
                </a:prstClr>
              </a:solidFill>
            </a:endParaRPr>
          </a:p>
        </p:txBody>
      </p:sp>
      <p:sp>
        <p:nvSpPr>
          <p:cNvPr id="3" name="Content Placeholder 2"/>
          <p:cNvSpPr>
            <a:spLocks noGrp="1"/>
          </p:cNvSpPr>
          <p:nvPr>
            <p:ph idx="4294967295"/>
          </p:nvPr>
        </p:nvSpPr>
        <p:spPr>
          <a:xfrm>
            <a:off x="395536" y="836712"/>
            <a:ext cx="8208912" cy="5616624"/>
          </a:xfrm>
        </p:spPr>
        <p:txBody>
          <a:bodyPr>
            <a:normAutofit/>
          </a:bodyPr>
          <a:lstStyle/>
          <a:p>
            <a:pPr>
              <a:lnSpc>
                <a:spcPct val="120000"/>
              </a:lnSpc>
              <a:spcBef>
                <a:spcPts val="0"/>
              </a:spcBef>
            </a:pPr>
            <a:endParaRPr lang="en-GB" sz="2100" dirty="0" smtClean="0"/>
          </a:p>
          <a:p>
            <a:pPr>
              <a:lnSpc>
                <a:spcPct val="120000"/>
              </a:lnSpc>
              <a:spcBef>
                <a:spcPts val="0"/>
              </a:spcBef>
            </a:pPr>
            <a:r>
              <a:rPr lang="en-GB" sz="2100" dirty="0" smtClean="0"/>
              <a:t>Google Europe Blog: Adapting our approach to the European right to be forgotten </a:t>
            </a:r>
            <a:r>
              <a:rPr lang="en-GB" sz="2100" dirty="0" smtClean="0">
                <a:hlinkClick r:id="rId2"/>
              </a:rPr>
              <a:t>http://googlepolicyeurope.blogspot.co.uk/2016/03/adapting-our-approach-to-european-right.html</a:t>
            </a:r>
            <a:r>
              <a:rPr lang="en-GB" sz="2100" dirty="0" smtClean="0"/>
              <a:t> </a:t>
            </a:r>
          </a:p>
          <a:p>
            <a:pPr>
              <a:lnSpc>
                <a:spcPct val="120000"/>
              </a:lnSpc>
              <a:spcBef>
                <a:spcPts val="0"/>
              </a:spcBef>
            </a:pPr>
            <a:endParaRPr lang="en-GB" sz="2100" dirty="0" smtClean="0"/>
          </a:p>
          <a:p>
            <a:pPr>
              <a:lnSpc>
                <a:spcPct val="120000"/>
              </a:lnSpc>
              <a:spcBef>
                <a:spcPts val="0"/>
              </a:spcBef>
            </a:pPr>
            <a:r>
              <a:rPr lang="en-GB" sz="2000" dirty="0" smtClean="0"/>
              <a:t>CNIL (</a:t>
            </a:r>
            <a:r>
              <a:rPr lang="en-GB" sz="2400" dirty="0" smtClean="0"/>
              <a:t>French data protection regulator) wants it applied across the world – Google resisting</a:t>
            </a:r>
          </a:p>
          <a:p>
            <a:pPr>
              <a:lnSpc>
                <a:spcPct val="120000"/>
              </a:lnSpc>
              <a:spcBef>
                <a:spcPts val="0"/>
              </a:spcBef>
            </a:pPr>
            <a:endParaRPr lang="en-GB" sz="2400" dirty="0" smtClean="0"/>
          </a:p>
          <a:p>
            <a:pPr>
              <a:lnSpc>
                <a:spcPct val="120000"/>
              </a:lnSpc>
              <a:spcBef>
                <a:spcPts val="0"/>
              </a:spcBef>
            </a:pPr>
            <a:r>
              <a:rPr lang="en-GB" sz="2100" dirty="0" smtClean="0"/>
              <a:t>Google Europe Blog: A principle that should not be forgotten  </a:t>
            </a:r>
            <a:r>
              <a:rPr lang="en-GB" sz="2100" dirty="0" smtClean="0">
                <a:hlinkClick r:id="rId3"/>
              </a:rPr>
              <a:t>http://googlepolicyeurope.blogspot.co.uk/2016/05/a-principle-that-should-not-be-forgotten.html</a:t>
            </a:r>
            <a:r>
              <a:rPr lang="en-GB" sz="2100" dirty="0" smtClean="0"/>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504056"/>
          </a:xfrm>
        </p:spPr>
        <p:txBody>
          <a:bodyPr>
            <a:normAutofit/>
          </a:bodyPr>
          <a:lstStyle/>
          <a:p>
            <a:pPr algn="l"/>
            <a:r>
              <a:rPr lang="en-GB" sz="2400" dirty="0" smtClean="0">
                <a:solidFill>
                  <a:schemeClr val="tx2">
                    <a:lumMod val="50000"/>
                  </a:schemeClr>
                </a:solidFill>
                <a:latin typeface="Arial" pitchFamily="34" charset="0"/>
                <a:cs typeface="Arial" pitchFamily="34" charset="0"/>
              </a:rPr>
              <a:t>Current issues</a:t>
            </a:r>
            <a:endParaRPr lang="en-GB" sz="2400" dirty="0">
              <a:solidFill>
                <a:schemeClr val="tx2">
                  <a:lumMod val="50000"/>
                </a:schemeClr>
              </a:solidFill>
              <a:latin typeface="Arial" pitchFamily="34" charset="0"/>
              <a:cs typeface="Arial" pitchFamily="34" charset="0"/>
            </a:endParaRPr>
          </a:p>
        </p:txBody>
      </p:sp>
      <p:sp>
        <p:nvSpPr>
          <p:cNvPr id="3" name="Content Placeholder 2"/>
          <p:cNvSpPr>
            <a:spLocks noGrp="1"/>
          </p:cNvSpPr>
          <p:nvPr>
            <p:ph idx="1"/>
          </p:nvPr>
        </p:nvSpPr>
        <p:spPr>
          <a:xfrm>
            <a:off x="539552" y="836712"/>
            <a:ext cx="8147248" cy="5544616"/>
          </a:xfrm>
        </p:spPr>
        <p:txBody>
          <a:bodyPr>
            <a:normAutofit fontScale="92500" lnSpcReduction="10000"/>
          </a:bodyPr>
          <a:lstStyle/>
          <a:p>
            <a:pPr marL="0" indent="0">
              <a:lnSpc>
                <a:spcPct val="120000"/>
              </a:lnSpc>
              <a:spcBef>
                <a:spcPts val="0"/>
              </a:spcBef>
              <a:buNone/>
            </a:pPr>
            <a:r>
              <a:rPr lang="en-GB" sz="2000" b="1" dirty="0" smtClean="0">
                <a:latin typeface="Arial" pitchFamily="34" charset="0"/>
                <a:cs typeface="Arial" pitchFamily="34" charset="0"/>
              </a:rPr>
              <a:t>BREXIT</a:t>
            </a:r>
          </a:p>
          <a:p>
            <a:pPr marL="0" indent="0">
              <a:lnSpc>
                <a:spcPct val="120000"/>
              </a:lnSpc>
              <a:spcBef>
                <a:spcPts val="0"/>
              </a:spcBef>
              <a:buNone/>
            </a:pPr>
            <a:endParaRPr lang="en-GB" sz="2000" dirty="0" smtClean="0">
              <a:latin typeface="Arial" pitchFamily="34" charset="0"/>
              <a:cs typeface="Arial" pitchFamily="34" charset="0"/>
            </a:endParaRPr>
          </a:p>
          <a:p>
            <a:pPr marL="0" indent="0">
              <a:lnSpc>
                <a:spcPct val="120000"/>
              </a:lnSpc>
              <a:spcBef>
                <a:spcPts val="0"/>
              </a:spcBef>
              <a:buNone/>
            </a:pPr>
            <a:r>
              <a:rPr lang="en-GB" sz="2000" dirty="0" smtClean="0">
                <a:latin typeface="Arial" pitchFamily="34" charset="0"/>
                <a:cs typeface="Arial" pitchFamily="34" charset="0"/>
              </a:rPr>
              <a:t>Legislation - EU “right to be forgotten”, link taxes</a:t>
            </a:r>
          </a:p>
          <a:p>
            <a:pPr marL="0" indent="0">
              <a:lnSpc>
                <a:spcPct val="120000"/>
              </a:lnSpc>
              <a:spcBef>
                <a:spcPts val="0"/>
              </a:spcBef>
              <a:buNone/>
            </a:pPr>
            <a:endParaRPr lang="en-GB" sz="2000" dirty="0" smtClean="0">
              <a:latin typeface="Arial" pitchFamily="34" charset="0"/>
              <a:cs typeface="Arial" pitchFamily="34" charset="0"/>
            </a:endParaRPr>
          </a:p>
          <a:p>
            <a:pPr marL="0" indent="0">
              <a:lnSpc>
                <a:spcPct val="120000"/>
              </a:lnSpc>
              <a:spcBef>
                <a:spcPts val="0"/>
              </a:spcBef>
              <a:buNone/>
            </a:pPr>
            <a:r>
              <a:rPr lang="en-GB" sz="2000" dirty="0" smtClean="0">
                <a:latin typeface="Arial" pitchFamily="34" charset="0"/>
                <a:cs typeface="Arial" pitchFamily="34" charset="0"/>
              </a:rPr>
              <a:t>More government sites and information being moved to and submerged in </a:t>
            </a:r>
            <a:r>
              <a:rPr lang="en-GB" sz="2000" dirty="0" smtClean="0">
                <a:latin typeface="Arial" pitchFamily="34" charset="0"/>
                <a:cs typeface="Arial" pitchFamily="34" charset="0"/>
                <a:hlinkClick r:id="rId2"/>
              </a:rPr>
              <a:t>www.gov.uk</a:t>
            </a:r>
            <a:endParaRPr lang="en-GB" sz="2000" dirty="0" smtClean="0">
              <a:latin typeface="Arial" pitchFamily="34" charset="0"/>
              <a:cs typeface="Arial" pitchFamily="34" charset="0"/>
            </a:endParaRPr>
          </a:p>
          <a:p>
            <a:pPr marL="0" indent="0">
              <a:lnSpc>
                <a:spcPct val="120000"/>
              </a:lnSpc>
              <a:spcBef>
                <a:spcPts val="0"/>
              </a:spcBef>
              <a:buNone/>
            </a:pPr>
            <a:endParaRPr lang="en-GB" sz="2000" dirty="0">
              <a:latin typeface="Arial" pitchFamily="34" charset="0"/>
              <a:cs typeface="Arial" pitchFamily="34" charset="0"/>
            </a:endParaRPr>
          </a:p>
          <a:p>
            <a:pPr marL="0" indent="0">
              <a:lnSpc>
                <a:spcPct val="120000"/>
              </a:lnSpc>
              <a:spcBef>
                <a:spcPts val="0"/>
              </a:spcBef>
              <a:buNone/>
            </a:pPr>
            <a:r>
              <a:rPr lang="en-GB" sz="2000" dirty="0" smtClean="0">
                <a:latin typeface="Arial" pitchFamily="34" charset="0"/>
                <a:cs typeface="Arial" pitchFamily="34" charset="0"/>
              </a:rPr>
              <a:t>Changes to the UK Companies Act – small and micro companies, PSC register</a:t>
            </a:r>
          </a:p>
          <a:p>
            <a:pPr marL="0" indent="0">
              <a:lnSpc>
                <a:spcPct val="120000"/>
              </a:lnSpc>
              <a:spcBef>
                <a:spcPts val="0"/>
              </a:spcBef>
              <a:buNone/>
            </a:pPr>
            <a:endParaRPr lang="en-GB" sz="2000" dirty="0" smtClean="0">
              <a:latin typeface="Arial" pitchFamily="34" charset="0"/>
              <a:cs typeface="Arial" pitchFamily="34" charset="0"/>
            </a:endParaRPr>
          </a:p>
          <a:p>
            <a:pPr marL="0" indent="0">
              <a:lnSpc>
                <a:spcPct val="120000"/>
              </a:lnSpc>
              <a:spcBef>
                <a:spcPts val="0"/>
              </a:spcBef>
              <a:buNone/>
            </a:pPr>
            <a:r>
              <a:rPr lang="en-GB" sz="2000" dirty="0" smtClean="0">
                <a:latin typeface="Arial" pitchFamily="34" charset="0"/>
                <a:cs typeface="Arial" pitchFamily="34" charset="0"/>
              </a:rPr>
              <a:t>More official data being made available as open data - possible quality and accessibility issues</a:t>
            </a:r>
          </a:p>
          <a:p>
            <a:pPr marL="0" indent="0">
              <a:lnSpc>
                <a:spcPct val="120000"/>
              </a:lnSpc>
              <a:spcBef>
                <a:spcPts val="0"/>
              </a:spcBef>
              <a:buNone/>
            </a:pPr>
            <a:endParaRPr lang="en-GB" sz="2000" dirty="0" smtClean="0">
              <a:latin typeface="Arial" pitchFamily="34" charset="0"/>
              <a:cs typeface="Arial" pitchFamily="34" charset="0"/>
            </a:endParaRPr>
          </a:p>
          <a:p>
            <a:pPr marL="0" indent="0">
              <a:lnSpc>
                <a:spcPct val="120000"/>
              </a:lnSpc>
              <a:spcBef>
                <a:spcPts val="0"/>
              </a:spcBef>
              <a:buNone/>
            </a:pPr>
            <a:r>
              <a:rPr lang="en-GB" sz="2000" dirty="0" smtClean="0">
                <a:latin typeface="Arial" pitchFamily="34" charset="0"/>
                <a:cs typeface="Arial" pitchFamily="34" charset="0"/>
              </a:rPr>
              <a:t>Google knows best!</a:t>
            </a:r>
          </a:p>
          <a:p>
            <a:pPr marL="400050" lvl="1" indent="0">
              <a:lnSpc>
                <a:spcPct val="120000"/>
              </a:lnSpc>
              <a:spcBef>
                <a:spcPts val="0"/>
              </a:spcBef>
              <a:buFontTx/>
              <a:buChar char="-"/>
            </a:pPr>
            <a:r>
              <a:rPr lang="en-GB" sz="2000" dirty="0" smtClean="0">
                <a:latin typeface="Arial" pitchFamily="34" charset="0"/>
                <a:cs typeface="Arial" pitchFamily="34" charset="0"/>
              </a:rPr>
              <a:t> major changes to how it analyses and runs your search, rewriting your search is standard results increasingly device dependent</a:t>
            </a:r>
          </a:p>
          <a:p>
            <a:pPr marL="0" indent="0">
              <a:spcBef>
                <a:spcPts val="0"/>
              </a:spcBef>
              <a:buNone/>
            </a:pPr>
            <a:endParaRPr lang="en-GB" sz="2000" dirty="0"/>
          </a:p>
        </p:txBody>
      </p:sp>
      <p:sp>
        <p:nvSpPr>
          <p:cNvPr id="4" name="Date Placeholder 3"/>
          <p:cNvSpPr>
            <a:spLocks noGrp="1"/>
          </p:cNvSpPr>
          <p:nvPr>
            <p:ph type="dt" sz="half" idx="10"/>
          </p:nvPr>
        </p:nvSpPr>
        <p:spPr/>
        <p:txBody>
          <a:bodyPr/>
          <a:lstStyle/>
          <a:p>
            <a:fld id="{112D9965-46FD-4C04-91F3-49ACB6E9D410}" type="datetime1">
              <a:rPr lang="en-GB" smtClean="0"/>
              <a:pPr/>
              <a:t>18/07/2016</a:t>
            </a:fld>
            <a:endParaRPr lang="en-GB"/>
          </a:p>
        </p:txBody>
      </p:sp>
      <p:sp>
        <p:nvSpPr>
          <p:cNvPr id="5" name="Slide Number Placeholder 4"/>
          <p:cNvSpPr>
            <a:spLocks noGrp="1"/>
          </p:cNvSpPr>
          <p:nvPr>
            <p:ph type="sldNum" sz="quarter" idx="12"/>
          </p:nvPr>
        </p:nvSpPr>
        <p:spPr/>
        <p:txBody>
          <a:bodyPr/>
          <a:lstStyle/>
          <a:p>
            <a:fld id="{00F87F59-1120-40A7-87AD-448DA73E6ED8}" type="slidenum">
              <a:rPr lang="en-GB" smtClean="0"/>
              <a:pPr/>
              <a:t>2</a:t>
            </a:fld>
            <a:endParaRPr lang="en-GB"/>
          </a:p>
        </p:txBody>
      </p:sp>
      <p:sp>
        <p:nvSpPr>
          <p:cNvPr id="6" name="Footer Placeholder 5"/>
          <p:cNvSpPr>
            <a:spLocks noGrp="1"/>
          </p:cNvSpPr>
          <p:nvPr>
            <p:ph type="ftr" sz="quarter" idx="11"/>
          </p:nvPr>
        </p:nvSpPr>
        <p:spPr/>
        <p:txBody>
          <a:bodyPr/>
          <a:lstStyle/>
          <a:p>
            <a:r>
              <a:rPr lang="en-GB" smtClean="0"/>
              <a:t>www.rba.co.uk</a:t>
            </a:r>
            <a:endParaRPr lang="en-GB"/>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5" name="Content Placeholder 2"/>
          <p:cNvSpPr>
            <a:spLocks noGrp="1"/>
          </p:cNvSpPr>
          <p:nvPr>
            <p:ph idx="1"/>
          </p:nvPr>
        </p:nvSpPr>
        <p:spPr>
          <a:xfrm>
            <a:off x="611560" y="980728"/>
            <a:ext cx="7992888" cy="5400600"/>
          </a:xfrm>
        </p:spPr>
        <p:txBody>
          <a:bodyPr>
            <a:normAutofit lnSpcReduction="10000"/>
          </a:bodyPr>
          <a:lstStyle/>
          <a:p>
            <a:pPr marL="0" indent="0">
              <a:lnSpc>
                <a:spcPct val="120000"/>
              </a:lnSpc>
              <a:spcBef>
                <a:spcPct val="0"/>
              </a:spcBef>
              <a:buNone/>
            </a:pPr>
            <a:r>
              <a:rPr lang="en-GB" dirty="0" smtClean="0">
                <a:latin typeface="Arial" charset="0"/>
                <a:cs typeface="Arial" charset="0"/>
              </a:rPr>
              <a:t>Google adds removal statement from all results for searches on personal names even if nothing has been removed. (Does not apply to public figures, famous people or celebrities)</a:t>
            </a:r>
          </a:p>
          <a:p>
            <a:pPr marL="0" indent="0">
              <a:lnSpc>
                <a:spcPct val="120000"/>
              </a:lnSpc>
              <a:spcBef>
                <a:spcPct val="0"/>
              </a:spcBef>
              <a:buNone/>
            </a:pPr>
            <a:endParaRPr lang="en-GB" dirty="0" smtClean="0">
              <a:latin typeface="Arial" charset="0"/>
              <a:cs typeface="Arial" charset="0"/>
            </a:endParaRPr>
          </a:p>
          <a:p>
            <a:pPr marL="0" indent="0">
              <a:lnSpc>
                <a:spcPct val="120000"/>
              </a:lnSpc>
              <a:spcBef>
                <a:spcPct val="0"/>
              </a:spcBef>
              <a:buNone/>
            </a:pPr>
            <a:endParaRPr lang="en-GB" dirty="0" smtClean="0">
              <a:latin typeface="Arial" charset="0"/>
              <a:cs typeface="Arial" charset="0"/>
            </a:endParaRPr>
          </a:p>
          <a:p>
            <a:pPr marL="0" indent="0">
              <a:lnSpc>
                <a:spcPct val="120000"/>
              </a:lnSpc>
              <a:spcBef>
                <a:spcPct val="0"/>
              </a:spcBef>
              <a:buNone/>
            </a:pPr>
            <a:endParaRPr lang="en-GB" dirty="0" smtClean="0">
              <a:latin typeface="Arial" charset="0"/>
              <a:cs typeface="Arial" charset="0"/>
            </a:endParaRPr>
          </a:p>
          <a:p>
            <a:pPr marL="0" indent="0">
              <a:lnSpc>
                <a:spcPct val="120000"/>
              </a:lnSpc>
              <a:spcBef>
                <a:spcPct val="0"/>
              </a:spcBef>
              <a:buNone/>
            </a:pPr>
            <a:endParaRPr lang="en-GB" dirty="0" smtClean="0">
              <a:latin typeface="Arial" charset="0"/>
              <a:cs typeface="Arial" charset="0"/>
            </a:endParaRPr>
          </a:p>
          <a:p>
            <a:pPr marL="0" indent="0">
              <a:lnSpc>
                <a:spcPct val="120000"/>
              </a:lnSpc>
              <a:spcBef>
                <a:spcPct val="0"/>
              </a:spcBef>
              <a:buNone/>
            </a:pPr>
            <a:r>
              <a:rPr lang="en-GB" dirty="0" smtClean="0">
                <a:latin typeface="Arial" charset="0"/>
                <a:cs typeface="Arial" charset="0"/>
              </a:rPr>
              <a:t>Avoid the ruling by faking your location? VPNs, anonymous browsing/networks, Tor?</a:t>
            </a:r>
          </a:p>
          <a:p>
            <a:pPr marL="0" indent="0">
              <a:lnSpc>
                <a:spcPct val="120000"/>
              </a:lnSpc>
              <a:spcBef>
                <a:spcPct val="0"/>
              </a:spcBef>
              <a:buNone/>
            </a:pPr>
            <a:endParaRPr lang="en-GB" dirty="0" smtClean="0">
              <a:latin typeface="Arial" charset="0"/>
              <a:cs typeface="Arial" charset="0"/>
            </a:endParaRPr>
          </a:p>
          <a:p>
            <a:pPr marL="0" indent="0">
              <a:lnSpc>
                <a:spcPct val="120000"/>
              </a:lnSpc>
              <a:spcBef>
                <a:spcPct val="0"/>
              </a:spcBef>
              <a:buNone/>
            </a:pPr>
            <a:r>
              <a:rPr lang="en-GB" dirty="0" smtClean="0">
                <a:latin typeface="Arial" charset="0"/>
                <a:cs typeface="Arial" charset="0"/>
              </a:rPr>
              <a:t>Know the sources that may have the information you need e.g. company and directors databases, insolvency sites, social media, professional/trade networks, news sites (but see next slide)</a:t>
            </a:r>
          </a:p>
          <a:p>
            <a:pPr marL="0" indent="0">
              <a:lnSpc>
                <a:spcPct val="120000"/>
              </a:lnSpc>
              <a:spcBef>
                <a:spcPct val="0"/>
              </a:spcBef>
              <a:buNone/>
            </a:pPr>
            <a:endParaRPr lang="en-GB" dirty="0" smtClean="0">
              <a:latin typeface="Arial" charset="0"/>
              <a:cs typeface="Arial" charset="0"/>
            </a:endParaRPr>
          </a:p>
          <a:p>
            <a:pPr marL="0" indent="0">
              <a:lnSpc>
                <a:spcPct val="120000"/>
              </a:lnSpc>
              <a:spcBef>
                <a:spcPct val="0"/>
              </a:spcBef>
              <a:buNone/>
            </a:pPr>
            <a:endParaRPr lang="en-GB" dirty="0" smtClean="0">
              <a:latin typeface="Arial" charset="0"/>
              <a:cs typeface="Arial" charset="0"/>
            </a:endParaRPr>
          </a:p>
          <a:p>
            <a:pPr marL="0" indent="0">
              <a:lnSpc>
                <a:spcPct val="120000"/>
              </a:lnSpc>
              <a:spcBef>
                <a:spcPct val="0"/>
              </a:spcBef>
              <a:buNone/>
            </a:pPr>
            <a:endParaRPr lang="en-GB" dirty="0" smtClean="0">
              <a:latin typeface="Arial" charset="0"/>
              <a:cs typeface="Arial" charset="0"/>
            </a:endParaRPr>
          </a:p>
          <a:p>
            <a:pPr marL="0" indent="0">
              <a:lnSpc>
                <a:spcPct val="120000"/>
              </a:lnSpc>
              <a:spcBef>
                <a:spcPct val="0"/>
              </a:spcBef>
              <a:buNone/>
            </a:pPr>
            <a:endParaRPr lang="en-GB" dirty="0" smtClean="0">
              <a:latin typeface="Arial" charset="0"/>
              <a:cs typeface="Arial" charset="0"/>
            </a:endParaRPr>
          </a:p>
          <a:p>
            <a:pPr marL="0" indent="0">
              <a:lnSpc>
                <a:spcPct val="120000"/>
              </a:lnSpc>
              <a:spcBef>
                <a:spcPct val="0"/>
              </a:spcBef>
              <a:buNone/>
            </a:pPr>
            <a:endParaRPr lang="en-GB" dirty="0" smtClean="0">
              <a:latin typeface="Arial" charset="0"/>
              <a:cs typeface="Arial" charset="0"/>
            </a:endParaRPr>
          </a:p>
          <a:p>
            <a:pPr marL="0" indent="0">
              <a:lnSpc>
                <a:spcPct val="120000"/>
              </a:lnSpc>
              <a:spcBef>
                <a:spcPct val="0"/>
              </a:spcBef>
              <a:buNone/>
            </a:pPr>
            <a:endParaRPr lang="en-GB" dirty="0" smtClean="0">
              <a:latin typeface="Arial" charset="0"/>
              <a:cs typeface="Arial" charset="0"/>
            </a:endParaRPr>
          </a:p>
          <a:p>
            <a:pPr marL="0" indent="0">
              <a:lnSpc>
                <a:spcPct val="120000"/>
              </a:lnSpc>
              <a:spcBef>
                <a:spcPct val="0"/>
              </a:spcBef>
              <a:buNone/>
            </a:pPr>
            <a:endParaRPr lang="en-GB" dirty="0" smtClean="0">
              <a:latin typeface="Arial" charset="0"/>
              <a:cs typeface="Arial" charset="0"/>
            </a:endParaRPr>
          </a:p>
          <a:p>
            <a:pPr marL="0" indent="0">
              <a:lnSpc>
                <a:spcPct val="120000"/>
              </a:lnSpc>
              <a:spcBef>
                <a:spcPct val="0"/>
              </a:spcBef>
              <a:buNone/>
            </a:pPr>
            <a:endParaRPr lang="en-GB" dirty="0" smtClean="0">
              <a:latin typeface="Arial" charset="0"/>
              <a:cs typeface="Arial" charset="0"/>
            </a:endParaRPr>
          </a:p>
          <a:p>
            <a:pPr marL="0" indent="0">
              <a:lnSpc>
                <a:spcPct val="120000"/>
              </a:lnSpc>
              <a:spcBef>
                <a:spcPct val="0"/>
              </a:spcBef>
              <a:buNone/>
            </a:pPr>
            <a:endParaRPr lang="en-GB" dirty="0" smtClean="0">
              <a:latin typeface="Arial" charset="0"/>
              <a:cs typeface="Arial" charset="0"/>
            </a:endParaRPr>
          </a:p>
        </p:txBody>
      </p:sp>
      <p:sp>
        <p:nvSpPr>
          <p:cNvPr id="4" name="Date Placeholder 3"/>
          <p:cNvSpPr>
            <a:spLocks noGrp="1"/>
          </p:cNvSpPr>
          <p:nvPr>
            <p:ph type="dt" sz="quarter" idx="10"/>
          </p:nvPr>
        </p:nvSpPr>
        <p:spPr/>
        <p:txBody>
          <a:bodyPr/>
          <a:lstStyle/>
          <a:p>
            <a:pPr>
              <a:defRPr/>
            </a:pPr>
            <a:fld id="{1822EFF1-EB96-4190-8258-2C0E6F6F4A23}" type="datetime1">
              <a:rPr lang="en-GB" smtClean="0">
                <a:solidFill>
                  <a:prstClr val="black">
                    <a:tint val="75000"/>
                  </a:prstClr>
                </a:solidFill>
              </a:rPr>
              <a:pPr>
                <a:defRPr/>
              </a:pPr>
              <a:t>18/07/2016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GB" smtClean="0">
                <a:solidFill>
                  <a:prstClr val="black">
                    <a:tint val="75000"/>
                  </a:prstClr>
                </a:solidFill>
              </a:rPr>
              <a:t>www.rba.co.uk</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836CBD6-DC8B-40BD-BFFB-D2FCC398E271}" type="slidenum">
              <a:rPr lang="en-GB" smtClean="0">
                <a:solidFill>
                  <a:prstClr val="black">
                    <a:tint val="75000"/>
                  </a:prstClr>
                </a:solidFill>
              </a:rPr>
              <a:pPr>
                <a:defRPr/>
              </a:pPr>
              <a:t>20</a:t>
            </a:fld>
            <a:endParaRPr lang="en-GB" dirty="0">
              <a:solidFill>
                <a:prstClr val="black">
                  <a:tint val="75000"/>
                </a:prstClr>
              </a:solidFill>
            </a:endParaRPr>
          </a:p>
        </p:txBody>
      </p:sp>
      <p:sp>
        <p:nvSpPr>
          <p:cNvPr id="8" name="Title 1"/>
          <p:cNvSpPr>
            <a:spLocks noGrp="1"/>
          </p:cNvSpPr>
          <p:nvPr>
            <p:ph type="title"/>
          </p:nvPr>
        </p:nvSpPr>
        <p:spPr>
          <a:xfrm>
            <a:off x="457200" y="71438"/>
            <a:ext cx="8229600" cy="582612"/>
          </a:xfrm>
        </p:spPr>
        <p:txBody>
          <a:bodyPr>
            <a:normAutofit/>
          </a:bodyPr>
          <a:lstStyle/>
          <a:p>
            <a:r>
              <a:rPr lang="en-GB" dirty="0" smtClean="0">
                <a:latin typeface="Arial" charset="0"/>
                <a:cs typeface="Arial" charset="0"/>
              </a:rPr>
              <a:t>Right to be forgotten</a:t>
            </a:r>
          </a:p>
        </p:txBody>
      </p:sp>
      <p:pic>
        <p:nvPicPr>
          <p:cNvPr id="7" name="Picture 6" descr="Possible links removal.gif"/>
          <p:cNvPicPr>
            <a:picLocks noChangeAspect="1"/>
          </p:cNvPicPr>
          <p:nvPr/>
        </p:nvPicPr>
        <p:blipFill>
          <a:blip r:embed="rId2" cstate="print"/>
          <a:stretch>
            <a:fillRect/>
          </a:stretch>
        </p:blipFill>
        <p:spPr>
          <a:xfrm>
            <a:off x="1118830" y="2564904"/>
            <a:ext cx="5973450" cy="864096"/>
          </a:xfrm>
          <a:prstGeom prst="rect">
            <a:avLst/>
          </a:prstGeom>
          <a:ln>
            <a:solidFill>
              <a:schemeClr val="tx1"/>
            </a:solidFill>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Possible EU “link tax”</a:t>
            </a:r>
            <a:endParaRPr lang="en-GB" dirty="0"/>
          </a:p>
        </p:txBody>
      </p:sp>
      <p:sp>
        <p:nvSpPr>
          <p:cNvPr id="3" name="Content Placeholder 2"/>
          <p:cNvSpPr>
            <a:spLocks noGrp="1"/>
          </p:cNvSpPr>
          <p:nvPr>
            <p:ph idx="1"/>
          </p:nvPr>
        </p:nvSpPr>
        <p:spPr>
          <a:xfrm>
            <a:off x="428596" y="692696"/>
            <a:ext cx="8229600" cy="5688632"/>
          </a:xfrm>
        </p:spPr>
        <p:txBody>
          <a:bodyPr>
            <a:normAutofit fontScale="92500" lnSpcReduction="10000"/>
          </a:bodyPr>
          <a:lstStyle/>
          <a:p>
            <a:pPr>
              <a:lnSpc>
                <a:spcPct val="120000"/>
              </a:lnSpc>
              <a:spcBef>
                <a:spcPts val="0"/>
              </a:spcBef>
            </a:pPr>
            <a:r>
              <a:rPr lang="en-GB" dirty="0" smtClean="0"/>
              <a:t>Ancillary Rights, or the Link Tax - Haden Interactive  </a:t>
            </a:r>
            <a:r>
              <a:rPr lang="en-GB" dirty="0" smtClean="0">
                <a:hlinkClick r:id="rId2"/>
              </a:rPr>
              <a:t>http://www.hadeninteractive.com/ancillary-rights-link-tax/</a:t>
            </a:r>
            <a:r>
              <a:rPr lang="en-GB" dirty="0" smtClean="0"/>
              <a:t> </a:t>
            </a:r>
          </a:p>
          <a:p>
            <a:pPr>
              <a:lnSpc>
                <a:spcPct val="120000"/>
              </a:lnSpc>
              <a:spcBef>
                <a:spcPts val="0"/>
              </a:spcBef>
            </a:pPr>
            <a:endParaRPr lang="en-GB" dirty="0" smtClean="0"/>
          </a:p>
          <a:p>
            <a:pPr>
              <a:lnSpc>
                <a:spcPct val="120000"/>
              </a:lnSpc>
              <a:spcBef>
                <a:spcPts val="0"/>
              </a:spcBef>
            </a:pPr>
            <a:r>
              <a:rPr lang="en-GB" dirty="0" smtClean="0"/>
              <a:t>The Spanish experience</a:t>
            </a:r>
          </a:p>
          <a:p>
            <a:pPr>
              <a:lnSpc>
                <a:spcPct val="120000"/>
              </a:lnSpc>
              <a:spcBef>
                <a:spcPts val="0"/>
              </a:spcBef>
            </a:pPr>
            <a:endParaRPr lang="en-GB" dirty="0" smtClean="0"/>
          </a:p>
          <a:p>
            <a:pPr lvl="1">
              <a:lnSpc>
                <a:spcPct val="120000"/>
              </a:lnSpc>
              <a:spcBef>
                <a:spcPts val="0"/>
              </a:spcBef>
            </a:pPr>
            <a:r>
              <a:rPr lang="en-GB" dirty="0" smtClean="0"/>
              <a:t>doesn’t allow publishers to opt out as did German and Belgian legislation</a:t>
            </a:r>
          </a:p>
          <a:p>
            <a:pPr lvl="1">
              <a:lnSpc>
                <a:spcPct val="120000"/>
              </a:lnSpc>
              <a:spcBef>
                <a:spcPts val="0"/>
              </a:spcBef>
              <a:buNone/>
            </a:pPr>
            <a:endParaRPr lang="en-GB" dirty="0" smtClean="0"/>
          </a:p>
          <a:p>
            <a:pPr lvl="1">
              <a:lnSpc>
                <a:spcPct val="120000"/>
              </a:lnSpc>
              <a:spcBef>
                <a:spcPts val="0"/>
              </a:spcBef>
            </a:pPr>
            <a:r>
              <a:rPr lang="en-GB" dirty="0" smtClean="0"/>
              <a:t>Google closed down Google News Spain </a:t>
            </a:r>
            <a:r>
              <a:rPr lang="en-GB" dirty="0" smtClean="0">
                <a:hlinkClick r:id="rId3"/>
              </a:rPr>
              <a:t>http://googlepolicyeurope.blogspot.co.uk/2014/12/an-update-on-google-news-in-spain.html</a:t>
            </a:r>
            <a:r>
              <a:rPr lang="en-GB" dirty="0" smtClean="0"/>
              <a:t> </a:t>
            </a:r>
          </a:p>
          <a:p>
            <a:pPr lvl="1">
              <a:lnSpc>
                <a:spcPct val="120000"/>
              </a:lnSpc>
              <a:spcBef>
                <a:spcPts val="0"/>
              </a:spcBef>
              <a:buNone/>
            </a:pPr>
            <a:endParaRPr lang="en-GB" dirty="0" smtClean="0"/>
          </a:p>
          <a:p>
            <a:pPr lvl="1">
              <a:lnSpc>
                <a:spcPct val="120000"/>
              </a:lnSpc>
              <a:spcBef>
                <a:spcPts val="0"/>
              </a:spcBef>
            </a:pPr>
            <a:r>
              <a:rPr lang="en-GB" dirty="0" smtClean="0"/>
              <a:t>publishers lost traffic and revenue </a:t>
            </a:r>
            <a:r>
              <a:rPr lang="en-GB" dirty="0" smtClean="0">
                <a:hlinkClick r:id="rId4"/>
              </a:rPr>
              <a:t>http://arstechnica.com/tech-policy/2015/07/new-study-shows-spains-google-tax-has-been-a-disaster-for-publishers/</a:t>
            </a:r>
            <a:r>
              <a:rPr lang="en-GB" dirty="0" smtClean="0"/>
              <a:t> </a:t>
            </a:r>
          </a:p>
          <a:p>
            <a:pPr>
              <a:lnSpc>
                <a:spcPct val="120000"/>
              </a:lnSpc>
              <a:spcBef>
                <a:spcPts val="0"/>
              </a:spcBef>
            </a:pPr>
            <a:endParaRPr lang="en-GB" dirty="0" smtClean="0"/>
          </a:p>
          <a:p>
            <a:pPr>
              <a:lnSpc>
                <a:spcPct val="120000"/>
              </a:lnSpc>
              <a:spcBef>
                <a:spcPts val="0"/>
              </a:spcBef>
            </a:pPr>
            <a:r>
              <a:rPr lang="en-GB" dirty="0" smtClean="0"/>
              <a:t>Researchers have to locate and search sources individually</a:t>
            </a:r>
          </a:p>
        </p:txBody>
      </p:sp>
      <p:sp>
        <p:nvSpPr>
          <p:cNvPr id="4" name="Date Placeholder 3"/>
          <p:cNvSpPr>
            <a:spLocks noGrp="1"/>
          </p:cNvSpPr>
          <p:nvPr>
            <p:ph type="dt" sz="half" idx="10"/>
          </p:nvPr>
        </p:nvSpPr>
        <p:spPr/>
        <p:txBody>
          <a:bodyPr/>
          <a:lstStyle/>
          <a:p>
            <a:fld id="{8F13B39D-D6AF-4481-89E8-B1A03239AC46}" type="datetime1">
              <a:rPr lang="en-GB" smtClean="0">
                <a:solidFill>
                  <a:prstClr val="black">
                    <a:tint val="75000"/>
                  </a:prstClr>
                </a:solidFill>
              </a:rPr>
              <a:pPr/>
              <a:t>18/07/2016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rPr>
              <a:t>www.rba.co.uk</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201C6AF-9ED1-4F00-96B0-A0DF495580E3}" type="slidenum">
              <a:rPr lang="en-GB" smtClean="0">
                <a:solidFill>
                  <a:prstClr val="black">
                    <a:tint val="75000"/>
                  </a:prstClr>
                </a:solidFill>
              </a:rPr>
              <a:pPr/>
              <a:t>21</a:t>
            </a:fld>
            <a:endParaRPr lang="en-GB" dirty="0">
              <a:solidFill>
                <a:prstClr val="black">
                  <a:tint val="75000"/>
                </a:prst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Official information - main government sites</a:t>
            </a:r>
            <a:endParaRPr lang="en-GB" dirty="0"/>
          </a:p>
        </p:txBody>
      </p:sp>
      <p:sp>
        <p:nvSpPr>
          <p:cNvPr id="3" name="Content Placeholder 2"/>
          <p:cNvSpPr>
            <a:spLocks noGrp="1"/>
          </p:cNvSpPr>
          <p:nvPr>
            <p:ph idx="1"/>
          </p:nvPr>
        </p:nvSpPr>
        <p:spPr/>
        <p:txBody>
          <a:bodyPr/>
          <a:lstStyle/>
          <a:p>
            <a:r>
              <a:rPr lang="en-GB" dirty="0" smtClean="0"/>
              <a:t>Welcome to GOV.UK  </a:t>
            </a:r>
            <a:r>
              <a:rPr lang="en-GB" dirty="0" smtClean="0">
                <a:hlinkClick r:id="rId2"/>
              </a:rPr>
              <a:t>https://www.gov.uk/</a:t>
            </a:r>
            <a:endParaRPr lang="en-GB" dirty="0" smtClean="0"/>
          </a:p>
          <a:p>
            <a:endParaRPr lang="en-GB" dirty="0" smtClean="0"/>
          </a:p>
          <a:p>
            <a:r>
              <a:rPr lang="en-GB" dirty="0" smtClean="0"/>
              <a:t>UK Parliament  </a:t>
            </a:r>
            <a:r>
              <a:rPr lang="en-GB" dirty="0" smtClean="0">
                <a:hlinkClick r:id="rId3"/>
              </a:rPr>
              <a:t>http://www.parliament.uk/</a:t>
            </a:r>
            <a:r>
              <a:rPr lang="en-GB" dirty="0" smtClean="0"/>
              <a:t> </a:t>
            </a:r>
          </a:p>
          <a:p>
            <a:endParaRPr lang="en-GB" dirty="0" smtClean="0"/>
          </a:p>
          <a:p>
            <a:r>
              <a:rPr lang="en-GB" dirty="0" smtClean="0"/>
              <a:t>Welsh Government </a:t>
            </a:r>
            <a:r>
              <a:rPr lang="en-GB" dirty="0" smtClean="0">
                <a:hlinkClick r:id="rId4"/>
              </a:rPr>
              <a:t>http://gov.wales/</a:t>
            </a:r>
            <a:r>
              <a:rPr lang="en-GB" dirty="0" smtClean="0"/>
              <a:t> </a:t>
            </a:r>
          </a:p>
          <a:p>
            <a:endParaRPr lang="en-GB" dirty="0" smtClean="0"/>
          </a:p>
          <a:p>
            <a:r>
              <a:rPr lang="en-GB" dirty="0" smtClean="0"/>
              <a:t>National Assembly for Wales </a:t>
            </a:r>
            <a:r>
              <a:rPr lang="en-GB" dirty="0" smtClean="0">
                <a:hlinkClick r:id="rId5"/>
              </a:rPr>
              <a:t>http://www.assembly.wales/</a:t>
            </a:r>
            <a:endParaRPr lang="en-GB" dirty="0" smtClean="0"/>
          </a:p>
          <a:p>
            <a:endParaRPr lang="en-GB" dirty="0" smtClean="0"/>
          </a:p>
          <a:p>
            <a:r>
              <a:rPr lang="en-GB" dirty="0" smtClean="0"/>
              <a:t>The Scottish Government  </a:t>
            </a:r>
            <a:r>
              <a:rPr lang="en-GB" dirty="0" smtClean="0">
                <a:hlinkClick r:id="rId6"/>
              </a:rPr>
              <a:t>http://www.gov.scot/</a:t>
            </a:r>
            <a:r>
              <a:rPr lang="en-GB" dirty="0" smtClean="0"/>
              <a:t> </a:t>
            </a:r>
          </a:p>
          <a:p>
            <a:endParaRPr lang="en-GB" dirty="0" smtClean="0"/>
          </a:p>
          <a:p>
            <a:r>
              <a:rPr lang="en-GB" dirty="0" smtClean="0"/>
              <a:t>The Northern Ireland Assembly </a:t>
            </a:r>
            <a:r>
              <a:rPr lang="en-GB" dirty="0" smtClean="0">
                <a:hlinkClick r:id="rId7"/>
              </a:rPr>
              <a:t>http://www.niassembly.gov.uk/</a:t>
            </a:r>
            <a:r>
              <a:rPr lang="en-GB" dirty="0" smtClean="0"/>
              <a:t> </a:t>
            </a:r>
          </a:p>
          <a:p>
            <a:endParaRPr lang="en-GB" dirty="0" smtClean="0"/>
          </a:p>
          <a:p>
            <a:endParaRPr lang="en-GB" dirty="0"/>
          </a:p>
        </p:txBody>
      </p:sp>
      <p:sp>
        <p:nvSpPr>
          <p:cNvPr id="4" name="Date Placeholder 3"/>
          <p:cNvSpPr>
            <a:spLocks noGrp="1"/>
          </p:cNvSpPr>
          <p:nvPr>
            <p:ph type="dt" sz="half" idx="10"/>
          </p:nvPr>
        </p:nvSpPr>
        <p:spPr/>
        <p:txBody>
          <a:bodyPr/>
          <a:lstStyle/>
          <a:p>
            <a:fld id="{8F13B39D-D6AF-4481-89E8-B1A03239AC46}" type="datetime1">
              <a:rPr lang="en-GB" smtClean="0">
                <a:solidFill>
                  <a:prstClr val="black">
                    <a:tint val="75000"/>
                  </a:prstClr>
                </a:solidFill>
              </a:rPr>
              <a:pPr/>
              <a:t>18/07/2016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rPr>
              <a:t>www.rba.co.uk</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201C6AF-9ED1-4F00-96B0-A0DF495580E3}" type="slidenum">
              <a:rPr lang="en-GB" smtClean="0">
                <a:solidFill>
                  <a:prstClr val="black">
                    <a:tint val="75000"/>
                  </a:prstClr>
                </a:solidFill>
              </a:rPr>
              <a:pPr/>
              <a:t>22</a:t>
            </a:fld>
            <a:endParaRPr lang="en-GB">
              <a:solidFill>
                <a:prstClr val="black">
                  <a:tint val="75000"/>
                </a:prst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Where’s the information gone?</a:t>
            </a:r>
            <a:endParaRPr lang="en-GB" dirty="0"/>
          </a:p>
        </p:txBody>
      </p:sp>
      <p:sp>
        <p:nvSpPr>
          <p:cNvPr id="6" name="Content Placeholder 5"/>
          <p:cNvSpPr>
            <a:spLocks noGrp="1"/>
          </p:cNvSpPr>
          <p:nvPr>
            <p:ph idx="1"/>
          </p:nvPr>
        </p:nvSpPr>
        <p:spPr>
          <a:xfrm>
            <a:off x="428596" y="836712"/>
            <a:ext cx="8229600" cy="5328592"/>
          </a:xfrm>
        </p:spPr>
        <p:txBody>
          <a:bodyPr>
            <a:normAutofit lnSpcReduction="10000"/>
          </a:bodyPr>
          <a:lstStyle/>
          <a:p>
            <a:pPr>
              <a:spcBef>
                <a:spcPts val="0"/>
              </a:spcBef>
            </a:pPr>
            <a:r>
              <a:rPr lang="en-GB" dirty="0" smtClean="0"/>
              <a:t>List of departments, agencies and public bodies at </a:t>
            </a:r>
            <a:r>
              <a:rPr lang="en-GB" dirty="0" smtClean="0">
                <a:hlinkClick r:id="rId2"/>
              </a:rPr>
              <a:t>https://www.gov.uk/government/organisations</a:t>
            </a:r>
            <a:endParaRPr lang="en-GB" dirty="0" smtClean="0"/>
          </a:p>
          <a:p>
            <a:pPr>
              <a:spcBef>
                <a:spcPts val="0"/>
              </a:spcBef>
            </a:pPr>
            <a:endParaRPr lang="en-GB" dirty="0" smtClean="0"/>
          </a:p>
          <a:p>
            <a:pPr>
              <a:spcBef>
                <a:spcPts val="0"/>
              </a:spcBef>
            </a:pPr>
            <a:r>
              <a:rPr lang="en-GB" dirty="0" smtClean="0"/>
              <a:t>“Home pages” on GOV.UK</a:t>
            </a:r>
          </a:p>
          <a:p>
            <a:pPr>
              <a:spcBef>
                <a:spcPts val="0"/>
              </a:spcBef>
            </a:pPr>
            <a:endParaRPr lang="en-GB" dirty="0" smtClean="0"/>
          </a:p>
          <a:p>
            <a:pPr>
              <a:spcBef>
                <a:spcPts val="0"/>
              </a:spcBef>
            </a:pPr>
            <a:r>
              <a:rPr lang="en-GB" dirty="0" smtClean="0"/>
              <a:t>Data and information may still be on the old websites</a:t>
            </a:r>
          </a:p>
          <a:p>
            <a:pPr>
              <a:spcBef>
                <a:spcPts val="0"/>
              </a:spcBef>
            </a:pPr>
            <a:endParaRPr lang="en-GB" dirty="0" smtClean="0"/>
          </a:p>
          <a:p>
            <a:pPr>
              <a:spcBef>
                <a:spcPts val="0"/>
              </a:spcBef>
            </a:pPr>
            <a:r>
              <a:rPr lang="en-GB" dirty="0" smtClean="0"/>
              <a:t>Data may have been moved to </a:t>
            </a:r>
            <a:r>
              <a:rPr lang="en-GB" dirty="0" smtClean="0">
                <a:hlinkClick r:id="rId3"/>
              </a:rPr>
              <a:t>http://data.gov.uk/</a:t>
            </a:r>
            <a:endParaRPr lang="en-GB" dirty="0" smtClean="0"/>
          </a:p>
          <a:p>
            <a:pPr>
              <a:spcBef>
                <a:spcPts val="0"/>
              </a:spcBef>
            </a:pPr>
            <a:endParaRPr lang="en-GB" dirty="0" smtClean="0"/>
          </a:p>
          <a:p>
            <a:pPr>
              <a:spcBef>
                <a:spcPts val="0"/>
              </a:spcBef>
            </a:pPr>
            <a:r>
              <a:rPr lang="en-GB" dirty="0" smtClean="0"/>
              <a:t>Information may have been sent to </a:t>
            </a:r>
            <a:r>
              <a:rPr lang="en-GB" dirty="0" smtClean="0">
                <a:hlinkClick r:id="rId4"/>
              </a:rPr>
              <a:t>http://www.nationalarchives.gov.uk/webarchive/</a:t>
            </a:r>
            <a:r>
              <a:rPr lang="en-GB" dirty="0" smtClean="0"/>
              <a:t> </a:t>
            </a:r>
          </a:p>
          <a:p>
            <a:pPr>
              <a:spcBef>
                <a:spcPts val="0"/>
              </a:spcBef>
            </a:pPr>
            <a:endParaRPr lang="en-GB" dirty="0" smtClean="0"/>
          </a:p>
          <a:p>
            <a:pPr>
              <a:spcBef>
                <a:spcPts val="0"/>
              </a:spcBef>
            </a:pPr>
            <a:r>
              <a:rPr lang="en-GB" dirty="0" smtClean="0"/>
              <a:t>Or information may have been “lost”</a:t>
            </a:r>
          </a:p>
          <a:p>
            <a:pPr>
              <a:spcBef>
                <a:spcPts val="0"/>
              </a:spcBef>
            </a:pPr>
            <a:endParaRPr lang="en-GB" dirty="0" smtClean="0"/>
          </a:p>
          <a:p>
            <a:pPr>
              <a:spcBef>
                <a:spcPts val="0"/>
              </a:spcBef>
            </a:pPr>
            <a:r>
              <a:rPr lang="en-GB" dirty="0" smtClean="0"/>
              <a:t>Don’t rely on just GOV.UK search – use Google/Bing site: command combined with filetype: if appropriate</a:t>
            </a:r>
          </a:p>
          <a:p>
            <a:pPr>
              <a:spcBef>
                <a:spcPts val="0"/>
              </a:spcBef>
            </a:pPr>
            <a:endParaRPr lang="en-GB" dirty="0" smtClean="0"/>
          </a:p>
        </p:txBody>
      </p:sp>
      <p:sp>
        <p:nvSpPr>
          <p:cNvPr id="3" name="Date Placeholder 2"/>
          <p:cNvSpPr>
            <a:spLocks noGrp="1"/>
          </p:cNvSpPr>
          <p:nvPr>
            <p:ph type="dt" sz="half" idx="10"/>
          </p:nvPr>
        </p:nvSpPr>
        <p:spPr/>
        <p:txBody>
          <a:bodyPr/>
          <a:lstStyle/>
          <a:p>
            <a:fld id="{78994BDD-D0E9-4325-8A3F-7702B48AA4A9}" type="datetime1">
              <a:rPr lang="en-GB" smtClean="0">
                <a:solidFill>
                  <a:prstClr val="black">
                    <a:tint val="75000"/>
                  </a:prstClr>
                </a:solidFill>
              </a:rPr>
              <a:pPr/>
              <a:t>18/07/2016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r>
              <a:rPr lang="en-GB" smtClean="0">
                <a:solidFill>
                  <a:prstClr val="black">
                    <a:tint val="75000"/>
                  </a:prstClr>
                </a:solidFill>
              </a:rPr>
              <a:t>www.rba.co.uk</a:t>
            </a:r>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201C6AF-9ED1-4F00-96B0-A0DF495580E3}" type="slidenum">
              <a:rPr lang="en-GB" smtClean="0">
                <a:solidFill>
                  <a:prstClr val="black">
                    <a:tint val="75000"/>
                  </a:prstClr>
                </a:solidFill>
              </a:rPr>
              <a:pPr/>
              <a:t>23</a:t>
            </a:fld>
            <a:endParaRPr lang="en-GB">
              <a:solidFill>
                <a:prstClr val="black">
                  <a:tint val="75000"/>
                </a:prst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Title 6"/>
          <p:cNvSpPr>
            <a:spLocks noGrp="1"/>
          </p:cNvSpPr>
          <p:nvPr>
            <p:ph type="title"/>
          </p:nvPr>
        </p:nvSpPr>
        <p:spPr>
          <a:xfrm>
            <a:off x="457200" y="71438"/>
            <a:ext cx="8229600" cy="582612"/>
          </a:xfrm>
        </p:spPr>
        <p:txBody>
          <a:bodyPr/>
          <a:lstStyle/>
          <a:p>
            <a:r>
              <a:rPr lang="en-GB" smtClean="0">
                <a:latin typeface="Arial" charset="0"/>
                <a:cs typeface="Arial" charset="0"/>
              </a:rPr>
              <a:t>UK Parliament  </a:t>
            </a:r>
            <a:r>
              <a:rPr lang="en-GB" u="sng" smtClean="0">
                <a:latin typeface="Arial" charset="0"/>
                <a:cs typeface="Arial" charset="0"/>
                <a:hlinkClick r:id="rId2"/>
              </a:rPr>
              <a:t>http://www.parliament.uk/</a:t>
            </a:r>
            <a:endParaRPr lang="en-GB" smtClean="0">
              <a:latin typeface="Arial" charset="0"/>
              <a:cs typeface="Arial" charset="0"/>
            </a:endParaRPr>
          </a:p>
        </p:txBody>
      </p:sp>
      <p:sp>
        <p:nvSpPr>
          <p:cNvPr id="4" name="Date Placeholder 3"/>
          <p:cNvSpPr>
            <a:spLocks noGrp="1"/>
          </p:cNvSpPr>
          <p:nvPr>
            <p:ph type="dt" sz="quarter" idx="10"/>
          </p:nvPr>
        </p:nvSpPr>
        <p:spPr/>
        <p:txBody>
          <a:bodyPr/>
          <a:lstStyle/>
          <a:p>
            <a:pPr>
              <a:defRPr/>
            </a:pPr>
            <a:fld id="{A9CD5D4D-B72D-48E7-B24A-0A5FB02E63DA}" type="datetime1">
              <a:rPr lang="en-GB" smtClean="0"/>
              <a:pPr>
                <a:defRPr/>
              </a:pPr>
              <a:t>18/07/2016</a:t>
            </a:fld>
            <a:endParaRPr lang="en-GB"/>
          </a:p>
        </p:txBody>
      </p:sp>
      <p:sp>
        <p:nvSpPr>
          <p:cNvPr id="5" name="Footer Placeholder 4"/>
          <p:cNvSpPr>
            <a:spLocks noGrp="1"/>
          </p:cNvSpPr>
          <p:nvPr>
            <p:ph type="ftr" sz="quarter" idx="11"/>
          </p:nvPr>
        </p:nvSpPr>
        <p:spPr/>
        <p:txBody>
          <a:bodyPr/>
          <a:lstStyle/>
          <a:p>
            <a:pPr>
              <a:defRPr/>
            </a:pPr>
            <a:r>
              <a:rPr lang="en-GB" smtClean="0"/>
              <a:t>www.rba.co.uk</a:t>
            </a:r>
            <a:endParaRPr lang="en-GB"/>
          </a:p>
        </p:txBody>
      </p:sp>
      <p:sp>
        <p:nvSpPr>
          <p:cNvPr id="6" name="Slide Number Placeholder 5"/>
          <p:cNvSpPr>
            <a:spLocks noGrp="1"/>
          </p:cNvSpPr>
          <p:nvPr>
            <p:ph type="sldNum" sz="quarter" idx="12"/>
          </p:nvPr>
        </p:nvSpPr>
        <p:spPr/>
        <p:txBody>
          <a:bodyPr/>
          <a:lstStyle/>
          <a:p>
            <a:pPr>
              <a:defRPr/>
            </a:pPr>
            <a:fld id="{AB73FCDF-FA52-4E2E-BE24-2B9B9C6D06FA}" type="slidenum">
              <a:rPr lang="en-GB" smtClean="0"/>
              <a:pPr>
                <a:defRPr/>
              </a:pPr>
              <a:t>24</a:t>
            </a:fld>
            <a:endParaRPr lang="en-GB"/>
          </a:p>
        </p:txBody>
      </p:sp>
      <p:pic>
        <p:nvPicPr>
          <p:cNvPr id="8" name="Picture 7" descr="Parliament.GIF"/>
          <p:cNvPicPr>
            <a:picLocks noChangeAspect="1"/>
          </p:cNvPicPr>
          <p:nvPr/>
        </p:nvPicPr>
        <p:blipFill>
          <a:blip r:embed="rId3" cstate="print"/>
          <a:stretch>
            <a:fillRect/>
          </a:stretch>
        </p:blipFill>
        <p:spPr>
          <a:xfrm>
            <a:off x="19050" y="731093"/>
            <a:ext cx="9105900" cy="6010275"/>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4624"/>
            <a:ext cx="8712968" cy="1008112"/>
          </a:xfrm>
        </p:spPr>
        <p:txBody>
          <a:bodyPr>
            <a:normAutofit fontScale="90000"/>
          </a:bodyPr>
          <a:lstStyle/>
          <a:p>
            <a:r>
              <a:rPr lang="en-GB" sz="2200" dirty="0" smtClean="0"/>
              <a:t>Monitoring the progress of legislation</a:t>
            </a:r>
            <a:br>
              <a:rPr lang="en-GB" sz="2200" dirty="0" smtClean="0"/>
            </a:br>
            <a:r>
              <a:rPr lang="en-GB" sz="2200" dirty="0" smtClean="0">
                <a:hlinkClick r:id="rId2"/>
              </a:rPr>
              <a:t>http://services.parliament.uk/bills/2016-17/bathabitatsregulation.html</a:t>
            </a:r>
            <a:r>
              <a:rPr lang="en-GB" sz="2200" dirty="0" smtClean="0"/>
              <a:t/>
            </a:r>
            <a:br>
              <a:rPr lang="en-GB" sz="2200" dirty="0" smtClean="0"/>
            </a:br>
            <a:r>
              <a:rPr lang="en-GB" sz="2200" dirty="0" smtClean="0"/>
              <a:t> </a:t>
            </a:r>
            <a:endParaRPr lang="en-GB" sz="2200" dirty="0"/>
          </a:p>
        </p:txBody>
      </p:sp>
      <p:sp>
        <p:nvSpPr>
          <p:cNvPr id="3" name="Date Placeholder 2"/>
          <p:cNvSpPr>
            <a:spLocks noGrp="1"/>
          </p:cNvSpPr>
          <p:nvPr>
            <p:ph type="dt" sz="half" idx="10"/>
          </p:nvPr>
        </p:nvSpPr>
        <p:spPr/>
        <p:txBody>
          <a:bodyPr/>
          <a:lstStyle/>
          <a:p>
            <a:fld id="{78994BDD-D0E9-4325-8A3F-7702B48AA4A9}" type="datetime1">
              <a:rPr lang="en-GB" smtClean="0">
                <a:solidFill>
                  <a:prstClr val="black">
                    <a:tint val="75000"/>
                  </a:prstClr>
                </a:solidFill>
              </a:rPr>
              <a:pPr/>
              <a:t>18/07/2016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r>
              <a:rPr lang="en-GB" smtClean="0">
                <a:solidFill>
                  <a:prstClr val="black">
                    <a:tint val="75000"/>
                  </a:prstClr>
                </a:solidFill>
              </a:rPr>
              <a:t>www.rba.co.uk</a:t>
            </a:r>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201C6AF-9ED1-4F00-96B0-A0DF495580E3}" type="slidenum">
              <a:rPr lang="en-GB" smtClean="0">
                <a:solidFill>
                  <a:prstClr val="black">
                    <a:tint val="75000"/>
                  </a:prstClr>
                </a:solidFill>
              </a:rPr>
              <a:pPr/>
              <a:t>25</a:t>
            </a:fld>
            <a:endParaRPr lang="en-GB">
              <a:solidFill>
                <a:prstClr val="black">
                  <a:tint val="75000"/>
                </a:prstClr>
              </a:solidFill>
            </a:endParaRPr>
          </a:p>
        </p:txBody>
      </p:sp>
      <p:pic>
        <p:nvPicPr>
          <p:cNvPr id="6" name="Picture 5" descr="Bat_Habitats.gif"/>
          <p:cNvPicPr>
            <a:picLocks noChangeAspect="1"/>
          </p:cNvPicPr>
          <p:nvPr/>
        </p:nvPicPr>
        <p:blipFill>
          <a:blip r:embed="rId3" cstate="print"/>
          <a:stretch>
            <a:fillRect/>
          </a:stretch>
        </p:blipFill>
        <p:spPr>
          <a:xfrm>
            <a:off x="1547664" y="764704"/>
            <a:ext cx="6298762" cy="5942677"/>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71438"/>
            <a:ext cx="8229600" cy="909637"/>
          </a:xfrm>
        </p:spPr>
        <p:txBody>
          <a:bodyPr>
            <a:normAutofit fontScale="90000"/>
          </a:bodyPr>
          <a:lstStyle/>
          <a:p>
            <a:r>
              <a:rPr lang="en-GB" dirty="0" smtClean="0">
                <a:latin typeface="Arial" charset="0"/>
                <a:cs typeface="Arial" charset="0"/>
              </a:rPr>
              <a:t>Monitoring the progress of legislation</a:t>
            </a:r>
            <a:br>
              <a:rPr lang="en-GB" dirty="0" smtClean="0">
                <a:latin typeface="Arial" charset="0"/>
                <a:cs typeface="Arial" charset="0"/>
              </a:rPr>
            </a:br>
            <a:r>
              <a:rPr lang="en-GB" dirty="0" smtClean="0">
                <a:latin typeface="Arial" charset="0"/>
                <a:cs typeface="Arial" charset="0"/>
                <a:hlinkClick r:id="rId2"/>
              </a:rPr>
              <a:t>http://services.parliament.uk/bills/2014-15/infrastructure.html</a:t>
            </a:r>
            <a:r>
              <a:rPr lang="en-GB" dirty="0" smtClean="0">
                <a:latin typeface="Arial" charset="0"/>
                <a:cs typeface="Arial" charset="0"/>
              </a:rPr>
              <a:t> </a:t>
            </a:r>
          </a:p>
        </p:txBody>
      </p:sp>
      <p:sp>
        <p:nvSpPr>
          <p:cNvPr id="3" name="Date Placeholder 2"/>
          <p:cNvSpPr>
            <a:spLocks noGrp="1"/>
          </p:cNvSpPr>
          <p:nvPr>
            <p:ph type="dt" sz="quarter" idx="10"/>
          </p:nvPr>
        </p:nvSpPr>
        <p:spPr/>
        <p:txBody>
          <a:bodyPr/>
          <a:lstStyle/>
          <a:p>
            <a:pPr>
              <a:defRPr/>
            </a:pPr>
            <a:fld id="{DA95F66D-04D4-4E3B-ADEB-D0DF48E07CE6}" type="datetime1">
              <a:rPr lang="en-GB" smtClean="0"/>
              <a:pPr>
                <a:defRPr/>
              </a:pPr>
              <a:t>18/07/2016</a:t>
            </a:fld>
            <a:endParaRPr lang="en-GB"/>
          </a:p>
        </p:txBody>
      </p:sp>
      <p:sp>
        <p:nvSpPr>
          <p:cNvPr id="4" name="Footer Placeholder 3"/>
          <p:cNvSpPr>
            <a:spLocks noGrp="1"/>
          </p:cNvSpPr>
          <p:nvPr>
            <p:ph type="ftr" sz="quarter" idx="11"/>
          </p:nvPr>
        </p:nvSpPr>
        <p:spPr/>
        <p:txBody>
          <a:bodyPr/>
          <a:lstStyle/>
          <a:p>
            <a:pPr>
              <a:defRPr/>
            </a:pPr>
            <a:r>
              <a:rPr lang="en-GB" smtClean="0"/>
              <a:t>www.rba.co.uk</a:t>
            </a:r>
            <a:endParaRPr lang="en-GB"/>
          </a:p>
        </p:txBody>
      </p:sp>
      <p:sp>
        <p:nvSpPr>
          <p:cNvPr id="5" name="Slide Number Placeholder 4"/>
          <p:cNvSpPr>
            <a:spLocks noGrp="1"/>
          </p:cNvSpPr>
          <p:nvPr>
            <p:ph type="sldNum" sz="quarter" idx="12"/>
          </p:nvPr>
        </p:nvSpPr>
        <p:spPr/>
        <p:txBody>
          <a:bodyPr/>
          <a:lstStyle/>
          <a:p>
            <a:pPr>
              <a:defRPr/>
            </a:pPr>
            <a:fld id="{3D9647AD-5C3D-44EF-B07F-81E416218543}" type="slidenum">
              <a:rPr lang="en-GB" smtClean="0"/>
              <a:pPr>
                <a:defRPr/>
              </a:pPr>
              <a:t>26</a:t>
            </a:fld>
            <a:endParaRPr lang="en-GB"/>
          </a:p>
        </p:txBody>
      </p:sp>
      <p:pic>
        <p:nvPicPr>
          <p:cNvPr id="7" name="Picture 6" descr="Infrastructure_Bill.gif"/>
          <p:cNvPicPr>
            <a:picLocks noChangeAspect="1"/>
          </p:cNvPicPr>
          <p:nvPr/>
        </p:nvPicPr>
        <p:blipFill>
          <a:blip r:embed="rId3" cstate="print"/>
          <a:stretch>
            <a:fillRect/>
          </a:stretch>
        </p:blipFill>
        <p:spPr>
          <a:xfrm>
            <a:off x="354137" y="1028481"/>
            <a:ext cx="8034287" cy="5712887"/>
          </a:xfrm>
          <a:prstGeom prst="rect">
            <a:avLst/>
          </a:prstGeom>
        </p:spPr>
      </p:pic>
      <p:sp>
        <p:nvSpPr>
          <p:cNvPr id="8" name="Rounded Rectangle 7"/>
          <p:cNvSpPr/>
          <p:nvPr/>
        </p:nvSpPr>
        <p:spPr>
          <a:xfrm>
            <a:off x="5220072" y="4797152"/>
            <a:ext cx="2016224" cy="576064"/>
          </a:xfrm>
          <a:prstGeom prst="roundRect">
            <a:avLst/>
          </a:prstGeom>
          <a:noFill/>
          <a:ln w="603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Left Arrow 8"/>
          <p:cNvSpPr/>
          <p:nvPr/>
        </p:nvSpPr>
        <p:spPr>
          <a:xfrm>
            <a:off x="7308304" y="4941168"/>
            <a:ext cx="720080" cy="360040"/>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Left Arrow 9"/>
          <p:cNvSpPr/>
          <p:nvPr/>
        </p:nvSpPr>
        <p:spPr>
          <a:xfrm rot="18351361">
            <a:off x="6732084" y="4220564"/>
            <a:ext cx="720080" cy="368424"/>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Left Arrow 10"/>
          <p:cNvSpPr/>
          <p:nvPr/>
        </p:nvSpPr>
        <p:spPr>
          <a:xfrm rot="3102083">
            <a:off x="5728505" y="5443306"/>
            <a:ext cx="720080" cy="360040"/>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Title 1"/>
          <p:cNvSpPr>
            <a:spLocks noGrp="1"/>
          </p:cNvSpPr>
          <p:nvPr>
            <p:ph type="title"/>
          </p:nvPr>
        </p:nvSpPr>
        <p:spPr>
          <a:xfrm>
            <a:off x="428625" y="71438"/>
            <a:ext cx="8229600" cy="582612"/>
          </a:xfrm>
        </p:spPr>
        <p:txBody>
          <a:bodyPr/>
          <a:lstStyle/>
          <a:p>
            <a:r>
              <a:rPr lang="en-GB" dirty="0" smtClean="0">
                <a:latin typeface="Arial" charset="0"/>
                <a:cs typeface="Arial" charset="0"/>
                <a:hlinkClick r:id="rId2"/>
              </a:rPr>
              <a:t>http://www.legislation.gov.uk/</a:t>
            </a:r>
            <a:r>
              <a:rPr lang="en-GB" dirty="0" smtClean="0">
                <a:latin typeface="Arial" charset="0"/>
                <a:cs typeface="Arial" charset="0"/>
              </a:rPr>
              <a:t> </a:t>
            </a:r>
          </a:p>
        </p:txBody>
      </p:sp>
      <p:sp>
        <p:nvSpPr>
          <p:cNvPr id="6" name="Content Placeholder 5"/>
          <p:cNvSpPr>
            <a:spLocks noGrp="1"/>
          </p:cNvSpPr>
          <p:nvPr>
            <p:ph idx="1"/>
          </p:nvPr>
        </p:nvSpPr>
        <p:spPr>
          <a:xfrm>
            <a:off x="428625" y="765175"/>
            <a:ext cx="8229600" cy="647601"/>
          </a:xfrm>
        </p:spPr>
        <p:txBody>
          <a:bodyPr>
            <a:normAutofit/>
          </a:bodyPr>
          <a:lstStyle/>
          <a:p>
            <a:pPr>
              <a:defRPr/>
            </a:pPr>
            <a:r>
              <a:rPr lang="en-GB" dirty="0" smtClean="0"/>
              <a:t>Launched in 2010 - not all legislation has been updated</a:t>
            </a:r>
            <a:endParaRPr lang="en-GB" dirty="0"/>
          </a:p>
        </p:txBody>
      </p:sp>
      <p:sp>
        <p:nvSpPr>
          <p:cNvPr id="3" name="Date Placeholder 2"/>
          <p:cNvSpPr>
            <a:spLocks noGrp="1"/>
          </p:cNvSpPr>
          <p:nvPr>
            <p:ph type="dt" sz="quarter" idx="10"/>
          </p:nvPr>
        </p:nvSpPr>
        <p:spPr/>
        <p:txBody>
          <a:bodyPr/>
          <a:lstStyle/>
          <a:p>
            <a:pPr>
              <a:defRPr/>
            </a:pPr>
            <a:fld id="{0A55AE99-053A-4582-813F-5E9D022EE649}" type="datetime1">
              <a:rPr lang="en-GB" smtClean="0"/>
              <a:pPr>
                <a:defRPr/>
              </a:pPr>
              <a:t>18/07/2016</a:t>
            </a:fld>
            <a:endParaRPr lang="en-GB"/>
          </a:p>
        </p:txBody>
      </p:sp>
      <p:sp>
        <p:nvSpPr>
          <p:cNvPr id="4" name="Footer Placeholder 3"/>
          <p:cNvSpPr>
            <a:spLocks noGrp="1"/>
          </p:cNvSpPr>
          <p:nvPr>
            <p:ph type="ftr" sz="quarter" idx="11"/>
          </p:nvPr>
        </p:nvSpPr>
        <p:spPr/>
        <p:txBody>
          <a:bodyPr/>
          <a:lstStyle/>
          <a:p>
            <a:pPr>
              <a:defRPr/>
            </a:pPr>
            <a:r>
              <a:rPr lang="en-GB" smtClean="0"/>
              <a:t>www.rba.co.uk</a:t>
            </a:r>
            <a:endParaRPr lang="en-GB"/>
          </a:p>
        </p:txBody>
      </p:sp>
      <p:sp>
        <p:nvSpPr>
          <p:cNvPr id="5" name="Slide Number Placeholder 4"/>
          <p:cNvSpPr>
            <a:spLocks noGrp="1"/>
          </p:cNvSpPr>
          <p:nvPr>
            <p:ph type="sldNum" sz="quarter" idx="12"/>
          </p:nvPr>
        </p:nvSpPr>
        <p:spPr/>
        <p:txBody>
          <a:bodyPr/>
          <a:lstStyle/>
          <a:p>
            <a:pPr>
              <a:defRPr/>
            </a:pPr>
            <a:fld id="{A2AA2737-59F2-46E6-92FB-218B14A2C2D4}" type="slidenum">
              <a:rPr lang="en-GB" smtClean="0"/>
              <a:pPr>
                <a:defRPr/>
              </a:pPr>
              <a:t>27</a:t>
            </a:fld>
            <a:endParaRPr lang="en-GB"/>
          </a:p>
        </p:txBody>
      </p:sp>
      <p:pic>
        <p:nvPicPr>
          <p:cNvPr id="8" name="Picture 7" descr="Legislation_UK.gif"/>
          <p:cNvPicPr>
            <a:picLocks noChangeAspect="1"/>
          </p:cNvPicPr>
          <p:nvPr/>
        </p:nvPicPr>
        <p:blipFill>
          <a:blip r:embed="rId3" cstate="print"/>
          <a:stretch>
            <a:fillRect/>
          </a:stretch>
        </p:blipFill>
        <p:spPr>
          <a:xfrm>
            <a:off x="467544" y="1340768"/>
            <a:ext cx="7812360" cy="5321923"/>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0102"/>
            <a:ext cx="8229600" cy="582594"/>
          </a:xfrm>
        </p:spPr>
        <p:txBody>
          <a:bodyPr/>
          <a:lstStyle/>
          <a:p>
            <a:r>
              <a:rPr lang="en-GB" dirty="0" smtClean="0">
                <a:latin typeface="Arial" charset="0"/>
                <a:cs typeface="Arial" charset="0"/>
                <a:hlinkClick r:id="rId2"/>
              </a:rPr>
              <a:t>http://www.legislation.gov.uk/</a:t>
            </a:r>
            <a:r>
              <a:rPr lang="en-GB" dirty="0" smtClean="0">
                <a:latin typeface="Arial" charset="0"/>
                <a:cs typeface="Arial" charset="0"/>
              </a:rPr>
              <a:t> </a:t>
            </a:r>
            <a:endParaRPr lang="en-GB" dirty="0"/>
          </a:p>
        </p:txBody>
      </p:sp>
      <p:sp>
        <p:nvSpPr>
          <p:cNvPr id="4" name="Date Placeholder 3"/>
          <p:cNvSpPr>
            <a:spLocks noGrp="1"/>
          </p:cNvSpPr>
          <p:nvPr>
            <p:ph type="dt" sz="half" idx="10"/>
          </p:nvPr>
        </p:nvSpPr>
        <p:spPr/>
        <p:txBody>
          <a:bodyPr/>
          <a:lstStyle/>
          <a:p>
            <a:fld id="{8F13B39D-D6AF-4481-89E8-B1A03239AC46}" type="datetime1">
              <a:rPr lang="en-GB" smtClean="0">
                <a:solidFill>
                  <a:prstClr val="black">
                    <a:tint val="75000"/>
                  </a:prstClr>
                </a:solidFill>
              </a:rPr>
              <a:pPr/>
              <a:t>18/07/2016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rPr>
              <a:t>www.rba.co.uk</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201C6AF-9ED1-4F00-96B0-A0DF495580E3}" type="slidenum">
              <a:rPr lang="en-GB" smtClean="0">
                <a:solidFill>
                  <a:prstClr val="black">
                    <a:tint val="75000"/>
                  </a:prstClr>
                </a:solidFill>
              </a:rPr>
              <a:pPr/>
              <a:t>28</a:t>
            </a:fld>
            <a:endParaRPr lang="en-GB">
              <a:solidFill>
                <a:prstClr val="black">
                  <a:tint val="75000"/>
                </a:prstClr>
              </a:solidFill>
            </a:endParaRPr>
          </a:p>
        </p:txBody>
      </p:sp>
      <p:pic>
        <p:nvPicPr>
          <p:cNvPr id="7" name="Picture 6" descr="Legislation_Not_Updated.gif"/>
          <p:cNvPicPr>
            <a:picLocks noChangeAspect="1"/>
          </p:cNvPicPr>
          <p:nvPr/>
        </p:nvPicPr>
        <p:blipFill>
          <a:blip r:embed="rId3" cstate="print"/>
          <a:stretch>
            <a:fillRect/>
          </a:stretch>
        </p:blipFill>
        <p:spPr>
          <a:xfrm>
            <a:off x="611560" y="1031046"/>
            <a:ext cx="7848872" cy="3007662"/>
          </a:xfrm>
          <a:prstGeom prst="rect">
            <a:avLst/>
          </a:prstGeom>
          <a:ln>
            <a:solidFill>
              <a:schemeClr val="accent1"/>
            </a:solidFill>
          </a:ln>
        </p:spPr>
      </p:pic>
      <p:sp>
        <p:nvSpPr>
          <p:cNvPr id="8" name="TextBox 7"/>
          <p:cNvSpPr txBox="1"/>
          <p:nvPr/>
        </p:nvSpPr>
        <p:spPr>
          <a:xfrm>
            <a:off x="539552" y="620688"/>
            <a:ext cx="3888432" cy="400110"/>
          </a:xfrm>
          <a:prstGeom prst="rect">
            <a:avLst/>
          </a:prstGeom>
          <a:noFill/>
        </p:spPr>
        <p:txBody>
          <a:bodyPr wrap="square" rtlCol="0">
            <a:spAutoFit/>
          </a:bodyPr>
          <a:lstStyle/>
          <a:p>
            <a:r>
              <a:rPr lang="en-GB" sz="2000" dirty="0" smtClean="0">
                <a:latin typeface="Arial" pitchFamily="34" charset="0"/>
                <a:cs typeface="Arial" pitchFamily="34" charset="0"/>
              </a:rPr>
              <a:t>Original, as enacted: </a:t>
            </a:r>
            <a:endParaRPr lang="en-GB" sz="2000" dirty="0">
              <a:latin typeface="Arial" pitchFamily="34" charset="0"/>
              <a:cs typeface="Arial" pitchFamily="34" charset="0"/>
            </a:endParaRPr>
          </a:p>
        </p:txBody>
      </p:sp>
      <p:pic>
        <p:nvPicPr>
          <p:cNvPr id="9" name="Picture 8" descr="Legislation_Flagged.gif"/>
          <p:cNvPicPr>
            <a:picLocks noChangeAspect="1"/>
          </p:cNvPicPr>
          <p:nvPr/>
        </p:nvPicPr>
        <p:blipFill>
          <a:blip r:embed="rId4" cstate="print"/>
          <a:stretch>
            <a:fillRect/>
          </a:stretch>
        </p:blipFill>
        <p:spPr>
          <a:xfrm>
            <a:off x="1835696" y="3546022"/>
            <a:ext cx="7236296" cy="3195345"/>
          </a:xfrm>
          <a:prstGeom prst="rect">
            <a:avLst/>
          </a:prstGeom>
          <a:ln>
            <a:solidFill>
              <a:schemeClr val="accent1"/>
            </a:solidFill>
          </a:ln>
        </p:spPr>
      </p:pic>
      <p:sp>
        <p:nvSpPr>
          <p:cNvPr id="10" name="TextBox 9"/>
          <p:cNvSpPr txBox="1"/>
          <p:nvPr/>
        </p:nvSpPr>
        <p:spPr>
          <a:xfrm>
            <a:off x="107504" y="4581128"/>
            <a:ext cx="1584176" cy="707886"/>
          </a:xfrm>
          <a:prstGeom prst="rect">
            <a:avLst/>
          </a:prstGeom>
          <a:noFill/>
        </p:spPr>
        <p:txBody>
          <a:bodyPr wrap="square" rtlCol="0">
            <a:spAutoFit/>
          </a:bodyPr>
          <a:lstStyle/>
          <a:p>
            <a:r>
              <a:rPr lang="en-GB" sz="2000" dirty="0" smtClean="0">
                <a:latin typeface="Arial" pitchFamily="34" charset="0"/>
                <a:cs typeface="Arial" pitchFamily="34" charset="0"/>
              </a:rPr>
              <a:t>Outstanding changes</a:t>
            </a:r>
            <a:endParaRPr lang="en-GB" sz="2000" dirty="0">
              <a:latin typeface="Arial" pitchFamily="34" charset="0"/>
              <a:cs typeface="Arial" pitchFamily="34" charset="0"/>
            </a:endParaRPr>
          </a:p>
        </p:txBody>
      </p:sp>
      <p:sp>
        <p:nvSpPr>
          <p:cNvPr id="11" name="Rounded Rectangle 10"/>
          <p:cNvSpPr/>
          <p:nvPr/>
        </p:nvSpPr>
        <p:spPr>
          <a:xfrm>
            <a:off x="2267744" y="2492896"/>
            <a:ext cx="6048672" cy="504056"/>
          </a:xfrm>
          <a:prstGeom prst="roundRect">
            <a:avLst/>
          </a:prstGeom>
          <a:noFill/>
          <a:ln w="603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11"/>
          <p:cNvSpPr/>
          <p:nvPr/>
        </p:nvSpPr>
        <p:spPr>
          <a:xfrm>
            <a:off x="611560" y="2780928"/>
            <a:ext cx="1656184" cy="576064"/>
          </a:xfrm>
          <a:prstGeom prst="roundRect">
            <a:avLst/>
          </a:prstGeom>
          <a:noFill/>
          <a:ln w="603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p:cNvSpPr/>
          <p:nvPr/>
        </p:nvSpPr>
        <p:spPr>
          <a:xfrm>
            <a:off x="1763688" y="4869160"/>
            <a:ext cx="1512168" cy="576064"/>
          </a:xfrm>
          <a:prstGeom prst="roundRect">
            <a:avLst/>
          </a:prstGeom>
          <a:noFill/>
          <a:ln w="603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ed Rectangle 13"/>
          <p:cNvSpPr/>
          <p:nvPr/>
        </p:nvSpPr>
        <p:spPr>
          <a:xfrm>
            <a:off x="3347864" y="4653136"/>
            <a:ext cx="5760640" cy="648072"/>
          </a:xfrm>
          <a:prstGeom prst="roundRect">
            <a:avLst/>
          </a:prstGeom>
          <a:noFill/>
          <a:ln w="603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charset="0"/>
                <a:cs typeface="Arial" charset="0"/>
                <a:hlinkClick r:id="rId2"/>
              </a:rPr>
              <a:t>http://www.legislation.gov.uk/</a:t>
            </a:r>
            <a:r>
              <a:rPr lang="en-GB" dirty="0" smtClean="0">
                <a:latin typeface="Arial" charset="0"/>
                <a:cs typeface="Arial" charset="0"/>
              </a:rPr>
              <a:t> </a:t>
            </a:r>
            <a:endParaRPr lang="en-GB" dirty="0"/>
          </a:p>
        </p:txBody>
      </p:sp>
      <p:sp>
        <p:nvSpPr>
          <p:cNvPr id="3" name="Date Placeholder 2"/>
          <p:cNvSpPr>
            <a:spLocks noGrp="1"/>
          </p:cNvSpPr>
          <p:nvPr>
            <p:ph type="dt" sz="half" idx="10"/>
          </p:nvPr>
        </p:nvSpPr>
        <p:spPr/>
        <p:txBody>
          <a:bodyPr/>
          <a:lstStyle/>
          <a:p>
            <a:fld id="{78994BDD-D0E9-4325-8A3F-7702B48AA4A9}" type="datetime1">
              <a:rPr lang="en-GB" smtClean="0">
                <a:solidFill>
                  <a:prstClr val="black">
                    <a:tint val="75000"/>
                  </a:prstClr>
                </a:solidFill>
              </a:rPr>
              <a:pPr/>
              <a:t>18/07/2016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r>
              <a:rPr lang="en-GB" smtClean="0">
                <a:solidFill>
                  <a:prstClr val="black">
                    <a:tint val="75000"/>
                  </a:prstClr>
                </a:solidFill>
              </a:rPr>
              <a:t>www.rba.co.uk</a:t>
            </a:r>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201C6AF-9ED1-4F00-96B0-A0DF495580E3}" type="slidenum">
              <a:rPr lang="en-GB" smtClean="0">
                <a:solidFill>
                  <a:prstClr val="black">
                    <a:tint val="75000"/>
                  </a:prstClr>
                </a:solidFill>
              </a:rPr>
              <a:pPr/>
              <a:t>29</a:t>
            </a:fld>
            <a:endParaRPr lang="en-GB">
              <a:solidFill>
                <a:prstClr val="black">
                  <a:tint val="75000"/>
                </a:prstClr>
              </a:solidFill>
            </a:endParaRPr>
          </a:p>
        </p:txBody>
      </p:sp>
      <p:pic>
        <p:nvPicPr>
          <p:cNvPr id="6" name="Picture 5" descr="Legilsation_Up_to_date.gif"/>
          <p:cNvPicPr>
            <a:picLocks noChangeAspect="1"/>
          </p:cNvPicPr>
          <p:nvPr/>
        </p:nvPicPr>
        <p:blipFill>
          <a:blip r:embed="rId3" cstate="print"/>
          <a:stretch>
            <a:fillRect/>
          </a:stretch>
        </p:blipFill>
        <p:spPr>
          <a:xfrm>
            <a:off x="251520" y="1268760"/>
            <a:ext cx="8748464" cy="3262448"/>
          </a:xfrm>
          <a:prstGeom prst="rect">
            <a:avLst/>
          </a:prstGeom>
        </p:spPr>
      </p:pic>
      <p:sp>
        <p:nvSpPr>
          <p:cNvPr id="7" name="Rounded Rectangle 6"/>
          <p:cNvSpPr/>
          <p:nvPr/>
        </p:nvSpPr>
        <p:spPr>
          <a:xfrm>
            <a:off x="2123728" y="2636912"/>
            <a:ext cx="6768752" cy="504056"/>
          </a:xfrm>
          <a:prstGeom prst="roundRect">
            <a:avLst/>
          </a:prstGeom>
          <a:noFill/>
          <a:ln w="603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p:cNvSpPr/>
          <p:nvPr/>
        </p:nvSpPr>
        <p:spPr>
          <a:xfrm>
            <a:off x="251520" y="2924944"/>
            <a:ext cx="1800200" cy="504056"/>
          </a:xfrm>
          <a:prstGeom prst="roundRect">
            <a:avLst/>
          </a:prstGeom>
          <a:noFill/>
          <a:ln w="603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4E069D3-215E-4971-934D-A1D87AFA8169}" type="datetime1">
              <a:rPr lang="en-GB" smtClean="0"/>
              <a:pPr/>
              <a:t>18/07/2016</a:t>
            </a:fld>
            <a:endParaRPr lang="en-GB"/>
          </a:p>
        </p:txBody>
      </p:sp>
      <p:sp>
        <p:nvSpPr>
          <p:cNvPr id="5" name="Footer Placeholder 4"/>
          <p:cNvSpPr>
            <a:spLocks noGrp="1"/>
          </p:cNvSpPr>
          <p:nvPr>
            <p:ph type="ftr" sz="quarter" idx="11"/>
          </p:nvPr>
        </p:nvSpPr>
        <p:spPr/>
        <p:txBody>
          <a:bodyPr/>
          <a:lstStyle/>
          <a:p>
            <a:r>
              <a:rPr lang="en-GB" smtClean="0"/>
              <a:t>www.rba.co.uk</a:t>
            </a:r>
            <a:endParaRPr lang="en-GB"/>
          </a:p>
        </p:txBody>
      </p:sp>
      <p:sp>
        <p:nvSpPr>
          <p:cNvPr id="6" name="Slide Number Placeholder 5"/>
          <p:cNvSpPr>
            <a:spLocks noGrp="1"/>
          </p:cNvSpPr>
          <p:nvPr>
            <p:ph type="sldNum" sz="quarter" idx="12"/>
          </p:nvPr>
        </p:nvSpPr>
        <p:spPr/>
        <p:txBody>
          <a:bodyPr/>
          <a:lstStyle/>
          <a:p>
            <a:fld id="{00F87F59-1120-40A7-87AD-448DA73E6ED8}" type="slidenum">
              <a:rPr lang="en-GB" smtClean="0"/>
              <a:pPr/>
              <a:t>3</a:t>
            </a:fld>
            <a:endParaRPr lang="en-GB"/>
          </a:p>
        </p:txBody>
      </p:sp>
      <p:pic>
        <p:nvPicPr>
          <p:cNvPr id="8" name="Picture 7" descr="Brexit.jpg"/>
          <p:cNvPicPr>
            <a:picLocks noChangeAspect="1"/>
          </p:cNvPicPr>
          <p:nvPr/>
        </p:nvPicPr>
        <p:blipFill>
          <a:blip r:embed="rId2" cstate="print"/>
          <a:stretch>
            <a:fillRect/>
          </a:stretch>
        </p:blipFill>
        <p:spPr>
          <a:xfrm>
            <a:off x="1331640" y="116632"/>
            <a:ext cx="6289253" cy="6605328"/>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hlinkClick r:id="rId2"/>
              </a:rPr>
              <a:t>http://www.nationalarchives.gov.uk/webarchive/</a:t>
            </a:r>
            <a:r>
              <a:rPr lang="en-GB" dirty="0" smtClean="0"/>
              <a:t> </a:t>
            </a:r>
            <a:endParaRPr lang="en-GB" dirty="0"/>
          </a:p>
        </p:txBody>
      </p:sp>
      <p:sp>
        <p:nvSpPr>
          <p:cNvPr id="3" name="Date Placeholder 2"/>
          <p:cNvSpPr>
            <a:spLocks noGrp="1"/>
          </p:cNvSpPr>
          <p:nvPr>
            <p:ph type="dt" sz="half" idx="10"/>
          </p:nvPr>
        </p:nvSpPr>
        <p:spPr/>
        <p:txBody>
          <a:bodyPr/>
          <a:lstStyle/>
          <a:p>
            <a:fld id="{78994BDD-D0E9-4325-8A3F-7702B48AA4A9}" type="datetime1">
              <a:rPr lang="en-GB" smtClean="0">
                <a:solidFill>
                  <a:prstClr val="black">
                    <a:tint val="75000"/>
                  </a:prstClr>
                </a:solidFill>
              </a:rPr>
              <a:pPr/>
              <a:t>18/07/2016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r>
              <a:rPr lang="en-GB" smtClean="0">
                <a:solidFill>
                  <a:prstClr val="black">
                    <a:tint val="75000"/>
                  </a:prstClr>
                </a:solidFill>
              </a:rPr>
              <a:t>www.rba.co.uk</a:t>
            </a:r>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201C6AF-9ED1-4F00-96B0-A0DF495580E3}" type="slidenum">
              <a:rPr lang="en-GB" smtClean="0">
                <a:solidFill>
                  <a:prstClr val="black">
                    <a:tint val="75000"/>
                  </a:prstClr>
                </a:solidFill>
              </a:rPr>
              <a:pPr/>
              <a:t>30</a:t>
            </a:fld>
            <a:endParaRPr lang="en-GB">
              <a:solidFill>
                <a:prstClr val="black">
                  <a:tint val="75000"/>
                </a:prstClr>
              </a:solidFill>
            </a:endParaRPr>
          </a:p>
        </p:txBody>
      </p:sp>
      <p:pic>
        <p:nvPicPr>
          <p:cNvPr id="1026" name="Picture 2" descr="http://www.rba.co.uk/tfttr/archives/2015/National_Archives.gif"/>
          <p:cNvPicPr>
            <a:picLocks noChangeAspect="1" noChangeArrowheads="1"/>
          </p:cNvPicPr>
          <p:nvPr/>
        </p:nvPicPr>
        <p:blipFill>
          <a:blip r:embed="rId3" cstate="print"/>
          <a:srcRect/>
          <a:stretch>
            <a:fillRect/>
          </a:stretch>
        </p:blipFill>
        <p:spPr bwMode="auto">
          <a:xfrm>
            <a:off x="371599" y="692696"/>
            <a:ext cx="6360641" cy="4337958"/>
          </a:xfrm>
          <a:prstGeom prst="rect">
            <a:avLst/>
          </a:prstGeom>
          <a:noFill/>
          <a:ln>
            <a:solidFill>
              <a:schemeClr val="tx2">
                <a:lumMod val="50000"/>
              </a:schemeClr>
            </a:solidFill>
          </a:ln>
        </p:spPr>
      </p:pic>
      <p:pic>
        <p:nvPicPr>
          <p:cNvPr id="8" name="Picture 7" descr="Potato_Council_archive.gif"/>
          <p:cNvPicPr>
            <a:picLocks noChangeAspect="1"/>
          </p:cNvPicPr>
          <p:nvPr/>
        </p:nvPicPr>
        <p:blipFill>
          <a:blip r:embed="rId4" cstate="print"/>
          <a:stretch>
            <a:fillRect/>
          </a:stretch>
        </p:blipFill>
        <p:spPr>
          <a:xfrm>
            <a:off x="4211960" y="1484784"/>
            <a:ext cx="4182722" cy="51633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6674" name="Title 1"/>
          <p:cNvSpPr>
            <a:spLocks noGrp="1"/>
          </p:cNvSpPr>
          <p:nvPr>
            <p:ph type="title"/>
          </p:nvPr>
        </p:nvSpPr>
        <p:spPr>
          <a:xfrm>
            <a:off x="457200" y="71438"/>
            <a:ext cx="8229600" cy="582612"/>
          </a:xfrm>
        </p:spPr>
        <p:txBody>
          <a:bodyPr/>
          <a:lstStyle/>
          <a:p>
            <a:r>
              <a:rPr lang="en-GB" smtClean="0">
                <a:latin typeface="Arial" charset="0"/>
                <a:cs typeface="Arial" charset="0"/>
                <a:hlinkClick r:id="rId2"/>
              </a:rPr>
              <a:t>http://www.webarchive.org.uk/ukwa/</a:t>
            </a:r>
            <a:endParaRPr lang="en-GB" smtClean="0">
              <a:latin typeface="Arial" charset="0"/>
              <a:cs typeface="Arial" charset="0"/>
            </a:endParaRPr>
          </a:p>
        </p:txBody>
      </p:sp>
      <p:sp>
        <p:nvSpPr>
          <p:cNvPr id="3" name="Date Placeholder 2"/>
          <p:cNvSpPr>
            <a:spLocks noGrp="1"/>
          </p:cNvSpPr>
          <p:nvPr>
            <p:ph type="dt" sz="quarter" idx="10"/>
          </p:nvPr>
        </p:nvSpPr>
        <p:spPr/>
        <p:txBody>
          <a:bodyPr/>
          <a:lstStyle/>
          <a:p>
            <a:pPr>
              <a:defRPr/>
            </a:pPr>
            <a:fld id="{D2D1BF29-473D-434A-A7D5-33A243CF9767}" type="datetime1">
              <a:rPr lang="en-GB" smtClean="0"/>
              <a:pPr>
                <a:defRPr/>
              </a:pPr>
              <a:t>18/07/2016</a:t>
            </a:fld>
            <a:endParaRPr lang="en-GB"/>
          </a:p>
        </p:txBody>
      </p:sp>
      <p:sp>
        <p:nvSpPr>
          <p:cNvPr id="4" name="Footer Placeholder 3"/>
          <p:cNvSpPr>
            <a:spLocks noGrp="1"/>
          </p:cNvSpPr>
          <p:nvPr>
            <p:ph type="ftr" sz="quarter" idx="11"/>
          </p:nvPr>
        </p:nvSpPr>
        <p:spPr/>
        <p:txBody>
          <a:bodyPr/>
          <a:lstStyle/>
          <a:p>
            <a:pPr>
              <a:defRPr/>
            </a:pPr>
            <a:r>
              <a:rPr lang="en-GB" smtClean="0"/>
              <a:t>www.rba.co.uk</a:t>
            </a:r>
            <a:endParaRPr lang="en-GB"/>
          </a:p>
        </p:txBody>
      </p:sp>
      <p:sp>
        <p:nvSpPr>
          <p:cNvPr id="5" name="Slide Number Placeholder 4"/>
          <p:cNvSpPr>
            <a:spLocks noGrp="1"/>
          </p:cNvSpPr>
          <p:nvPr>
            <p:ph type="sldNum" sz="quarter" idx="12"/>
          </p:nvPr>
        </p:nvSpPr>
        <p:spPr/>
        <p:txBody>
          <a:bodyPr/>
          <a:lstStyle/>
          <a:p>
            <a:pPr>
              <a:defRPr/>
            </a:pPr>
            <a:fld id="{A98FF4CF-31BA-4B93-A145-A11355E2B906}" type="slidenum">
              <a:rPr lang="en-GB" smtClean="0"/>
              <a:pPr>
                <a:defRPr/>
              </a:pPr>
              <a:t>31</a:t>
            </a:fld>
            <a:endParaRPr lang="en-GB"/>
          </a:p>
        </p:txBody>
      </p:sp>
      <p:pic>
        <p:nvPicPr>
          <p:cNvPr id="7" name="Picture 6" descr="UK-Web-Archive.gif"/>
          <p:cNvPicPr>
            <a:picLocks noChangeAspect="1"/>
          </p:cNvPicPr>
          <p:nvPr/>
        </p:nvPicPr>
        <p:blipFill>
          <a:blip r:embed="rId3" cstate="print"/>
          <a:stretch>
            <a:fillRect/>
          </a:stretch>
        </p:blipFill>
        <p:spPr>
          <a:xfrm>
            <a:off x="323528" y="764704"/>
            <a:ext cx="8316416" cy="5630732"/>
          </a:xfrm>
          <a:prstGeom prst="rect">
            <a:avLst/>
          </a:prstGeom>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hlinkClick r:id="rId2"/>
              </a:rPr>
              <a:t>http://www.webarchive.org.uk/ukwa/subject/85/page/1</a:t>
            </a:r>
            <a:r>
              <a:rPr lang="en-GB" dirty="0" smtClean="0"/>
              <a:t> </a:t>
            </a:r>
            <a:endParaRPr lang="en-GB" dirty="0"/>
          </a:p>
        </p:txBody>
      </p:sp>
      <p:sp>
        <p:nvSpPr>
          <p:cNvPr id="3" name="Date Placeholder 2"/>
          <p:cNvSpPr>
            <a:spLocks noGrp="1"/>
          </p:cNvSpPr>
          <p:nvPr>
            <p:ph type="dt" sz="half" idx="10"/>
          </p:nvPr>
        </p:nvSpPr>
        <p:spPr/>
        <p:txBody>
          <a:bodyPr/>
          <a:lstStyle/>
          <a:p>
            <a:fld id="{78994BDD-D0E9-4325-8A3F-7702B48AA4A9}" type="datetime1">
              <a:rPr lang="en-GB" smtClean="0">
                <a:solidFill>
                  <a:prstClr val="black">
                    <a:tint val="75000"/>
                  </a:prstClr>
                </a:solidFill>
              </a:rPr>
              <a:pPr/>
              <a:t>18/07/2016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r>
              <a:rPr lang="en-GB" smtClean="0">
                <a:solidFill>
                  <a:prstClr val="black">
                    <a:tint val="75000"/>
                  </a:prstClr>
                </a:solidFill>
              </a:rPr>
              <a:t>www.rba.co.uk</a:t>
            </a:r>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201C6AF-9ED1-4F00-96B0-A0DF495580E3}" type="slidenum">
              <a:rPr lang="en-GB" smtClean="0">
                <a:solidFill>
                  <a:prstClr val="black">
                    <a:tint val="75000"/>
                  </a:prstClr>
                </a:solidFill>
              </a:rPr>
              <a:pPr/>
              <a:t>32</a:t>
            </a:fld>
            <a:endParaRPr lang="en-GB">
              <a:solidFill>
                <a:prstClr val="black">
                  <a:tint val="75000"/>
                </a:prstClr>
              </a:solidFill>
            </a:endParaRPr>
          </a:p>
        </p:txBody>
      </p:sp>
      <p:pic>
        <p:nvPicPr>
          <p:cNvPr id="6" name="Picture 5" descr="UK_Web_Archive.gif"/>
          <p:cNvPicPr>
            <a:picLocks noChangeAspect="1"/>
          </p:cNvPicPr>
          <p:nvPr/>
        </p:nvPicPr>
        <p:blipFill>
          <a:blip r:embed="rId3" cstate="print"/>
          <a:stretch>
            <a:fillRect/>
          </a:stretch>
        </p:blipFill>
        <p:spPr>
          <a:xfrm>
            <a:off x="899178" y="776858"/>
            <a:ext cx="7489246" cy="5892502"/>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71438"/>
            <a:ext cx="8229600" cy="582612"/>
          </a:xfrm>
        </p:spPr>
        <p:txBody>
          <a:bodyPr/>
          <a:lstStyle/>
          <a:p>
            <a:pPr eaLnBrk="1" hangingPunct="1"/>
            <a:r>
              <a:rPr lang="en-GB" smtClean="0">
                <a:latin typeface="Arial" charset="0"/>
                <a:cs typeface="Arial" charset="0"/>
              </a:rPr>
              <a:t>Wayback Machine </a:t>
            </a:r>
            <a:r>
              <a:rPr lang="en-GB" smtClean="0">
                <a:latin typeface="Arial" charset="0"/>
                <a:cs typeface="Arial" charset="0"/>
                <a:hlinkClick r:id="rId2"/>
              </a:rPr>
              <a:t>http://www.archive.org/</a:t>
            </a:r>
            <a:r>
              <a:rPr lang="en-GB" smtClean="0">
                <a:latin typeface="Arial" charset="0"/>
                <a:cs typeface="Arial" charset="0"/>
              </a:rPr>
              <a:t> </a:t>
            </a:r>
          </a:p>
        </p:txBody>
      </p:sp>
      <p:sp>
        <p:nvSpPr>
          <p:cNvPr id="3" name="Date Placeholder 2"/>
          <p:cNvSpPr>
            <a:spLocks noGrp="1"/>
          </p:cNvSpPr>
          <p:nvPr>
            <p:ph type="dt" sz="quarter" idx="10"/>
          </p:nvPr>
        </p:nvSpPr>
        <p:spPr/>
        <p:txBody>
          <a:bodyPr/>
          <a:lstStyle/>
          <a:p>
            <a:pPr>
              <a:defRPr/>
            </a:pPr>
            <a:fld id="{4E17403F-4B7B-4328-B5FE-6FA3C90E7F61}" type="datetime1">
              <a:rPr lang="en-GB"/>
              <a:pPr>
                <a:defRPr/>
              </a:pPr>
              <a:t>18/07/2016</a:t>
            </a:fld>
            <a:endParaRPr lang="en-GB"/>
          </a:p>
        </p:txBody>
      </p:sp>
      <p:sp>
        <p:nvSpPr>
          <p:cNvPr id="4" name="Footer Placeholder 3"/>
          <p:cNvSpPr>
            <a:spLocks noGrp="1"/>
          </p:cNvSpPr>
          <p:nvPr>
            <p:ph type="ftr" sz="quarter" idx="11"/>
          </p:nvPr>
        </p:nvSpPr>
        <p:spPr/>
        <p:txBody>
          <a:bodyPr/>
          <a:lstStyle/>
          <a:p>
            <a:pPr>
              <a:defRPr/>
            </a:pPr>
            <a:r>
              <a:rPr lang="en-GB"/>
              <a:t>www.rba.co.uk</a:t>
            </a:r>
          </a:p>
        </p:txBody>
      </p:sp>
      <p:sp>
        <p:nvSpPr>
          <p:cNvPr id="5" name="Slide Number Placeholder 4"/>
          <p:cNvSpPr>
            <a:spLocks noGrp="1"/>
          </p:cNvSpPr>
          <p:nvPr>
            <p:ph type="sldNum" sz="quarter" idx="12"/>
          </p:nvPr>
        </p:nvSpPr>
        <p:spPr/>
        <p:txBody>
          <a:bodyPr/>
          <a:lstStyle/>
          <a:p>
            <a:pPr>
              <a:defRPr/>
            </a:pPr>
            <a:fld id="{5BB46D33-4F9B-4822-B999-263CA1A60626}" type="slidenum">
              <a:rPr lang="en-GB"/>
              <a:pPr>
                <a:defRPr/>
              </a:pPr>
              <a:t>33</a:t>
            </a:fld>
            <a:endParaRPr lang="en-GB"/>
          </a:p>
        </p:txBody>
      </p:sp>
      <p:pic>
        <p:nvPicPr>
          <p:cNvPr id="36870" name="Picture 6" descr="WaybackMachine.gif"/>
          <p:cNvPicPr>
            <a:picLocks noChangeAspect="1"/>
          </p:cNvPicPr>
          <p:nvPr/>
        </p:nvPicPr>
        <p:blipFill>
          <a:blip r:embed="rId3" cstate="print"/>
          <a:srcRect/>
          <a:stretch>
            <a:fillRect/>
          </a:stretch>
        </p:blipFill>
        <p:spPr bwMode="auto">
          <a:xfrm>
            <a:off x="179388" y="765175"/>
            <a:ext cx="7962900" cy="5619750"/>
          </a:xfrm>
          <a:prstGeom prst="rect">
            <a:avLst/>
          </a:prstGeom>
          <a:noFill/>
          <a:ln w="9525">
            <a:noFill/>
            <a:miter lim="800000"/>
            <a:headEnd/>
            <a:tailEnd/>
          </a:ln>
        </p:spPr>
      </p:pic>
      <p:pic>
        <p:nvPicPr>
          <p:cNvPr id="9" name="Picture 8" descr="WaybackMachine2.gif"/>
          <p:cNvPicPr>
            <a:picLocks noChangeAspect="1"/>
          </p:cNvPicPr>
          <p:nvPr/>
        </p:nvPicPr>
        <p:blipFill>
          <a:blip r:embed="rId4" cstate="print"/>
          <a:srcRect/>
          <a:stretch>
            <a:fillRect/>
          </a:stretch>
        </p:blipFill>
        <p:spPr bwMode="auto">
          <a:xfrm>
            <a:off x="3900488" y="2349500"/>
            <a:ext cx="5064125" cy="3808413"/>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71438"/>
            <a:ext cx="8229600" cy="582612"/>
          </a:xfrm>
        </p:spPr>
        <p:txBody>
          <a:bodyPr/>
          <a:lstStyle/>
          <a:p>
            <a:r>
              <a:rPr lang="en-GB" smtClean="0">
                <a:latin typeface="Arial" charset="0"/>
                <a:cs typeface="Arial" charset="0"/>
              </a:rPr>
              <a:t>They work for you </a:t>
            </a:r>
            <a:r>
              <a:rPr lang="en-GB" smtClean="0">
                <a:latin typeface="Arial" charset="0"/>
                <a:cs typeface="Arial" charset="0"/>
                <a:hlinkClick r:id="rId2"/>
              </a:rPr>
              <a:t>http://www.theyworkforyou.com/</a:t>
            </a:r>
            <a:r>
              <a:rPr lang="en-GB" smtClean="0">
                <a:latin typeface="Arial" charset="0"/>
                <a:cs typeface="Arial" charset="0"/>
              </a:rPr>
              <a:t> </a:t>
            </a:r>
          </a:p>
        </p:txBody>
      </p:sp>
      <p:sp>
        <p:nvSpPr>
          <p:cNvPr id="3" name="Date Placeholder 2"/>
          <p:cNvSpPr>
            <a:spLocks noGrp="1"/>
          </p:cNvSpPr>
          <p:nvPr>
            <p:ph type="dt" sz="quarter" idx="10"/>
          </p:nvPr>
        </p:nvSpPr>
        <p:spPr/>
        <p:txBody>
          <a:bodyPr/>
          <a:lstStyle/>
          <a:p>
            <a:pPr>
              <a:defRPr/>
            </a:pPr>
            <a:fld id="{E7FE255B-A974-4880-B24A-F14CDC6F0407}" type="datetime1">
              <a:rPr lang="en-GB" smtClean="0"/>
              <a:pPr>
                <a:defRPr/>
              </a:pPr>
              <a:t>18/07/2016</a:t>
            </a:fld>
            <a:endParaRPr lang="en-GB"/>
          </a:p>
        </p:txBody>
      </p:sp>
      <p:sp>
        <p:nvSpPr>
          <p:cNvPr id="4" name="Footer Placeholder 3"/>
          <p:cNvSpPr>
            <a:spLocks noGrp="1"/>
          </p:cNvSpPr>
          <p:nvPr>
            <p:ph type="ftr" sz="quarter" idx="11"/>
          </p:nvPr>
        </p:nvSpPr>
        <p:spPr/>
        <p:txBody>
          <a:bodyPr/>
          <a:lstStyle/>
          <a:p>
            <a:pPr>
              <a:defRPr/>
            </a:pPr>
            <a:r>
              <a:rPr lang="en-GB" smtClean="0"/>
              <a:t>www.rba.co.uk</a:t>
            </a:r>
            <a:endParaRPr lang="en-GB"/>
          </a:p>
        </p:txBody>
      </p:sp>
      <p:sp>
        <p:nvSpPr>
          <p:cNvPr id="5" name="Slide Number Placeholder 4"/>
          <p:cNvSpPr>
            <a:spLocks noGrp="1"/>
          </p:cNvSpPr>
          <p:nvPr>
            <p:ph type="sldNum" sz="quarter" idx="12"/>
          </p:nvPr>
        </p:nvSpPr>
        <p:spPr/>
        <p:txBody>
          <a:bodyPr/>
          <a:lstStyle/>
          <a:p>
            <a:pPr>
              <a:defRPr/>
            </a:pPr>
            <a:fld id="{2BA73ECA-81CC-4735-BC52-ACC5A0CDA7B2}" type="slidenum">
              <a:rPr lang="en-GB" smtClean="0"/>
              <a:pPr>
                <a:defRPr/>
              </a:pPr>
              <a:t>34</a:t>
            </a:fld>
            <a:endParaRPr lang="en-GB"/>
          </a:p>
        </p:txBody>
      </p:sp>
      <p:pic>
        <p:nvPicPr>
          <p:cNvPr id="7" name="Picture 6" descr="TheyWorkForYou.gif"/>
          <p:cNvPicPr>
            <a:picLocks noChangeAspect="1"/>
          </p:cNvPicPr>
          <p:nvPr/>
        </p:nvPicPr>
        <p:blipFill>
          <a:blip r:embed="rId3" cstate="print"/>
          <a:stretch>
            <a:fillRect/>
          </a:stretch>
        </p:blipFill>
        <p:spPr>
          <a:xfrm>
            <a:off x="438150" y="833586"/>
            <a:ext cx="8267700" cy="5619750"/>
          </a:xfrm>
          <a:prstGeom prst="rect">
            <a:avLst/>
          </a:prstGeom>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Title 1"/>
          <p:cNvSpPr>
            <a:spLocks noGrp="1"/>
          </p:cNvSpPr>
          <p:nvPr>
            <p:ph type="title"/>
          </p:nvPr>
        </p:nvSpPr>
        <p:spPr>
          <a:xfrm>
            <a:off x="250825" y="71438"/>
            <a:ext cx="8229600" cy="1196975"/>
          </a:xfrm>
        </p:spPr>
        <p:txBody>
          <a:bodyPr/>
          <a:lstStyle/>
          <a:p>
            <a:r>
              <a:rPr lang="en-GB" smtClean="0">
                <a:latin typeface="Arial" charset="0"/>
                <a:cs typeface="Arial" charset="0"/>
              </a:rPr>
              <a:t>WhatDoTheyKnow - Freedom of Information (FOI) </a:t>
            </a:r>
            <a:br>
              <a:rPr lang="en-GB" smtClean="0">
                <a:latin typeface="Arial" charset="0"/>
                <a:cs typeface="Arial" charset="0"/>
              </a:rPr>
            </a:br>
            <a:r>
              <a:rPr lang="en-GB" smtClean="0">
                <a:latin typeface="Arial" charset="0"/>
                <a:cs typeface="Arial" charset="0"/>
              </a:rPr>
              <a:t>requests  </a:t>
            </a:r>
            <a:r>
              <a:rPr lang="en-GB" smtClean="0">
                <a:latin typeface="Arial" charset="0"/>
                <a:cs typeface="Arial" charset="0"/>
                <a:hlinkClick r:id="rId2"/>
              </a:rPr>
              <a:t>https://www.whatdotheyknow.com/</a:t>
            </a:r>
            <a:r>
              <a:rPr lang="en-GB" smtClean="0">
                <a:latin typeface="Arial" charset="0"/>
                <a:cs typeface="Arial" charset="0"/>
              </a:rPr>
              <a:t> </a:t>
            </a:r>
          </a:p>
        </p:txBody>
      </p:sp>
      <p:sp>
        <p:nvSpPr>
          <p:cNvPr id="3" name="Date Placeholder 2"/>
          <p:cNvSpPr>
            <a:spLocks noGrp="1"/>
          </p:cNvSpPr>
          <p:nvPr>
            <p:ph type="dt" sz="quarter" idx="10"/>
          </p:nvPr>
        </p:nvSpPr>
        <p:spPr/>
        <p:txBody>
          <a:bodyPr/>
          <a:lstStyle/>
          <a:p>
            <a:pPr>
              <a:defRPr/>
            </a:pPr>
            <a:fld id="{E7FE255B-A974-4880-B24A-F14CDC6F0407}" type="datetime1">
              <a:rPr lang="en-GB" smtClean="0"/>
              <a:pPr>
                <a:defRPr/>
              </a:pPr>
              <a:t>18/07/2016</a:t>
            </a:fld>
            <a:endParaRPr lang="en-GB"/>
          </a:p>
        </p:txBody>
      </p:sp>
      <p:sp>
        <p:nvSpPr>
          <p:cNvPr id="4" name="Footer Placeholder 3"/>
          <p:cNvSpPr>
            <a:spLocks noGrp="1"/>
          </p:cNvSpPr>
          <p:nvPr>
            <p:ph type="ftr" sz="quarter" idx="11"/>
          </p:nvPr>
        </p:nvSpPr>
        <p:spPr/>
        <p:txBody>
          <a:bodyPr/>
          <a:lstStyle/>
          <a:p>
            <a:pPr>
              <a:defRPr/>
            </a:pPr>
            <a:r>
              <a:rPr lang="en-GB" smtClean="0"/>
              <a:t>www.rba.co.uk</a:t>
            </a:r>
            <a:endParaRPr lang="en-GB"/>
          </a:p>
        </p:txBody>
      </p:sp>
      <p:sp>
        <p:nvSpPr>
          <p:cNvPr id="5" name="Slide Number Placeholder 4"/>
          <p:cNvSpPr>
            <a:spLocks noGrp="1"/>
          </p:cNvSpPr>
          <p:nvPr>
            <p:ph type="sldNum" sz="quarter" idx="12"/>
          </p:nvPr>
        </p:nvSpPr>
        <p:spPr/>
        <p:txBody>
          <a:bodyPr/>
          <a:lstStyle/>
          <a:p>
            <a:pPr>
              <a:defRPr/>
            </a:pPr>
            <a:fld id="{6B2A0441-59DB-4B8D-B2D7-15B5F3DC41A9}" type="slidenum">
              <a:rPr lang="en-GB" smtClean="0"/>
              <a:pPr>
                <a:defRPr/>
              </a:pPr>
              <a:t>35</a:t>
            </a:fld>
            <a:endParaRPr lang="en-GB"/>
          </a:p>
        </p:txBody>
      </p:sp>
      <p:pic>
        <p:nvPicPr>
          <p:cNvPr id="9" name="Picture 8" descr="WhatDoTheyKnow_1.gif"/>
          <p:cNvPicPr>
            <a:picLocks noChangeAspect="1"/>
          </p:cNvPicPr>
          <p:nvPr/>
        </p:nvPicPr>
        <p:blipFill>
          <a:blip r:embed="rId3" cstate="print"/>
          <a:stretch>
            <a:fillRect/>
          </a:stretch>
        </p:blipFill>
        <p:spPr>
          <a:xfrm>
            <a:off x="179512" y="1268760"/>
            <a:ext cx="6086475" cy="4000500"/>
          </a:xfrm>
          <a:prstGeom prst="rect">
            <a:avLst/>
          </a:prstGeom>
        </p:spPr>
      </p:pic>
      <p:pic>
        <p:nvPicPr>
          <p:cNvPr id="10" name="Picture 9" descr="WhatDoTheyKnow_2.gif"/>
          <p:cNvPicPr>
            <a:picLocks noChangeAspect="1"/>
          </p:cNvPicPr>
          <p:nvPr/>
        </p:nvPicPr>
        <p:blipFill>
          <a:blip r:embed="rId4" cstate="print"/>
          <a:stretch>
            <a:fillRect/>
          </a:stretch>
        </p:blipFill>
        <p:spPr>
          <a:xfrm>
            <a:off x="3608611" y="1759187"/>
            <a:ext cx="5427885" cy="4910173"/>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itle 1"/>
          <p:cNvSpPr>
            <a:spLocks noGrp="1"/>
          </p:cNvSpPr>
          <p:nvPr>
            <p:ph type="title"/>
          </p:nvPr>
        </p:nvSpPr>
        <p:spPr>
          <a:xfrm>
            <a:off x="428625" y="71438"/>
            <a:ext cx="8229600" cy="582612"/>
          </a:xfrm>
        </p:spPr>
        <p:txBody>
          <a:bodyPr/>
          <a:lstStyle/>
          <a:p>
            <a:pPr eaLnBrk="1" hangingPunct="1"/>
            <a:r>
              <a:rPr lang="en-GB" dirty="0" smtClean="0">
                <a:latin typeface="Arial" charset="0"/>
                <a:cs typeface="Arial" charset="0"/>
              </a:rPr>
              <a:t>Business information - general starting points</a:t>
            </a:r>
          </a:p>
        </p:txBody>
      </p:sp>
      <p:sp>
        <p:nvSpPr>
          <p:cNvPr id="17411" name="Content Placeholder 2"/>
          <p:cNvSpPr>
            <a:spLocks noGrp="1"/>
          </p:cNvSpPr>
          <p:nvPr>
            <p:ph idx="1"/>
          </p:nvPr>
        </p:nvSpPr>
        <p:spPr>
          <a:xfrm>
            <a:off x="467544" y="765175"/>
            <a:ext cx="8064896" cy="5688013"/>
          </a:xfrm>
        </p:spPr>
        <p:txBody>
          <a:bodyPr/>
          <a:lstStyle/>
          <a:p>
            <a:pPr eaLnBrk="1" hangingPunct="1">
              <a:spcBef>
                <a:spcPct val="0"/>
              </a:spcBef>
            </a:pPr>
            <a:r>
              <a:rPr lang="en-GB" sz="2000" dirty="0" smtClean="0">
                <a:latin typeface="Arial" charset="0"/>
                <a:cs typeface="Arial" charset="0"/>
              </a:rPr>
              <a:t>Business Sources (RBA Information Services)  </a:t>
            </a:r>
            <a:r>
              <a:rPr lang="en-GB" sz="2000" dirty="0" smtClean="0">
                <a:latin typeface="Arial" charset="0"/>
                <a:cs typeface="Arial" charset="0"/>
                <a:hlinkClick r:id="rId2"/>
              </a:rPr>
              <a:t>http://www.rba.co.uk/sources/</a:t>
            </a:r>
            <a:r>
              <a:rPr lang="en-GB" sz="2000" dirty="0" smtClean="0">
                <a:latin typeface="Arial" charset="0"/>
                <a:cs typeface="Arial" charset="0"/>
              </a:rPr>
              <a:t> </a:t>
            </a:r>
          </a:p>
          <a:p>
            <a:pPr eaLnBrk="1" hangingPunct="1">
              <a:spcBef>
                <a:spcPct val="0"/>
              </a:spcBef>
            </a:pPr>
            <a:endParaRPr lang="en-GB" sz="1600" dirty="0" smtClean="0">
              <a:latin typeface="Arial" charset="0"/>
              <a:cs typeface="Arial" charset="0"/>
            </a:endParaRPr>
          </a:p>
          <a:p>
            <a:pPr>
              <a:spcBef>
                <a:spcPct val="0"/>
              </a:spcBef>
            </a:pPr>
            <a:r>
              <a:rPr lang="en-GB" sz="2000" dirty="0" smtClean="0">
                <a:latin typeface="Arial" charset="0"/>
                <a:cs typeface="Arial" charset="0"/>
              </a:rPr>
              <a:t>Business and IP Centre - The British Library  </a:t>
            </a:r>
            <a:r>
              <a:rPr lang="en-GB" sz="2000" dirty="0" smtClean="0">
                <a:latin typeface="Arial" charset="0"/>
                <a:cs typeface="Arial" charset="0"/>
                <a:hlinkClick r:id="rId3"/>
              </a:rPr>
              <a:t>http://www.bl.uk/business-and-ip-centre</a:t>
            </a:r>
            <a:r>
              <a:rPr lang="en-GB" sz="2000" dirty="0" smtClean="0">
                <a:latin typeface="Arial" charset="0"/>
                <a:cs typeface="Arial" charset="0"/>
              </a:rPr>
              <a:t> </a:t>
            </a:r>
          </a:p>
          <a:p>
            <a:pPr>
              <a:spcBef>
                <a:spcPct val="0"/>
              </a:spcBef>
            </a:pPr>
            <a:endParaRPr lang="en-GB" sz="1600" dirty="0" smtClean="0">
              <a:latin typeface="Arial" charset="0"/>
              <a:cs typeface="Arial" charset="0"/>
            </a:endParaRPr>
          </a:p>
          <a:p>
            <a:pPr>
              <a:spcBef>
                <a:spcPct val="0"/>
              </a:spcBef>
            </a:pPr>
            <a:r>
              <a:rPr lang="en-GB" sz="2000" dirty="0" smtClean="0">
                <a:latin typeface="Arial" charset="0"/>
                <a:cs typeface="Arial" charset="0"/>
              </a:rPr>
              <a:t>Industry guides - The British Library  </a:t>
            </a:r>
            <a:r>
              <a:rPr lang="en-GB" sz="2000" dirty="0" smtClean="0">
                <a:latin typeface="Arial" charset="0"/>
                <a:cs typeface="Arial" charset="0"/>
                <a:hlinkClick r:id="rId4"/>
              </a:rPr>
              <a:t>http://www.bl.uk/business-and-ip-centre/industry-guides</a:t>
            </a:r>
            <a:r>
              <a:rPr lang="en-GB" sz="2000" dirty="0" smtClean="0">
                <a:latin typeface="Arial" charset="0"/>
                <a:cs typeface="Arial" charset="0"/>
              </a:rPr>
              <a:t> </a:t>
            </a:r>
          </a:p>
          <a:p>
            <a:pPr>
              <a:spcBef>
                <a:spcPct val="0"/>
              </a:spcBef>
            </a:pPr>
            <a:endParaRPr lang="en-GB" sz="1600" dirty="0" smtClean="0">
              <a:latin typeface="Arial" charset="0"/>
              <a:cs typeface="Arial" charset="0"/>
            </a:endParaRPr>
          </a:p>
          <a:p>
            <a:pPr eaLnBrk="1" hangingPunct="1">
              <a:spcBef>
                <a:spcPct val="0"/>
              </a:spcBef>
            </a:pPr>
            <a:r>
              <a:rPr lang="en-GB" sz="2000" dirty="0" smtClean="0">
                <a:latin typeface="Arial" charset="0"/>
                <a:cs typeface="Arial" charset="0"/>
              </a:rPr>
              <a:t>Library &amp; Information Service ICAEW </a:t>
            </a:r>
            <a:r>
              <a:rPr lang="en-GB" sz="2000" dirty="0" smtClean="0">
                <a:latin typeface="Arial" charset="0"/>
                <a:cs typeface="Arial" charset="0"/>
                <a:hlinkClick r:id="rId5"/>
              </a:rPr>
              <a:t>http://www.icaew.com/en/library</a:t>
            </a:r>
            <a:r>
              <a:rPr lang="en-GB" sz="2000" dirty="0" smtClean="0">
                <a:latin typeface="Arial" charset="0"/>
                <a:cs typeface="Arial" charset="0"/>
              </a:rPr>
              <a:t> (some information restricted to members) </a:t>
            </a:r>
          </a:p>
          <a:p>
            <a:pPr eaLnBrk="1" hangingPunct="1">
              <a:spcBef>
                <a:spcPct val="0"/>
              </a:spcBef>
            </a:pPr>
            <a:endParaRPr lang="en-GB" sz="1600" dirty="0" smtClean="0">
              <a:latin typeface="Arial" charset="0"/>
              <a:cs typeface="Arial" charset="0"/>
            </a:endParaRPr>
          </a:p>
          <a:p>
            <a:pPr eaLnBrk="1" hangingPunct="1">
              <a:spcBef>
                <a:spcPct val="0"/>
              </a:spcBef>
            </a:pPr>
            <a:r>
              <a:rPr lang="en-GB" sz="2000" dirty="0" smtClean="0">
                <a:latin typeface="Arial" charset="0"/>
                <a:cs typeface="Arial" charset="0"/>
              </a:rPr>
              <a:t>SCOTBIS (Scottish Business Information Service) </a:t>
            </a:r>
            <a:r>
              <a:rPr lang="en-GB" sz="2000" dirty="0" smtClean="0">
                <a:latin typeface="Arial" charset="0"/>
                <a:cs typeface="Arial" charset="0"/>
                <a:hlinkClick r:id="rId6"/>
              </a:rPr>
              <a:t>http://scotbis.nls.uk/</a:t>
            </a:r>
            <a:r>
              <a:rPr lang="en-GB" sz="2000" dirty="0" smtClean="0">
                <a:latin typeface="Arial" charset="0"/>
                <a:cs typeface="Arial" charset="0"/>
              </a:rPr>
              <a:t> </a:t>
            </a:r>
          </a:p>
          <a:p>
            <a:pPr lvl="1" eaLnBrk="1" hangingPunct="1">
              <a:spcBef>
                <a:spcPct val="0"/>
              </a:spcBef>
            </a:pPr>
            <a:endParaRPr lang="en-GB" dirty="0" smtClean="0">
              <a:latin typeface="Arial" charset="0"/>
              <a:cs typeface="Arial" charset="0"/>
            </a:endParaRPr>
          </a:p>
          <a:p>
            <a:pPr eaLnBrk="1" hangingPunct="1">
              <a:spcBef>
                <a:spcPct val="0"/>
              </a:spcBef>
            </a:pPr>
            <a:r>
              <a:rPr lang="en-GB" sz="2000" dirty="0" err="1" smtClean="0">
                <a:latin typeface="Arial" charset="0"/>
                <a:cs typeface="Arial" charset="0"/>
              </a:rPr>
              <a:t>Buslib</a:t>
            </a:r>
            <a:r>
              <a:rPr lang="en-GB" sz="2000" dirty="0" smtClean="0">
                <a:latin typeface="Arial" charset="0"/>
                <a:cs typeface="Arial" charset="0"/>
              </a:rPr>
              <a:t>-L – discussion list for business librarians and researchers</a:t>
            </a:r>
          </a:p>
          <a:p>
            <a:pPr lvl="1" eaLnBrk="1" hangingPunct="1">
              <a:spcBef>
                <a:spcPct val="0"/>
              </a:spcBef>
            </a:pPr>
            <a:r>
              <a:rPr lang="en-GB" sz="1800" dirty="0" smtClean="0">
                <a:latin typeface="Arial" charset="0"/>
                <a:cs typeface="Arial" charset="0"/>
                <a:hlinkClick r:id="rId7"/>
              </a:rPr>
              <a:t>http://list1.ucc.nau.edu/archives/buslib-l.html</a:t>
            </a:r>
            <a:r>
              <a:rPr lang="en-GB" sz="1800" dirty="0" smtClean="0">
                <a:latin typeface="Arial" charset="0"/>
                <a:cs typeface="Arial" charset="0"/>
              </a:rPr>
              <a:t> (login required)</a:t>
            </a:r>
          </a:p>
          <a:p>
            <a:pPr lvl="1" eaLnBrk="1" hangingPunct="1">
              <a:spcBef>
                <a:spcPct val="0"/>
              </a:spcBef>
            </a:pPr>
            <a:r>
              <a:rPr lang="en-GB" sz="1800" dirty="0" smtClean="0">
                <a:latin typeface="Arial" charset="0"/>
                <a:cs typeface="Arial" charset="0"/>
              </a:rPr>
              <a:t>FAQs at </a:t>
            </a:r>
            <a:r>
              <a:rPr lang="en-GB" sz="1800" dirty="0" smtClean="0">
                <a:latin typeface="Arial" charset="0"/>
                <a:cs typeface="Arial" charset="0"/>
                <a:hlinkClick r:id="rId8"/>
              </a:rPr>
              <a:t>https://sites.google.com/site/busliblistserv/</a:t>
            </a:r>
            <a:r>
              <a:rPr lang="en-GB" sz="1800" dirty="0" smtClean="0">
                <a:latin typeface="Arial" charset="0"/>
                <a:cs typeface="Arial" charset="0"/>
              </a:rPr>
              <a:t> </a:t>
            </a:r>
          </a:p>
        </p:txBody>
      </p:sp>
      <p:sp>
        <p:nvSpPr>
          <p:cNvPr id="4" name="Date Placeholder 3"/>
          <p:cNvSpPr>
            <a:spLocks noGrp="1"/>
          </p:cNvSpPr>
          <p:nvPr>
            <p:ph type="dt" sz="quarter" idx="10"/>
          </p:nvPr>
        </p:nvSpPr>
        <p:spPr/>
        <p:txBody>
          <a:bodyPr/>
          <a:lstStyle/>
          <a:p>
            <a:pPr>
              <a:defRPr/>
            </a:pPr>
            <a:fld id="{C98EE3DD-1D4F-42D3-B91D-48EC108D890F}" type="datetime1">
              <a:rPr lang="en-GB"/>
              <a:pPr>
                <a:defRPr/>
              </a:pPr>
              <a:t>18/07/2016</a:t>
            </a:fld>
            <a:endParaRPr lang="en-GB"/>
          </a:p>
        </p:txBody>
      </p:sp>
      <p:sp>
        <p:nvSpPr>
          <p:cNvPr id="5" name="Footer Placeholder 4"/>
          <p:cNvSpPr>
            <a:spLocks noGrp="1"/>
          </p:cNvSpPr>
          <p:nvPr>
            <p:ph type="ftr" sz="quarter" idx="11"/>
          </p:nvPr>
        </p:nvSpPr>
        <p:spPr/>
        <p:txBody>
          <a:bodyPr/>
          <a:lstStyle/>
          <a:p>
            <a:pPr>
              <a:defRPr/>
            </a:pPr>
            <a:r>
              <a:rPr lang="en-GB"/>
              <a:t>www.rba.co.uk</a:t>
            </a:r>
          </a:p>
        </p:txBody>
      </p:sp>
      <p:sp>
        <p:nvSpPr>
          <p:cNvPr id="6" name="Slide Number Placeholder 5"/>
          <p:cNvSpPr>
            <a:spLocks noGrp="1"/>
          </p:cNvSpPr>
          <p:nvPr>
            <p:ph type="sldNum" sz="quarter" idx="12"/>
          </p:nvPr>
        </p:nvSpPr>
        <p:spPr/>
        <p:txBody>
          <a:bodyPr/>
          <a:lstStyle/>
          <a:p>
            <a:pPr>
              <a:defRPr/>
            </a:pPr>
            <a:fld id="{BD490FAC-D6FA-4A7C-B2BB-AE9605A6FFDC}" type="slidenum">
              <a:rPr lang="en-GB"/>
              <a:pPr>
                <a:defRPr/>
              </a:pPr>
              <a:t>36</a:t>
            </a:fld>
            <a:endParaRPr lang="en-GB"/>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pPr algn="ctr"/>
            <a:r>
              <a:rPr lang="en-GB" sz="4400" dirty="0" smtClean="0"/>
              <a:t>Company Information</a:t>
            </a:r>
            <a:endParaRPr lang="en-GB" sz="4400" dirty="0"/>
          </a:p>
        </p:txBody>
      </p:sp>
      <p:sp>
        <p:nvSpPr>
          <p:cNvPr id="2" name="Date Placeholder 1"/>
          <p:cNvSpPr>
            <a:spLocks noGrp="1"/>
          </p:cNvSpPr>
          <p:nvPr>
            <p:ph type="dt" sz="half" idx="10"/>
          </p:nvPr>
        </p:nvSpPr>
        <p:spPr/>
        <p:txBody>
          <a:bodyPr/>
          <a:lstStyle/>
          <a:p>
            <a:fld id="{CA2FBB13-9B21-4669-8557-F3A81189C640}" type="datetime1">
              <a:rPr lang="en-GB" smtClean="0">
                <a:solidFill>
                  <a:prstClr val="black">
                    <a:tint val="75000"/>
                  </a:prstClr>
                </a:solidFill>
              </a:rPr>
              <a:pPr/>
              <a:t>18/07/2016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r>
              <a:rPr lang="en-GB" smtClean="0">
                <a:solidFill>
                  <a:prstClr val="black">
                    <a:tint val="75000"/>
                  </a:prstClr>
                </a:solidFill>
              </a:rPr>
              <a:t>www.rba.co.uk</a:t>
            </a: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5201C6AF-9ED1-4F00-96B0-A0DF495580E3}" type="slidenum">
              <a:rPr lang="en-GB" smtClean="0">
                <a:solidFill>
                  <a:prstClr val="black">
                    <a:tint val="75000"/>
                  </a:prstClr>
                </a:solidFill>
              </a:rPr>
              <a:pPr/>
              <a:t>37</a:t>
            </a:fld>
            <a:endParaRPr lang="en-GB">
              <a:solidFill>
                <a:prstClr val="black">
                  <a:tint val="75000"/>
                </a:prstClr>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1"/>
          <p:cNvSpPr>
            <a:spLocks noGrp="1"/>
          </p:cNvSpPr>
          <p:nvPr>
            <p:ph type="title"/>
          </p:nvPr>
        </p:nvSpPr>
        <p:spPr>
          <a:xfrm>
            <a:off x="428625" y="71438"/>
            <a:ext cx="8229600" cy="582612"/>
          </a:xfrm>
        </p:spPr>
        <p:txBody>
          <a:bodyPr/>
          <a:lstStyle/>
          <a:p>
            <a:pPr eaLnBrk="1" hangingPunct="1"/>
            <a:r>
              <a:rPr lang="en-GB" smtClean="0">
                <a:latin typeface="Arial" charset="0"/>
                <a:cs typeface="Arial" charset="0"/>
              </a:rPr>
              <a:t>Company information </a:t>
            </a:r>
          </a:p>
        </p:txBody>
      </p:sp>
      <p:sp>
        <p:nvSpPr>
          <p:cNvPr id="18435" name="Content Placeholder 2"/>
          <p:cNvSpPr>
            <a:spLocks noGrp="1"/>
          </p:cNvSpPr>
          <p:nvPr>
            <p:ph idx="1"/>
          </p:nvPr>
        </p:nvSpPr>
        <p:spPr>
          <a:xfrm>
            <a:off x="428625" y="908050"/>
            <a:ext cx="8229600" cy="5218113"/>
          </a:xfrm>
        </p:spPr>
        <p:txBody>
          <a:bodyPr/>
          <a:lstStyle/>
          <a:p>
            <a:pPr eaLnBrk="1" hangingPunct="1">
              <a:spcBef>
                <a:spcPct val="0"/>
              </a:spcBef>
            </a:pPr>
            <a:r>
              <a:rPr lang="en-GB" sz="2100" dirty="0" smtClean="0">
                <a:latin typeface="Arial" charset="0"/>
                <a:cs typeface="Arial" charset="0"/>
              </a:rPr>
              <a:t>Ownership, directors, structure, share price, accounts, activities, news</a:t>
            </a:r>
          </a:p>
          <a:p>
            <a:pPr eaLnBrk="1" hangingPunct="1">
              <a:spcBef>
                <a:spcPct val="0"/>
              </a:spcBef>
            </a:pPr>
            <a:r>
              <a:rPr lang="en-GB" sz="2100" dirty="0" smtClean="0">
                <a:latin typeface="Arial" charset="0"/>
                <a:cs typeface="Arial" charset="0"/>
              </a:rPr>
              <a:t> </a:t>
            </a:r>
          </a:p>
          <a:p>
            <a:pPr eaLnBrk="1" hangingPunct="1">
              <a:spcBef>
                <a:spcPct val="0"/>
              </a:spcBef>
            </a:pPr>
            <a:r>
              <a:rPr lang="en-GB" sz="2100" dirty="0" smtClean="0">
                <a:latin typeface="Arial" charset="0"/>
                <a:cs typeface="Arial" charset="0"/>
              </a:rPr>
              <a:t>Availability depends on</a:t>
            </a:r>
          </a:p>
          <a:p>
            <a:pPr eaLnBrk="1" hangingPunct="1">
              <a:spcBef>
                <a:spcPct val="0"/>
              </a:spcBef>
            </a:pPr>
            <a:endParaRPr lang="en-GB" sz="2100" dirty="0" smtClean="0">
              <a:latin typeface="Arial" charset="0"/>
              <a:cs typeface="Arial" charset="0"/>
            </a:endParaRPr>
          </a:p>
          <a:p>
            <a:pPr lvl="1" eaLnBrk="1" hangingPunct="1">
              <a:spcBef>
                <a:spcPct val="0"/>
              </a:spcBef>
            </a:pPr>
            <a:r>
              <a:rPr lang="en-GB" sz="2100" dirty="0" smtClean="0">
                <a:latin typeface="Arial" charset="0"/>
                <a:cs typeface="Arial" charset="0"/>
              </a:rPr>
              <a:t>type of company</a:t>
            </a:r>
          </a:p>
          <a:p>
            <a:pPr lvl="2" eaLnBrk="1" hangingPunct="1">
              <a:spcBef>
                <a:spcPct val="0"/>
              </a:spcBef>
            </a:pPr>
            <a:r>
              <a:rPr lang="en-GB" sz="2100" dirty="0" smtClean="0">
                <a:latin typeface="Arial" charset="0"/>
                <a:cs typeface="Arial" charset="0"/>
              </a:rPr>
              <a:t>sole trader</a:t>
            </a:r>
          </a:p>
          <a:p>
            <a:pPr lvl="2" eaLnBrk="1" hangingPunct="1">
              <a:spcBef>
                <a:spcPct val="0"/>
              </a:spcBef>
            </a:pPr>
            <a:r>
              <a:rPr lang="en-GB" sz="2100" dirty="0" smtClean="0">
                <a:latin typeface="Arial" charset="0"/>
                <a:cs typeface="Arial" charset="0"/>
              </a:rPr>
              <a:t>partnership</a:t>
            </a:r>
          </a:p>
          <a:p>
            <a:pPr lvl="2" eaLnBrk="1" hangingPunct="1">
              <a:spcBef>
                <a:spcPct val="0"/>
              </a:spcBef>
            </a:pPr>
            <a:r>
              <a:rPr lang="en-GB" sz="2100" dirty="0" smtClean="0">
                <a:latin typeface="Arial" charset="0"/>
                <a:cs typeface="Arial" charset="0"/>
              </a:rPr>
              <a:t>private </a:t>
            </a:r>
          </a:p>
          <a:p>
            <a:pPr lvl="2" eaLnBrk="1" hangingPunct="1">
              <a:spcBef>
                <a:spcPct val="0"/>
              </a:spcBef>
            </a:pPr>
            <a:r>
              <a:rPr lang="en-GB" sz="2100" dirty="0" smtClean="0">
                <a:latin typeface="Arial" charset="0"/>
                <a:cs typeface="Arial" charset="0"/>
              </a:rPr>
              <a:t>limited liability e.g. Ltd, LLP</a:t>
            </a:r>
          </a:p>
          <a:p>
            <a:pPr lvl="2" eaLnBrk="1" hangingPunct="1">
              <a:spcBef>
                <a:spcPct val="0"/>
              </a:spcBef>
            </a:pPr>
            <a:r>
              <a:rPr lang="en-GB" sz="2100" dirty="0" smtClean="0">
                <a:latin typeface="Arial" charset="0"/>
                <a:cs typeface="Arial" charset="0"/>
              </a:rPr>
              <a:t>companies with publicly traded shares e.g. PLC</a:t>
            </a:r>
          </a:p>
          <a:p>
            <a:pPr lvl="2" eaLnBrk="1" hangingPunct="1">
              <a:spcBef>
                <a:spcPct val="0"/>
              </a:spcBef>
              <a:buFont typeface="Arial" charset="0"/>
              <a:buNone/>
            </a:pPr>
            <a:endParaRPr lang="en-GB" sz="2100" dirty="0" smtClean="0">
              <a:latin typeface="Arial" charset="0"/>
              <a:cs typeface="Arial" charset="0"/>
            </a:endParaRPr>
          </a:p>
          <a:p>
            <a:pPr lvl="1" eaLnBrk="1" hangingPunct="1">
              <a:spcBef>
                <a:spcPct val="0"/>
              </a:spcBef>
            </a:pPr>
            <a:r>
              <a:rPr lang="en-GB" sz="2100" dirty="0" smtClean="0">
                <a:latin typeface="Arial" charset="0"/>
                <a:cs typeface="Arial" charset="0"/>
              </a:rPr>
              <a:t>business size (large, medium, small)</a:t>
            </a:r>
          </a:p>
          <a:p>
            <a:pPr lvl="1" eaLnBrk="1" hangingPunct="1">
              <a:spcBef>
                <a:spcPct val="0"/>
              </a:spcBef>
              <a:buFont typeface="Arial" charset="0"/>
              <a:buNone/>
            </a:pPr>
            <a:endParaRPr lang="en-GB" sz="2100" dirty="0" smtClean="0">
              <a:latin typeface="Arial" charset="0"/>
              <a:cs typeface="Arial" charset="0"/>
            </a:endParaRPr>
          </a:p>
          <a:p>
            <a:pPr lvl="1" eaLnBrk="1" hangingPunct="1">
              <a:spcBef>
                <a:spcPct val="0"/>
              </a:spcBef>
            </a:pPr>
            <a:r>
              <a:rPr lang="en-GB" sz="2100" dirty="0" smtClean="0">
                <a:latin typeface="Arial" charset="0"/>
                <a:cs typeface="Arial" charset="0"/>
              </a:rPr>
              <a:t>country</a:t>
            </a:r>
          </a:p>
          <a:p>
            <a:pPr lvl="2" eaLnBrk="1" hangingPunct="1">
              <a:spcBef>
                <a:spcPct val="0"/>
              </a:spcBef>
              <a:buFont typeface="Arial" charset="0"/>
              <a:buNone/>
            </a:pPr>
            <a:r>
              <a:rPr lang="en-GB" sz="2100" dirty="0" smtClean="0">
                <a:latin typeface="Arial" charset="0"/>
                <a:cs typeface="Arial" charset="0"/>
              </a:rPr>
              <a:t>state or region within the country</a:t>
            </a:r>
          </a:p>
          <a:p>
            <a:pPr lvl="1" eaLnBrk="1" hangingPunct="1"/>
            <a:endParaRPr lang="en-GB" sz="2100" dirty="0" smtClean="0">
              <a:latin typeface="Arial" charset="0"/>
              <a:cs typeface="Arial" charset="0"/>
            </a:endParaRPr>
          </a:p>
          <a:p>
            <a:pPr eaLnBrk="1" hangingPunct="1"/>
            <a:endParaRPr lang="en-GB" dirty="0" smtClean="0">
              <a:latin typeface="Arial" charset="0"/>
              <a:cs typeface="Arial" charset="0"/>
            </a:endParaRPr>
          </a:p>
          <a:p>
            <a:pPr eaLnBrk="1" hangingPunct="1"/>
            <a:endParaRPr lang="en-GB" dirty="0" smtClean="0">
              <a:latin typeface="Arial" charset="0"/>
              <a:cs typeface="Arial" charset="0"/>
            </a:endParaRPr>
          </a:p>
        </p:txBody>
      </p:sp>
      <p:sp>
        <p:nvSpPr>
          <p:cNvPr id="4" name="Date Placeholder 3"/>
          <p:cNvSpPr>
            <a:spLocks noGrp="1"/>
          </p:cNvSpPr>
          <p:nvPr>
            <p:ph type="dt" sz="quarter" idx="10"/>
          </p:nvPr>
        </p:nvSpPr>
        <p:spPr/>
        <p:txBody>
          <a:bodyPr/>
          <a:lstStyle/>
          <a:p>
            <a:pPr>
              <a:defRPr/>
            </a:pPr>
            <a:fld id="{C98EE3DD-1D4F-42D3-B91D-48EC108D890F}" type="datetime1">
              <a:rPr lang="en-GB">
                <a:solidFill>
                  <a:prstClr val="black">
                    <a:tint val="75000"/>
                  </a:prstClr>
                </a:solidFill>
              </a:rPr>
              <a:pPr>
                <a:defRPr/>
              </a:pPr>
              <a:t>18/07/2016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GB">
                <a:solidFill>
                  <a:prstClr val="black">
                    <a:tint val="75000"/>
                  </a:prstClr>
                </a:solidFill>
              </a:rPr>
              <a:t>www.rba.co.uk</a:t>
            </a:r>
          </a:p>
        </p:txBody>
      </p:sp>
      <p:sp>
        <p:nvSpPr>
          <p:cNvPr id="6" name="Slide Number Placeholder 5"/>
          <p:cNvSpPr>
            <a:spLocks noGrp="1"/>
          </p:cNvSpPr>
          <p:nvPr>
            <p:ph type="sldNum" sz="quarter" idx="12"/>
          </p:nvPr>
        </p:nvSpPr>
        <p:spPr/>
        <p:txBody>
          <a:bodyPr/>
          <a:lstStyle/>
          <a:p>
            <a:pPr>
              <a:defRPr/>
            </a:pPr>
            <a:fld id="{976BFFD3-E96A-45CF-A648-F5967625AB52}" type="slidenum">
              <a:rPr lang="en-GB">
                <a:solidFill>
                  <a:prstClr val="black">
                    <a:tint val="75000"/>
                  </a:prstClr>
                </a:solidFill>
              </a:rPr>
              <a:pPr>
                <a:defRPr/>
              </a:pPr>
              <a:t>38</a:t>
            </a:fld>
            <a:endParaRPr lang="en-GB">
              <a:solidFill>
                <a:prstClr val="black">
                  <a:tint val="75000"/>
                </a:prstClr>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GB" dirty="0" smtClean="0"/>
              <a:t>Company information</a:t>
            </a:r>
            <a:endParaRPr lang="en-GB" dirty="0"/>
          </a:p>
        </p:txBody>
      </p:sp>
      <p:sp>
        <p:nvSpPr>
          <p:cNvPr id="10" name="Text Placeholder 9"/>
          <p:cNvSpPr>
            <a:spLocks noGrp="1"/>
          </p:cNvSpPr>
          <p:nvPr>
            <p:ph type="body" idx="1"/>
          </p:nvPr>
        </p:nvSpPr>
        <p:spPr/>
        <p:txBody>
          <a:bodyPr/>
          <a:lstStyle/>
          <a:p>
            <a:r>
              <a:rPr lang="en-GB" dirty="0" smtClean="0"/>
              <a:t>Free</a:t>
            </a:r>
            <a:endParaRPr lang="en-GB" dirty="0"/>
          </a:p>
        </p:txBody>
      </p:sp>
      <p:sp>
        <p:nvSpPr>
          <p:cNvPr id="11" name="Content Placeholder 10"/>
          <p:cNvSpPr>
            <a:spLocks noGrp="1"/>
          </p:cNvSpPr>
          <p:nvPr>
            <p:ph sz="half" idx="2"/>
          </p:nvPr>
        </p:nvSpPr>
        <p:spPr/>
        <p:txBody>
          <a:bodyPr/>
          <a:lstStyle/>
          <a:p>
            <a:r>
              <a:rPr lang="en-GB" dirty="0" smtClean="0"/>
              <a:t>Search one company at a time usually by name only</a:t>
            </a:r>
          </a:p>
          <a:p>
            <a:endParaRPr lang="en-GB" dirty="0" smtClean="0"/>
          </a:p>
          <a:p>
            <a:r>
              <a:rPr lang="en-GB" dirty="0" smtClean="0"/>
              <a:t>Display/report options limited, service defined chart options</a:t>
            </a:r>
          </a:p>
          <a:p>
            <a:endParaRPr lang="en-GB" dirty="0" smtClean="0"/>
          </a:p>
          <a:p>
            <a:r>
              <a:rPr lang="en-GB" dirty="0" smtClean="0"/>
              <a:t>No peer group/sector analysis </a:t>
            </a:r>
          </a:p>
          <a:p>
            <a:endParaRPr lang="en-GB" sz="1200" dirty="0" smtClean="0"/>
          </a:p>
          <a:p>
            <a:endParaRPr lang="en-GB" dirty="0" smtClean="0"/>
          </a:p>
          <a:p>
            <a:r>
              <a:rPr lang="en-GB" dirty="0" smtClean="0"/>
              <a:t>Foreign company information  usually in the local language</a:t>
            </a:r>
            <a:endParaRPr lang="en-GB" dirty="0"/>
          </a:p>
        </p:txBody>
      </p:sp>
      <p:sp>
        <p:nvSpPr>
          <p:cNvPr id="12" name="Text Placeholder 11"/>
          <p:cNvSpPr>
            <a:spLocks noGrp="1"/>
          </p:cNvSpPr>
          <p:nvPr>
            <p:ph type="body" sz="quarter" idx="3"/>
          </p:nvPr>
        </p:nvSpPr>
        <p:spPr/>
        <p:txBody>
          <a:bodyPr/>
          <a:lstStyle/>
          <a:p>
            <a:r>
              <a:rPr lang="en-GB" dirty="0" smtClean="0"/>
              <a:t>Priced</a:t>
            </a:r>
            <a:endParaRPr lang="en-GB" dirty="0"/>
          </a:p>
        </p:txBody>
      </p:sp>
      <p:sp>
        <p:nvSpPr>
          <p:cNvPr id="13" name="Content Placeholder 12"/>
          <p:cNvSpPr>
            <a:spLocks noGrp="1"/>
          </p:cNvSpPr>
          <p:nvPr>
            <p:ph sz="quarter" idx="4"/>
          </p:nvPr>
        </p:nvSpPr>
        <p:spPr/>
        <p:txBody>
          <a:bodyPr/>
          <a:lstStyle/>
          <a:p>
            <a:r>
              <a:rPr lang="en-GB" dirty="0" smtClean="0"/>
              <a:t>Search for groups of companies multi-criteria search</a:t>
            </a:r>
          </a:p>
          <a:p>
            <a:endParaRPr lang="en-GB" dirty="0" smtClean="0"/>
          </a:p>
          <a:p>
            <a:r>
              <a:rPr lang="en-GB" dirty="0" smtClean="0"/>
              <a:t>Usually a range of reporting and charting options</a:t>
            </a:r>
          </a:p>
          <a:p>
            <a:endParaRPr lang="en-GB" dirty="0" smtClean="0"/>
          </a:p>
          <a:p>
            <a:r>
              <a:rPr lang="en-GB" dirty="0" smtClean="0"/>
              <a:t>Peer group/sector analysis sometimes available</a:t>
            </a:r>
          </a:p>
          <a:p>
            <a:endParaRPr lang="en-GB" dirty="0" smtClean="0"/>
          </a:p>
          <a:p>
            <a:r>
              <a:rPr lang="en-GB" dirty="0" smtClean="0"/>
              <a:t>Translation services may be available</a:t>
            </a:r>
          </a:p>
          <a:p>
            <a:endParaRPr lang="en-GB" dirty="0"/>
          </a:p>
        </p:txBody>
      </p:sp>
      <p:sp>
        <p:nvSpPr>
          <p:cNvPr id="3" name="Date Placeholder 2"/>
          <p:cNvSpPr>
            <a:spLocks noGrp="1"/>
          </p:cNvSpPr>
          <p:nvPr>
            <p:ph type="dt" sz="half" idx="10"/>
          </p:nvPr>
        </p:nvSpPr>
        <p:spPr/>
        <p:txBody>
          <a:bodyPr/>
          <a:lstStyle/>
          <a:p>
            <a:fld id="{78994BDD-D0E9-4325-8A3F-7702B48AA4A9}" type="datetime1">
              <a:rPr lang="en-GB" smtClean="0">
                <a:solidFill>
                  <a:prstClr val="black">
                    <a:tint val="75000"/>
                  </a:prstClr>
                </a:solidFill>
              </a:rPr>
              <a:pPr/>
              <a:t>18/07/2016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r>
              <a:rPr lang="en-GB" smtClean="0">
                <a:solidFill>
                  <a:prstClr val="black">
                    <a:tint val="75000"/>
                  </a:prstClr>
                </a:solidFill>
              </a:rPr>
              <a:t>www.rba.co.uk</a:t>
            </a:r>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201C6AF-9ED1-4F00-96B0-A0DF495580E3}" type="slidenum">
              <a:rPr lang="en-GB" smtClean="0">
                <a:solidFill>
                  <a:prstClr val="black">
                    <a:tint val="75000"/>
                  </a:prstClr>
                </a:solidFill>
              </a:rPr>
              <a:pPr/>
              <a:t>39</a:t>
            </a:fld>
            <a:endParaRPr lang="en-GB">
              <a:solidFill>
                <a:prstClr val="black">
                  <a:tint val="75000"/>
                </a:prst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99B0D9-EDC0-487B-B8C8-23E3F0FD93E6}" type="datetime1">
              <a:rPr lang="en-GB" smtClean="0"/>
              <a:pPr/>
              <a:t>18/07/2016</a:t>
            </a:fld>
            <a:endParaRPr lang="en-GB"/>
          </a:p>
        </p:txBody>
      </p:sp>
      <p:sp>
        <p:nvSpPr>
          <p:cNvPr id="3" name="Footer Placeholder 2"/>
          <p:cNvSpPr>
            <a:spLocks noGrp="1"/>
          </p:cNvSpPr>
          <p:nvPr>
            <p:ph type="ftr" sz="quarter" idx="11"/>
          </p:nvPr>
        </p:nvSpPr>
        <p:spPr/>
        <p:txBody>
          <a:bodyPr/>
          <a:lstStyle/>
          <a:p>
            <a:r>
              <a:rPr lang="en-GB" smtClean="0"/>
              <a:t>www.rba.co.uk</a:t>
            </a:r>
            <a:endParaRPr lang="en-GB"/>
          </a:p>
        </p:txBody>
      </p:sp>
      <p:sp>
        <p:nvSpPr>
          <p:cNvPr id="4" name="Slide Number Placeholder 3"/>
          <p:cNvSpPr>
            <a:spLocks noGrp="1"/>
          </p:cNvSpPr>
          <p:nvPr>
            <p:ph type="sldNum" sz="quarter" idx="12"/>
          </p:nvPr>
        </p:nvSpPr>
        <p:spPr/>
        <p:txBody>
          <a:bodyPr/>
          <a:lstStyle/>
          <a:p>
            <a:fld id="{00F87F59-1120-40A7-87AD-448DA73E6ED8}" type="slidenum">
              <a:rPr lang="en-GB" smtClean="0"/>
              <a:pPr/>
              <a:t>4</a:t>
            </a:fld>
            <a:endParaRPr lang="en-GB"/>
          </a:p>
        </p:txBody>
      </p:sp>
      <p:sp>
        <p:nvSpPr>
          <p:cNvPr id="5" name="TextBox 4"/>
          <p:cNvSpPr txBox="1"/>
          <p:nvPr/>
        </p:nvSpPr>
        <p:spPr>
          <a:xfrm>
            <a:off x="467544" y="260648"/>
            <a:ext cx="8280920" cy="6155531"/>
          </a:xfrm>
          <a:prstGeom prst="rect">
            <a:avLst/>
          </a:prstGeom>
          <a:noFill/>
        </p:spPr>
        <p:txBody>
          <a:bodyPr wrap="square" rtlCol="0">
            <a:spAutoFit/>
          </a:bodyPr>
          <a:lstStyle/>
          <a:p>
            <a:r>
              <a:rPr lang="en-GB" sz="2400" dirty="0" smtClean="0">
                <a:latin typeface="Arial" pitchFamily="34" charset="0"/>
                <a:cs typeface="Arial" pitchFamily="34" charset="0"/>
              </a:rPr>
              <a:t>EU Referendum – before and immediately after</a:t>
            </a:r>
          </a:p>
          <a:p>
            <a:endParaRPr lang="en-GB" dirty="0" smtClean="0">
              <a:latin typeface="Arial" pitchFamily="34" charset="0"/>
              <a:cs typeface="Arial" pitchFamily="34" charset="0"/>
            </a:endParaRPr>
          </a:p>
          <a:p>
            <a:r>
              <a:rPr lang="en-GB" dirty="0" smtClean="0">
                <a:latin typeface="Arial" pitchFamily="34" charset="0"/>
                <a:cs typeface="Arial" pitchFamily="34" charset="0"/>
              </a:rPr>
              <a:t>Much of the information provided before and after the vote, poll results and analyses fail the CRAAP test. Good exercise in applying critical thinking and seeking out reliable sources of information.</a:t>
            </a:r>
          </a:p>
          <a:p>
            <a:endParaRPr lang="en-GB" dirty="0" smtClean="0">
              <a:latin typeface="Arial" pitchFamily="34" charset="0"/>
              <a:cs typeface="Arial" pitchFamily="34" charset="0"/>
            </a:endParaRPr>
          </a:p>
          <a:p>
            <a:r>
              <a:rPr lang="en-GB" sz="2200" dirty="0" smtClean="0">
                <a:latin typeface="Arial" pitchFamily="34" charset="0"/>
                <a:cs typeface="Arial" pitchFamily="34" charset="0"/>
              </a:rPr>
              <a:t>If we do leave the EU</a:t>
            </a:r>
          </a:p>
          <a:p>
            <a:endParaRPr lang="en-GB" dirty="0" smtClean="0">
              <a:latin typeface="Arial" pitchFamily="34" charset="0"/>
              <a:cs typeface="Arial" pitchFamily="34" charset="0"/>
            </a:endParaRPr>
          </a:p>
          <a:p>
            <a:r>
              <a:rPr lang="en-GB" dirty="0" smtClean="0">
                <a:latin typeface="Arial" pitchFamily="34" charset="0"/>
                <a:cs typeface="Arial" pitchFamily="34" charset="0"/>
              </a:rPr>
              <a:t>Stating the obvious: EU funding will cease and is unlikely to be replaced by UK government funding to the same extent.</a:t>
            </a:r>
          </a:p>
          <a:p>
            <a:endParaRPr lang="en-GB" dirty="0" smtClean="0">
              <a:latin typeface="Arial" pitchFamily="34" charset="0"/>
              <a:cs typeface="Arial" pitchFamily="34" charset="0"/>
            </a:endParaRPr>
          </a:p>
          <a:p>
            <a:r>
              <a:rPr lang="en-GB" dirty="0" smtClean="0">
                <a:latin typeface="Arial" pitchFamily="34" charset="0"/>
                <a:cs typeface="Arial" pitchFamily="34" charset="0"/>
              </a:rPr>
              <a:t>Existing market research and industry reports for the UK make assumptions based on the UK being part of the EU. All will become obsolete.</a:t>
            </a:r>
          </a:p>
          <a:p>
            <a:endParaRPr lang="en-GB" dirty="0" smtClean="0">
              <a:latin typeface="Arial" pitchFamily="34" charset="0"/>
              <a:cs typeface="Arial" pitchFamily="34" charset="0"/>
            </a:endParaRPr>
          </a:p>
          <a:p>
            <a:r>
              <a:rPr lang="en-GB" dirty="0" smtClean="0">
                <a:latin typeface="Arial" pitchFamily="34" charset="0"/>
                <a:cs typeface="Arial" pitchFamily="34" charset="0"/>
              </a:rPr>
              <a:t>UK will no longer be included in some official sources such as </a:t>
            </a:r>
            <a:r>
              <a:rPr lang="en-GB" dirty="0" err="1" smtClean="0">
                <a:latin typeface="Arial" pitchFamily="34" charset="0"/>
                <a:cs typeface="Arial" pitchFamily="34" charset="0"/>
              </a:rPr>
              <a:t>Eurostat</a:t>
            </a:r>
            <a:r>
              <a:rPr lang="en-GB" dirty="0" smtClean="0">
                <a:latin typeface="Arial" pitchFamily="34" charset="0"/>
                <a:cs typeface="Arial" pitchFamily="34" charset="0"/>
              </a:rPr>
              <a:t> (but will archival material still be included) and the European Business Register.</a:t>
            </a:r>
          </a:p>
          <a:p>
            <a:endParaRPr lang="en-GB" dirty="0" smtClean="0">
              <a:latin typeface="Arial" pitchFamily="34" charset="0"/>
              <a:cs typeface="Arial" pitchFamily="34" charset="0"/>
            </a:endParaRPr>
          </a:p>
          <a:p>
            <a:r>
              <a:rPr lang="en-GB" dirty="0" smtClean="0">
                <a:latin typeface="Arial" pitchFamily="34" charset="0"/>
                <a:cs typeface="Arial" pitchFamily="34" charset="0"/>
              </a:rPr>
              <a:t>All bets are off with respect to forecasts: manufacturing industry, research, economic growth, international trade etc. </a:t>
            </a:r>
          </a:p>
          <a:p>
            <a:endParaRPr lang="en-GB" dirty="0" smtClean="0">
              <a:latin typeface="Arial" pitchFamily="34" charset="0"/>
              <a:cs typeface="Arial" pitchFamily="34" charset="0"/>
            </a:endParaRPr>
          </a:p>
          <a:p>
            <a:r>
              <a:rPr lang="en-GB" dirty="0" smtClean="0">
                <a:latin typeface="Arial" pitchFamily="34" charset="0"/>
                <a:cs typeface="Arial" pitchFamily="34" charset="0"/>
              </a:rPr>
              <a:t>VAT will be even more of a mess, especially for small businesses.</a:t>
            </a:r>
            <a:endParaRPr lang="en-GB"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itle 1"/>
          <p:cNvSpPr>
            <a:spLocks noGrp="1"/>
          </p:cNvSpPr>
          <p:nvPr>
            <p:ph type="title"/>
          </p:nvPr>
        </p:nvSpPr>
        <p:spPr>
          <a:xfrm>
            <a:off x="428625" y="71438"/>
            <a:ext cx="8229600" cy="582612"/>
          </a:xfrm>
        </p:spPr>
        <p:txBody>
          <a:bodyPr/>
          <a:lstStyle/>
          <a:p>
            <a:pPr eaLnBrk="1" hangingPunct="1"/>
            <a:r>
              <a:rPr lang="en-GB" smtClean="0">
                <a:latin typeface="Arial" charset="0"/>
                <a:cs typeface="Arial" charset="0"/>
              </a:rPr>
              <a:t>UK Companies Act 2006</a:t>
            </a:r>
          </a:p>
        </p:txBody>
      </p:sp>
      <p:sp>
        <p:nvSpPr>
          <p:cNvPr id="19459" name="Content Placeholder 2"/>
          <p:cNvSpPr>
            <a:spLocks noGrp="1"/>
          </p:cNvSpPr>
          <p:nvPr>
            <p:ph idx="1"/>
          </p:nvPr>
        </p:nvSpPr>
        <p:spPr>
          <a:xfrm>
            <a:off x="611559" y="692696"/>
            <a:ext cx="7920881" cy="5616029"/>
          </a:xfrm>
        </p:spPr>
        <p:txBody>
          <a:bodyPr>
            <a:normAutofit/>
          </a:bodyPr>
          <a:lstStyle/>
          <a:p>
            <a:pPr eaLnBrk="1" hangingPunct="1">
              <a:lnSpc>
                <a:spcPct val="110000"/>
              </a:lnSpc>
              <a:spcBef>
                <a:spcPct val="0"/>
              </a:spcBef>
            </a:pPr>
            <a:r>
              <a:rPr lang="en-GB" dirty="0" smtClean="0">
                <a:latin typeface="Arial" charset="0"/>
                <a:cs typeface="Arial" charset="0"/>
              </a:rPr>
              <a:t>Some of the main changes</a:t>
            </a:r>
          </a:p>
          <a:p>
            <a:pPr lvl="1" eaLnBrk="1" hangingPunct="1">
              <a:lnSpc>
                <a:spcPct val="110000"/>
              </a:lnSpc>
              <a:spcBef>
                <a:spcPct val="0"/>
              </a:spcBef>
            </a:pPr>
            <a:r>
              <a:rPr lang="en-GB" dirty="0" smtClean="0">
                <a:latin typeface="Arial" charset="0"/>
                <a:cs typeface="Arial" charset="0"/>
              </a:rPr>
              <a:t>memorandum of association now only needs to state that the founders of the company wish to form a limited company</a:t>
            </a:r>
          </a:p>
          <a:p>
            <a:pPr lvl="1" eaLnBrk="1" hangingPunct="1">
              <a:lnSpc>
                <a:spcPct val="110000"/>
              </a:lnSpc>
              <a:spcBef>
                <a:spcPct val="0"/>
              </a:spcBef>
            </a:pPr>
            <a:r>
              <a:rPr lang="en-GB" dirty="0" smtClean="0">
                <a:latin typeface="Arial" charset="0"/>
                <a:cs typeface="Arial" charset="0"/>
              </a:rPr>
              <a:t>directors no longer need to apply to withhold their private address, for example if they believe they may be targeted by activists. Can now choose to supply a “service address”</a:t>
            </a:r>
          </a:p>
          <a:p>
            <a:pPr lvl="1" eaLnBrk="1" hangingPunct="1">
              <a:lnSpc>
                <a:spcPct val="110000"/>
              </a:lnSpc>
              <a:spcBef>
                <a:spcPct val="0"/>
              </a:spcBef>
            </a:pPr>
            <a:r>
              <a:rPr lang="en-GB" dirty="0" smtClean="0">
                <a:latin typeface="Arial" charset="0"/>
                <a:cs typeface="Arial" charset="0"/>
              </a:rPr>
              <a:t>requirement to have a company secretary removed</a:t>
            </a:r>
          </a:p>
          <a:p>
            <a:pPr lvl="1" eaLnBrk="1" hangingPunct="1">
              <a:lnSpc>
                <a:spcPct val="110000"/>
              </a:lnSpc>
              <a:spcBef>
                <a:spcPct val="0"/>
              </a:spcBef>
              <a:buFont typeface="Arial" charset="0"/>
              <a:buNone/>
            </a:pPr>
            <a:endParaRPr lang="en-GB" dirty="0" smtClean="0">
              <a:latin typeface="Arial" charset="0"/>
              <a:cs typeface="Arial" charset="0"/>
            </a:endParaRPr>
          </a:p>
          <a:p>
            <a:pPr eaLnBrk="1" hangingPunct="1">
              <a:lnSpc>
                <a:spcPct val="110000"/>
              </a:lnSpc>
              <a:spcBef>
                <a:spcPct val="0"/>
              </a:spcBef>
            </a:pPr>
            <a:r>
              <a:rPr lang="en-GB" dirty="0" smtClean="0">
                <a:latin typeface="Arial" charset="0"/>
                <a:cs typeface="Arial" charset="0"/>
              </a:rPr>
              <a:t>From 1 January 2016 new regulations regarding small businesses</a:t>
            </a:r>
          </a:p>
          <a:p>
            <a:pPr lvl="1" eaLnBrk="1" hangingPunct="1">
              <a:lnSpc>
                <a:spcPct val="110000"/>
              </a:lnSpc>
              <a:spcBef>
                <a:spcPct val="0"/>
              </a:spcBef>
            </a:pPr>
            <a:r>
              <a:rPr lang="en-GB" dirty="0" smtClean="0">
                <a:latin typeface="Arial" charset="0"/>
                <a:cs typeface="Arial" charset="0"/>
              </a:rPr>
              <a:t>“small” businesses can be larger</a:t>
            </a:r>
          </a:p>
          <a:p>
            <a:pPr lvl="1" eaLnBrk="1" hangingPunct="1">
              <a:lnSpc>
                <a:spcPct val="110000"/>
              </a:lnSpc>
              <a:spcBef>
                <a:spcPct val="0"/>
              </a:spcBef>
            </a:pPr>
            <a:r>
              <a:rPr lang="en-GB" dirty="0" smtClean="0">
                <a:latin typeface="Arial" charset="0"/>
                <a:cs typeface="Arial" charset="0"/>
              </a:rPr>
              <a:t>new category of “micro” business</a:t>
            </a:r>
          </a:p>
          <a:p>
            <a:pPr lvl="1" eaLnBrk="1" hangingPunct="1">
              <a:lnSpc>
                <a:spcPct val="110000"/>
              </a:lnSpc>
              <a:spcBef>
                <a:spcPct val="0"/>
              </a:spcBef>
            </a:pPr>
            <a:r>
              <a:rPr lang="en-GB" dirty="0" smtClean="0">
                <a:latin typeface="Arial" charset="0"/>
                <a:cs typeface="Arial" charset="0"/>
              </a:rPr>
              <a:t>changes in reporting requirements</a:t>
            </a:r>
          </a:p>
          <a:p>
            <a:pPr lvl="1" eaLnBrk="1" hangingPunct="1">
              <a:lnSpc>
                <a:spcPct val="110000"/>
              </a:lnSpc>
              <a:spcBef>
                <a:spcPct val="0"/>
              </a:spcBef>
            </a:pPr>
            <a:endParaRPr lang="en-GB" dirty="0" smtClean="0">
              <a:latin typeface="Arial" charset="0"/>
              <a:cs typeface="Arial" charset="0"/>
            </a:endParaRPr>
          </a:p>
          <a:p>
            <a:pPr eaLnBrk="1" hangingPunct="1">
              <a:lnSpc>
                <a:spcPct val="110000"/>
              </a:lnSpc>
              <a:spcBef>
                <a:spcPct val="0"/>
              </a:spcBef>
            </a:pPr>
            <a:r>
              <a:rPr lang="en-GB" dirty="0" smtClean="0">
                <a:latin typeface="Arial" charset="0"/>
                <a:cs typeface="Arial" charset="0"/>
              </a:rPr>
              <a:t>From 6 April 2016</a:t>
            </a:r>
          </a:p>
          <a:p>
            <a:pPr lvl="1" eaLnBrk="1" hangingPunct="1">
              <a:lnSpc>
                <a:spcPct val="110000"/>
              </a:lnSpc>
              <a:spcBef>
                <a:spcPct val="0"/>
              </a:spcBef>
            </a:pPr>
            <a:r>
              <a:rPr lang="en-GB" dirty="0" smtClean="0">
                <a:latin typeface="Arial" charset="0"/>
                <a:cs typeface="Arial" charset="0"/>
              </a:rPr>
              <a:t>identify People with Significant Control (PSC)</a:t>
            </a:r>
          </a:p>
          <a:p>
            <a:pPr eaLnBrk="1" hangingPunct="1">
              <a:lnSpc>
                <a:spcPct val="110000"/>
              </a:lnSpc>
              <a:spcBef>
                <a:spcPct val="0"/>
              </a:spcBef>
            </a:pPr>
            <a:endParaRPr lang="en-GB" dirty="0" smtClean="0">
              <a:latin typeface="Arial" charset="0"/>
              <a:cs typeface="Arial" charset="0"/>
            </a:endParaRPr>
          </a:p>
        </p:txBody>
      </p:sp>
      <p:sp>
        <p:nvSpPr>
          <p:cNvPr id="4" name="Date Placeholder 3"/>
          <p:cNvSpPr>
            <a:spLocks noGrp="1"/>
          </p:cNvSpPr>
          <p:nvPr>
            <p:ph type="dt" sz="quarter" idx="10"/>
          </p:nvPr>
        </p:nvSpPr>
        <p:spPr/>
        <p:txBody>
          <a:bodyPr/>
          <a:lstStyle/>
          <a:p>
            <a:pPr>
              <a:defRPr/>
            </a:pPr>
            <a:fld id="{C98EE3DD-1D4F-42D3-B91D-48EC108D890F}" type="datetime1">
              <a:rPr lang="en-GB">
                <a:solidFill>
                  <a:prstClr val="black">
                    <a:tint val="75000"/>
                  </a:prstClr>
                </a:solidFill>
              </a:rPr>
              <a:pPr>
                <a:defRPr/>
              </a:pPr>
              <a:t>18/07/2016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GB">
                <a:solidFill>
                  <a:prstClr val="black">
                    <a:tint val="75000"/>
                  </a:prstClr>
                </a:solidFill>
              </a:rPr>
              <a:t>www.rba.co.uk</a:t>
            </a:r>
          </a:p>
        </p:txBody>
      </p:sp>
      <p:sp>
        <p:nvSpPr>
          <p:cNvPr id="6" name="Slide Number Placeholder 5"/>
          <p:cNvSpPr>
            <a:spLocks noGrp="1"/>
          </p:cNvSpPr>
          <p:nvPr>
            <p:ph type="sldNum" sz="quarter" idx="12"/>
          </p:nvPr>
        </p:nvSpPr>
        <p:spPr/>
        <p:txBody>
          <a:bodyPr/>
          <a:lstStyle/>
          <a:p>
            <a:pPr>
              <a:defRPr/>
            </a:pPr>
            <a:fld id="{4699D13E-59ED-491B-93A1-47D9DE399F55}" type="slidenum">
              <a:rPr lang="en-GB">
                <a:solidFill>
                  <a:prstClr val="black">
                    <a:tint val="75000"/>
                  </a:prstClr>
                </a:solidFill>
              </a:rPr>
              <a:pPr>
                <a:defRPr/>
              </a:pPr>
              <a:t>40</a:t>
            </a:fld>
            <a:endParaRPr lang="en-GB">
              <a:solidFill>
                <a:prstClr val="black">
                  <a:tint val="75000"/>
                </a:prstClr>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itle 1"/>
          <p:cNvSpPr>
            <a:spLocks noGrp="1"/>
          </p:cNvSpPr>
          <p:nvPr>
            <p:ph type="title"/>
          </p:nvPr>
        </p:nvSpPr>
        <p:spPr>
          <a:xfrm>
            <a:off x="428625" y="71438"/>
            <a:ext cx="8229600" cy="582612"/>
          </a:xfrm>
        </p:spPr>
        <p:txBody>
          <a:bodyPr/>
          <a:lstStyle/>
          <a:p>
            <a:pPr eaLnBrk="1" hangingPunct="1"/>
            <a:r>
              <a:rPr lang="en-GB" dirty="0" smtClean="0">
                <a:latin typeface="Arial" charset="0"/>
                <a:cs typeface="Arial" charset="0"/>
              </a:rPr>
              <a:t>Changes from 1 January 2016</a:t>
            </a:r>
          </a:p>
        </p:txBody>
      </p:sp>
      <p:sp>
        <p:nvSpPr>
          <p:cNvPr id="20483" name="Content Placeholder 2"/>
          <p:cNvSpPr>
            <a:spLocks noGrp="1"/>
          </p:cNvSpPr>
          <p:nvPr>
            <p:ph idx="1"/>
          </p:nvPr>
        </p:nvSpPr>
        <p:spPr>
          <a:xfrm>
            <a:off x="428625" y="908720"/>
            <a:ext cx="8229600" cy="5217443"/>
          </a:xfrm>
        </p:spPr>
        <p:txBody>
          <a:bodyPr/>
          <a:lstStyle/>
          <a:p>
            <a:pPr eaLnBrk="1" hangingPunct="1"/>
            <a:r>
              <a:rPr lang="en-GB" dirty="0" smtClean="0">
                <a:latin typeface="Arial" charset="0"/>
                <a:cs typeface="Arial" charset="0"/>
              </a:rPr>
              <a:t>Companies must meet at least two of the following criteria</a:t>
            </a:r>
          </a:p>
          <a:p>
            <a:pPr eaLnBrk="1" hangingPunct="1"/>
            <a:endParaRPr lang="en-GB" dirty="0" smtClean="0">
              <a:latin typeface="Arial" charset="0"/>
              <a:cs typeface="Arial" charset="0"/>
            </a:endParaRPr>
          </a:p>
        </p:txBody>
      </p:sp>
      <p:sp>
        <p:nvSpPr>
          <p:cNvPr id="4" name="Date Placeholder 3"/>
          <p:cNvSpPr>
            <a:spLocks noGrp="1"/>
          </p:cNvSpPr>
          <p:nvPr>
            <p:ph type="dt" sz="quarter" idx="10"/>
          </p:nvPr>
        </p:nvSpPr>
        <p:spPr/>
        <p:txBody>
          <a:bodyPr/>
          <a:lstStyle/>
          <a:p>
            <a:pPr>
              <a:defRPr/>
            </a:pPr>
            <a:fld id="{C98EE3DD-1D4F-42D3-B91D-48EC108D890F}" type="datetime1">
              <a:rPr lang="en-GB"/>
              <a:pPr>
                <a:defRPr/>
              </a:pPr>
              <a:t>18/07/2016</a:t>
            </a:fld>
            <a:endParaRPr lang="en-GB"/>
          </a:p>
        </p:txBody>
      </p:sp>
      <p:sp>
        <p:nvSpPr>
          <p:cNvPr id="5" name="Footer Placeholder 4"/>
          <p:cNvSpPr>
            <a:spLocks noGrp="1"/>
          </p:cNvSpPr>
          <p:nvPr>
            <p:ph type="ftr" sz="quarter" idx="11"/>
          </p:nvPr>
        </p:nvSpPr>
        <p:spPr/>
        <p:txBody>
          <a:bodyPr/>
          <a:lstStyle/>
          <a:p>
            <a:pPr>
              <a:defRPr/>
            </a:pPr>
            <a:r>
              <a:rPr lang="en-GB"/>
              <a:t>www.rba.co.uk</a:t>
            </a:r>
          </a:p>
        </p:txBody>
      </p:sp>
      <p:sp>
        <p:nvSpPr>
          <p:cNvPr id="6" name="Slide Number Placeholder 5"/>
          <p:cNvSpPr>
            <a:spLocks noGrp="1"/>
          </p:cNvSpPr>
          <p:nvPr>
            <p:ph type="sldNum" sz="quarter" idx="12"/>
          </p:nvPr>
        </p:nvSpPr>
        <p:spPr/>
        <p:txBody>
          <a:bodyPr/>
          <a:lstStyle/>
          <a:p>
            <a:pPr>
              <a:defRPr/>
            </a:pPr>
            <a:fld id="{D9A487F8-3361-482B-83BA-8C46D4C93A6A}" type="slidenum">
              <a:rPr lang="en-GB"/>
              <a:pPr>
                <a:defRPr/>
              </a:pPr>
              <a:t>41</a:t>
            </a:fld>
            <a:endParaRPr lang="en-GB"/>
          </a:p>
        </p:txBody>
      </p:sp>
      <p:sp>
        <p:nvSpPr>
          <p:cNvPr id="7" name="Content Placeholder 2"/>
          <p:cNvSpPr txBox="1">
            <a:spLocks/>
          </p:cNvSpPr>
          <p:nvPr/>
        </p:nvSpPr>
        <p:spPr>
          <a:xfrm>
            <a:off x="428625" y="908720"/>
            <a:ext cx="8229600" cy="5472607"/>
          </a:xfrm>
          <a:prstGeom prst="rect">
            <a:avLst/>
          </a:prstGeom>
        </p:spPr>
        <p:txBody>
          <a:bodyPr>
            <a:normAutofit fontScale="92500"/>
          </a:bodyPr>
          <a:lstStyle/>
          <a:p>
            <a:pPr marL="342900" indent="-342900" fontAlgn="auto">
              <a:spcBef>
                <a:spcPts val="600"/>
              </a:spcBef>
              <a:spcAft>
                <a:spcPts val="0"/>
              </a:spcAft>
              <a:defRPr/>
            </a:pPr>
            <a:r>
              <a:rPr lang="en-GB" sz="2200" dirty="0">
                <a:latin typeface="+mn-lt"/>
                <a:cs typeface="+mn-cs"/>
              </a:rPr>
              <a:t>  </a:t>
            </a:r>
            <a:br>
              <a:rPr lang="en-GB" sz="2200" dirty="0">
                <a:latin typeface="+mn-lt"/>
                <a:cs typeface="+mn-cs"/>
              </a:rPr>
            </a:br>
            <a:endParaRPr lang="en-GB" sz="2200" dirty="0">
              <a:latin typeface="+mn-lt"/>
              <a:cs typeface="+mn-cs"/>
            </a:endParaRPr>
          </a:p>
          <a:p>
            <a:pPr marL="342900" indent="-342900" fontAlgn="auto">
              <a:lnSpc>
                <a:spcPct val="120000"/>
              </a:lnSpc>
              <a:spcBef>
                <a:spcPts val="600"/>
              </a:spcBef>
              <a:spcAft>
                <a:spcPts val="0"/>
              </a:spcAft>
              <a:defRPr/>
            </a:pPr>
            <a:endParaRPr lang="en-GB" sz="2200" b="1" dirty="0">
              <a:latin typeface="+mn-lt"/>
              <a:cs typeface="+mn-cs"/>
            </a:endParaRPr>
          </a:p>
          <a:p>
            <a:pPr marL="342900" indent="-342900" fontAlgn="auto">
              <a:lnSpc>
                <a:spcPct val="120000"/>
              </a:lnSpc>
              <a:spcBef>
                <a:spcPts val="600"/>
              </a:spcBef>
              <a:spcAft>
                <a:spcPts val="0"/>
              </a:spcAft>
              <a:defRPr/>
            </a:pPr>
            <a:endParaRPr lang="en-GB" sz="2200" b="1" dirty="0">
              <a:latin typeface="+mn-lt"/>
              <a:cs typeface="+mn-cs"/>
            </a:endParaRPr>
          </a:p>
          <a:p>
            <a:pPr marL="342900" indent="-342900" fontAlgn="auto">
              <a:lnSpc>
                <a:spcPct val="120000"/>
              </a:lnSpc>
              <a:spcBef>
                <a:spcPts val="600"/>
              </a:spcBef>
              <a:spcAft>
                <a:spcPts val="0"/>
              </a:spcAft>
              <a:defRPr/>
            </a:pPr>
            <a:endParaRPr lang="en-GB" sz="2200" b="1" dirty="0">
              <a:latin typeface="+mn-lt"/>
              <a:cs typeface="+mn-cs"/>
            </a:endParaRPr>
          </a:p>
          <a:p>
            <a:pPr marL="342900" indent="-342900" fontAlgn="auto">
              <a:lnSpc>
                <a:spcPct val="120000"/>
              </a:lnSpc>
              <a:spcBef>
                <a:spcPts val="600"/>
              </a:spcBef>
              <a:spcAft>
                <a:spcPts val="0"/>
              </a:spcAft>
              <a:defRPr/>
            </a:pPr>
            <a:endParaRPr lang="en-GB" sz="2200" b="1" dirty="0">
              <a:latin typeface="+mn-lt"/>
              <a:cs typeface="+mn-cs"/>
            </a:endParaRPr>
          </a:p>
          <a:p>
            <a:pPr marL="342900" indent="-342900" fontAlgn="auto">
              <a:lnSpc>
                <a:spcPct val="120000"/>
              </a:lnSpc>
              <a:spcBef>
                <a:spcPts val="600"/>
              </a:spcBef>
              <a:spcAft>
                <a:spcPts val="0"/>
              </a:spcAft>
              <a:defRPr/>
            </a:pPr>
            <a:endParaRPr lang="en-GB" sz="2200" b="1" dirty="0" smtClean="0"/>
          </a:p>
          <a:p>
            <a:pPr marL="342900" indent="-342900" fontAlgn="auto">
              <a:lnSpc>
                <a:spcPct val="120000"/>
              </a:lnSpc>
              <a:spcBef>
                <a:spcPts val="600"/>
              </a:spcBef>
              <a:spcAft>
                <a:spcPts val="0"/>
              </a:spcAft>
              <a:defRPr/>
            </a:pPr>
            <a:r>
              <a:rPr lang="en-GB" sz="2200" dirty="0" smtClean="0">
                <a:latin typeface="Arial" pitchFamily="34" charset="0"/>
                <a:cs typeface="Arial" pitchFamily="34" charset="0"/>
              </a:rPr>
              <a:t>Changes to accounting standards and regulations </a:t>
            </a:r>
            <a:r>
              <a:rPr lang="en-GB" sz="2200" dirty="0" smtClean="0">
                <a:latin typeface="Arial" pitchFamily="34" charset="0"/>
                <a:cs typeface="Arial" pitchFamily="34" charset="0"/>
                <a:hlinkClick r:id="rId2"/>
              </a:rPr>
              <a:t>https://companieshouse.blog.gov.uk/2016/02/29/changes-to-accounting-standards-and-regulations/</a:t>
            </a:r>
            <a:endParaRPr lang="en-GB" sz="2200" dirty="0" smtClean="0">
              <a:latin typeface="Arial" pitchFamily="34" charset="0"/>
              <a:cs typeface="Arial" pitchFamily="34" charset="0"/>
            </a:endParaRPr>
          </a:p>
          <a:p>
            <a:pPr marL="342900" indent="-342900" fontAlgn="auto">
              <a:lnSpc>
                <a:spcPct val="120000"/>
              </a:lnSpc>
              <a:spcBef>
                <a:spcPts val="600"/>
              </a:spcBef>
              <a:spcAft>
                <a:spcPts val="0"/>
              </a:spcAft>
              <a:defRPr/>
            </a:pPr>
            <a:r>
              <a:rPr lang="en-GB" sz="2200" dirty="0" smtClean="0">
                <a:latin typeface="Arial" pitchFamily="34" charset="0"/>
                <a:cs typeface="Arial" pitchFamily="34" charset="0"/>
              </a:rPr>
              <a:t>The Micro-entities Regime | Companies act | ICAEW  </a:t>
            </a:r>
            <a:r>
              <a:rPr lang="en-GB" sz="2200" dirty="0" smtClean="0">
                <a:latin typeface="Arial" pitchFamily="34" charset="0"/>
                <a:cs typeface="Arial" pitchFamily="34" charset="0"/>
                <a:hlinkClick r:id="rId3"/>
              </a:rPr>
              <a:t>http://www.icaew.com/en/technical/financial-reporting/other-reporting-issues/companies-act/micro-entity-accounts-exemptions</a:t>
            </a:r>
            <a:r>
              <a:rPr lang="en-GB" sz="2200" dirty="0" smtClean="0">
                <a:latin typeface="Arial" pitchFamily="34" charset="0"/>
                <a:cs typeface="Arial" pitchFamily="34" charset="0"/>
              </a:rPr>
              <a:t> </a:t>
            </a:r>
            <a:endParaRPr lang="en-GB" sz="2200" dirty="0">
              <a:latin typeface="Arial" pitchFamily="34" charset="0"/>
              <a:cs typeface="Arial" pitchFamily="34" charset="0"/>
            </a:endParaRPr>
          </a:p>
          <a:p>
            <a:pPr marL="342900" indent="-342900" fontAlgn="auto">
              <a:spcBef>
                <a:spcPts val="600"/>
              </a:spcBef>
              <a:spcAft>
                <a:spcPts val="0"/>
              </a:spcAft>
              <a:buFont typeface="Arial" pitchFamily="34" charset="0"/>
              <a:buChar char="•"/>
              <a:defRPr/>
            </a:pPr>
            <a:endParaRPr lang="en-GB" sz="2200" b="1" dirty="0">
              <a:latin typeface="+mn-lt"/>
              <a:cs typeface="+mn-cs"/>
            </a:endParaRPr>
          </a:p>
          <a:p>
            <a:pPr marL="342900" indent="-342900" fontAlgn="auto">
              <a:spcBef>
                <a:spcPts val="600"/>
              </a:spcBef>
              <a:spcAft>
                <a:spcPts val="0"/>
              </a:spcAft>
              <a:buFont typeface="Arial" charset="0"/>
              <a:buNone/>
              <a:defRPr/>
            </a:pPr>
            <a:endParaRPr lang="en-GB" sz="2200" b="1" dirty="0">
              <a:latin typeface="+mn-lt"/>
              <a:cs typeface="+mn-cs"/>
            </a:endParaRPr>
          </a:p>
        </p:txBody>
      </p:sp>
      <p:graphicFrame>
        <p:nvGraphicFramePr>
          <p:cNvPr id="8" name="Table 7"/>
          <p:cNvGraphicFramePr>
            <a:graphicFrameLocks noGrp="1"/>
          </p:cNvGraphicFramePr>
          <p:nvPr/>
        </p:nvGraphicFramePr>
        <p:xfrm>
          <a:off x="683568" y="1628800"/>
          <a:ext cx="7489899" cy="1881650"/>
        </p:xfrm>
        <a:graphic>
          <a:graphicData uri="http://schemas.openxmlformats.org/drawingml/2006/table">
            <a:tbl>
              <a:tblPr firstRow="1" bandRow="1">
                <a:tableStyleId>{F5AB1C69-6EDB-4FF4-983F-18BD219EF322}</a:tableStyleId>
              </a:tblPr>
              <a:tblGrid>
                <a:gridCol w="4027586"/>
                <a:gridCol w="1156990"/>
                <a:gridCol w="2305323"/>
              </a:tblGrid>
              <a:tr h="396455">
                <a:tc>
                  <a:txBody>
                    <a:bodyPr/>
                    <a:lstStyle/>
                    <a:p>
                      <a:endParaRPr lang="en-GB" dirty="0">
                        <a:latin typeface="Arial" pitchFamily="34" charset="0"/>
                        <a:cs typeface="Arial" pitchFamily="34" charset="0"/>
                      </a:endParaRPr>
                    </a:p>
                  </a:txBody>
                  <a:tcPr/>
                </a:tc>
                <a:tc>
                  <a:txBody>
                    <a:bodyPr/>
                    <a:lstStyle/>
                    <a:p>
                      <a:pPr algn="l"/>
                      <a:r>
                        <a:rPr lang="en-GB" sz="2000" dirty="0" smtClean="0">
                          <a:latin typeface="Arial" pitchFamily="34" charset="0"/>
                          <a:cs typeface="Arial" pitchFamily="34" charset="0"/>
                        </a:rPr>
                        <a:t>Micro</a:t>
                      </a:r>
                      <a:endParaRPr lang="en-GB" sz="2000" dirty="0">
                        <a:latin typeface="Arial" pitchFamily="34" charset="0"/>
                        <a:cs typeface="Arial" pitchFamily="34" charset="0"/>
                      </a:endParaRPr>
                    </a:p>
                  </a:txBody>
                  <a:tcPr/>
                </a:tc>
                <a:tc>
                  <a:txBody>
                    <a:bodyPr/>
                    <a:lstStyle/>
                    <a:p>
                      <a:pPr algn="l"/>
                      <a:r>
                        <a:rPr lang="en-GB" sz="2000" dirty="0" smtClean="0">
                          <a:latin typeface="Arial" pitchFamily="34" charset="0"/>
                          <a:cs typeface="Arial" pitchFamily="34" charset="0"/>
                        </a:rPr>
                        <a:t>Small</a:t>
                      </a:r>
                      <a:endParaRPr lang="en-GB" sz="2000" dirty="0">
                        <a:latin typeface="Arial" pitchFamily="34" charset="0"/>
                        <a:cs typeface="Arial" pitchFamily="34" charset="0"/>
                      </a:endParaRPr>
                    </a:p>
                  </a:txBody>
                  <a:tcPr/>
                </a:tc>
              </a:tr>
              <a:tr h="495065">
                <a:tc>
                  <a:txBody>
                    <a:bodyPr/>
                    <a:lstStyle/>
                    <a:p>
                      <a:r>
                        <a:rPr lang="en-GB" dirty="0" smtClean="0">
                          <a:latin typeface="Arial" pitchFamily="34" charset="0"/>
                          <a:cs typeface="Arial" pitchFamily="34" charset="0"/>
                        </a:rPr>
                        <a:t>Turnover not exceeding</a:t>
                      </a:r>
                      <a:endParaRPr lang="en-GB" dirty="0">
                        <a:latin typeface="Arial" pitchFamily="34" charset="0"/>
                        <a:cs typeface="Arial" pitchFamily="34" charset="0"/>
                      </a:endParaRPr>
                    </a:p>
                  </a:txBody>
                  <a:tcPr/>
                </a:tc>
                <a:tc>
                  <a:txBody>
                    <a:bodyPr/>
                    <a:lstStyle/>
                    <a:p>
                      <a:r>
                        <a:rPr lang="en-GB" dirty="0" smtClean="0">
                          <a:latin typeface="Arial" pitchFamily="34" charset="0"/>
                          <a:cs typeface="Arial" pitchFamily="34" charset="0"/>
                        </a:rPr>
                        <a:t>£632,000</a:t>
                      </a:r>
                      <a:endParaRPr lang="en-GB" dirty="0">
                        <a:latin typeface="Arial" pitchFamily="34" charset="0"/>
                        <a:cs typeface="Arial" pitchFamily="34" charset="0"/>
                      </a:endParaRPr>
                    </a:p>
                  </a:txBody>
                  <a:tcPr/>
                </a:tc>
                <a:tc>
                  <a:txBody>
                    <a:bodyPr/>
                    <a:lstStyle/>
                    <a:p>
                      <a:r>
                        <a:rPr lang="en-GB" dirty="0" smtClean="0">
                          <a:latin typeface="Arial" pitchFamily="34" charset="0"/>
                          <a:cs typeface="Arial" pitchFamily="34" charset="0"/>
                        </a:rPr>
                        <a:t>£10.2m</a:t>
                      </a:r>
                      <a:r>
                        <a:rPr lang="en-GB" baseline="0" dirty="0" smtClean="0">
                          <a:latin typeface="Arial" pitchFamily="34" charset="0"/>
                          <a:cs typeface="Arial" pitchFamily="34" charset="0"/>
                        </a:rPr>
                        <a:t> (was £6.5m)</a:t>
                      </a:r>
                      <a:endParaRPr lang="en-GB" dirty="0">
                        <a:latin typeface="Arial" pitchFamily="34" charset="0"/>
                        <a:cs typeface="Arial" pitchFamily="34" charset="0"/>
                      </a:endParaRPr>
                    </a:p>
                  </a:txBody>
                  <a:tcPr/>
                </a:tc>
              </a:tr>
              <a:tr h="495065">
                <a:tc>
                  <a:txBody>
                    <a:bodyPr/>
                    <a:lstStyle/>
                    <a:p>
                      <a:r>
                        <a:rPr lang="en-GB" dirty="0" smtClean="0">
                          <a:latin typeface="Arial" pitchFamily="34" charset="0"/>
                          <a:cs typeface="Arial" pitchFamily="34" charset="0"/>
                        </a:rPr>
                        <a:t>Balance  sheet total not</a:t>
                      </a:r>
                      <a:r>
                        <a:rPr lang="en-GB" baseline="0" dirty="0" smtClean="0">
                          <a:latin typeface="Arial" pitchFamily="34" charset="0"/>
                          <a:cs typeface="Arial" pitchFamily="34" charset="0"/>
                        </a:rPr>
                        <a:t> exceeding</a:t>
                      </a:r>
                      <a:endParaRPr lang="en-GB" dirty="0">
                        <a:latin typeface="Arial" pitchFamily="34" charset="0"/>
                        <a:cs typeface="Arial" pitchFamily="34" charset="0"/>
                      </a:endParaRPr>
                    </a:p>
                  </a:txBody>
                  <a:tcPr/>
                </a:tc>
                <a:tc>
                  <a:txBody>
                    <a:bodyPr/>
                    <a:lstStyle/>
                    <a:p>
                      <a:r>
                        <a:rPr lang="en-GB" dirty="0" smtClean="0">
                          <a:latin typeface="Arial" pitchFamily="34" charset="0"/>
                          <a:cs typeface="Arial" pitchFamily="34" charset="0"/>
                        </a:rPr>
                        <a:t>£316,000 </a:t>
                      </a:r>
                      <a:endParaRPr lang="en-GB" dirty="0">
                        <a:latin typeface="Arial" pitchFamily="34" charset="0"/>
                        <a:cs typeface="Arial" pitchFamily="34" charset="0"/>
                      </a:endParaRPr>
                    </a:p>
                  </a:txBody>
                  <a:tcPr/>
                </a:tc>
                <a:tc>
                  <a:txBody>
                    <a:bodyPr/>
                    <a:lstStyle/>
                    <a:p>
                      <a:r>
                        <a:rPr lang="en-GB" dirty="0" smtClean="0">
                          <a:latin typeface="Arial" pitchFamily="34" charset="0"/>
                          <a:cs typeface="Arial" pitchFamily="34" charset="0"/>
                        </a:rPr>
                        <a:t>£5.1m</a:t>
                      </a:r>
                      <a:r>
                        <a:rPr lang="en-GB" baseline="0" dirty="0" smtClean="0">
                          <a:latin typeface="Arial" pitchFamily="34" charset="0"/>
                          <a:cs typeface="Arial" pitchFamily="34" charset="0"/>
                        </a:rPr>
                        <a:t> (was £3.26m)</a:t>
                      </a:r>
                      <a:endParaRPr lang="en-GB" dirty="0">
                        <a:latin typeface="Arial" pitchFamily="34" charset="0"/>
                        <a:cs typeface="Arial" pitchFamily="34" charset="0"/>
                      </a:endParaRPr>
                    </a:p>
                  </a:txBody>
                  <a:tcPr/>
                </a:tc>
              </a:tr>
              <a:tr h="495065">
                <a:tc>
                  <a:txBody>
                    <a:bodyPr/>
                    <a:lstStyle/>
                    <a:p>
                      <a:r>
                        <a:rPr lang="en-GB" dirty="0" smtClean="0">
                          <a:latin typeface="Arial" pitchFamily="34" charset="0"/>
                          <a:cs typeface="Arial" pitchFamily="34" charset="0"/>
                        </a:rPr>
                        <a:t>Average </a:t>
                      </a:r>
                      <a:r>
                        <a:rPr lang="en-GB" baseline="0" dirty="0" smtClean="0">
                          <a:latin typeface="Arial" pitchFamily="34" charset="0"/>
                          <a:cs typeface="Arial" pitchFamily="34" charset="0"/>
                        </a:rPr>
                        <a:t> number of employees</a:t>
                      </a:r>
                      <a:endParaRPr lang="en-GB" dirty="0">
                        <a:latin typeface="Arial" pitchFamily="34" charset="0"/>
                        <a:cs typeface="Arial" pitchFamily="34" charset="0"/>
                      </a:endParaRPr>
                    </a:p>
                  </a:txBody>
                  <a:tcPr/>
                </a:tc>
                <a:tc>
                  <a:txBody>
                    <a:bodyPr/>
                    <a:lstStyle/>
                    <a:p>
                      <a:r>
                        <a:rPr lang="en-GB" dirty="0" smtClean="0">
                          <a:latin typeface="Arial" pitchFamily="34" charset="0"/>
                          <a:cs typeface="Arial" pitchFamily="34" charset="0"/>
                        </a:rPr>
                        <a:t>Max. 10</a:t>
                      </a:r>
                      <a:endParaRPr lang="en-GB" dirty="0">
                        <a:latin typeface="Arial" pitchFamily="34" charset="0"/>
                        <a:cs typeface="Arial" pitchFamily="34" charset="0"/>
                      </a:endParaRPr>
                    </a:p>
                  </a:txBody>
                  <a:tcPr/>
                </a:tc>
                <a:tc>
                  <a:txBody>
                    <a:bodyPr/>
                    <a:lstStyle/>
                    <a:p>
                      <a:r>
                        <a:rPr lang="en-GB" baseline="0" dirty="0" smtClean="0">
                          <a:latin typeface="Arial" pitchFamily="34" charset="0"/>
                          <a:cs typeface="Arial" pitchFamily="34" charset="0"/>
                        </a:rPr>
                        <a:t>Max. </a:t>
                      </a:r>
                      <a:r>
                        <a:rPr lang="en-GB" dirty="0" smtClean="0">
                          <a:latin typeface="Arial" pitchFamily="34" charset="0"/>
                          <a:cs typeface="Arial" pitchFamily="34" charset="0"/>
                        </a:rPr>
                        <a:t>50</a:t>
                      </a:r>
                      <a:endParaRPr lang="en-GB" dirty="0">
                        <a:latin typeface="Arial" pitchFamily="34" charset="0"/>
                        <a:cs typeface="Arial"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Register of Persons with Significant Control (PSC)</a:t>
            </a:r>
            <a:endParaRPr lang="en-GB" dirty="0"/>
          </a:p>
        </p:txBody>
      </p:sp>
      <p:sp>
        <p:nvSpPr>
          <p:cNvPr id="3" name="Content Placeholder 2"/>
          <p:cNvSpPr>
            <a:spLocks noGrp="1"/>
          </p:cNvSpPr>
          <p:nvPr>
            <p:ph idx="1"/>
          </p:nvPr>
        </p:nvSpPr>
        <p:spPr>
          <a:xfrm>
            <a:off x="428596" y="764704"/>
            <a:ext cx="8229600" cy="5361459"/>
          </a:xfrm>
        </p:spPr>
        <p:txBody>
          <a:bodyPr>
            <a:normAutofit fontScale="92500"/>
          </a:bodyPr>
          <a:lstStyle/>
          <a:p>
            <a:pPr>
              <a:lnSpc>
                <a:spcPct val="110000"/>
              </a:lnSpc>
            </a:pPr>
            <a:r>
              <a:rPr lang="en-GB" dirty="0" smtClean="0"/>
              <a:t>“Beneficial owners” of a company </a:t>
            </a:r>
          </a:p>
          <a:p>
            <a:pPr>
              <a:lnSpc>
                <a:spcPct val="110000"/>
              </a:lnSpc>
            </a:pPr>
            <a:endParaRPr lang="en-GB" dirty="0" smtClean="0"/>
          </a:p>
          <a:p>
            <a:pPr>
              <a:lnSpc>
                <a:spcPct val="110000"/>
              </a:lnSpc>
            </a:pPr>
            <a:r>
              <a:rPr lang="en-GB" dirty="0" smtClean="0"/>
              <a:t>PSC requirements for companies and limited liability partnerships </a:t>
            </a:r>
            <a:r>
              <a:rPr lang="en-GB" dirty="0" smtClean="0">
                <a:hlinkClick r:id="rId2"/>
              </a:rPr>
              <a:t>https://www.gov.uk/government/publications/guidance-to-the-people-with-significant-control-requirements-for-companies-and-limited-liability-partnerships</a:t>
            </a:r>
            <a:r>
              <a:rPr lang="en-GB" dirty="0" smtClean="0"/>
              <a:t> </a:t>
            </a:r>
          </a:p>
          <a:p>
            <a:pPr>
              <a:lnSpc>
                <a:spcPct val="110000"/>
              </a:lnSpc>
            </a:pPr>
            <a:endParaRPr lang="en-GB" dirty="0" smtClean="0"/>
          </a:p>
          <a:p>
            <a:pPr>
              <a:lnSpc>
                <a:spcPct val="110000"/>
              </a:lnSpc>
            </a:pPr>
            <a:r>
              <a:rPr lang="en-GB" dirty="0" smtClean="0"/>
              <a:t>The new ‘people with significant control’ register | Companies House  </a:t>
            </a:r>
            <a:r>
              <a:rPr lang="en-GB" dirty="0" smtClean="0">
                <a:hlinkClick r:id="rId3"/>
              </a:rPr>
              <a:t>https://companieshouse.blog.gov.uk/2016/04/13/the-new-people-with-significant-control-register/</a:t>
            </a:r>
            <a:r>
              <a:rPr lang="en-GB" dirty="0" smtClean="0"/>
              <a:t> </a:t>
            </a:r>
          </a:p>
          <a:p>
            <a:pPr>
              <a:lnSpc>
                <a:spcPct val="110000"/>
              </a:lnSpc>
            </a:pPr>
            <a:endParaRPr lang="en-GB" dirty="0" smtClean="0"/>
          </a:p>
          <a:p>
            <a:pPr>
              <a:lnSpc>
                <a:spcPct val="110000"/>
              </a:lnSpc>
            </a:pPr>
            <a:r>
              <a:rPr lang="en-GB" dirty="0" smtClean="0"/>
              <a:t>Beneficial ownership register opens on 6 April 2016 | BDO UK - BDO  </a:t>
            </a:r>
            <a:r>
              <a:rPr lang="en-GB" dirty="0" smtClean="0">
                <a:hlinkClick r:id="rId4"/>
              </a:rPr>
              <a:t>http://www.bdo.co.uk/services/tax/business-edge-2016/beneficial-ownership-register-opens-on-6-april-2016</a:t>
            </a:r>
            <a:r>
              <a:rPr lang="en-GB" dirty="0" smtClean="0"/>
              <a:t> </a:t>
            </a:r>
            <a:endParaRPr lang="en-GB" dirty="0"/>
          </a:p>
        </p:txBody>
      </p:sp>
      <p:sp>
        <p:nvSpPr>
          <p:cNvPr id="4" name="Date Placeholder 3"/>
          <p:cNvSpPr>
            <a:spLocks noGrp="1"/>
          </p:cNvSpPr>
          <p:nvPr>
            <p:ph type="dt" sz="half" idx="10"/>
          </p:nvPr>
        </p:nvSpPr>
        <p:spPr/>
        <p:txBody>
          <a:bodyPr/>
          <a:lstStyle/>
          <a:p>
            <a:pPr>
              <a:defRPr/>
            </a:pPr>
            <a:fld id="{B7C3EA24-95B6-4C48-AFF4-BF52EB8DDA50}" type="datetime1">
              <a:rPr lang="en-GB" smtClean="0">
                <a:solidFill>
                  <a:prstClr val="black">
                    <a:tint val="75000"/>
                  </a:prstClr>
                </a:solidFill>
              </a:rPr>
              <a:pPr>
                <a:defRPr/>
              </a:pPr>
              <a:t>18/07/2016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GB" smtClean="0">
                <a:solidFill>
                  <a:prstClr val="black">
                    <a:tint val="75000"/>
                  </a:prstClr>
                </a:solidFill>
              </a:rPr>
              <a:t>www.rba.co.uk</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B59200C5-DAFB-460E-AB3B-7AE44A7A10B5}" type="slidenum">
              <a:rPr lang="en-GB" smtClean="0">
                <a:solidFill>
                  <a:prstClr val="black">
                    <a:tint val="75000"/>
                  </a:prstClr>
                </a:solidFill>
              </a:rPr>
              <a:pPr>
                <a:defRPr/>
              </a:pPr>
              <a:t>42</a:t>
            </a:fld>
            <a:endParaRPr lang="en-GB">
              <a:solidFill>
                <a:prstClr val="black">
                  <a:tint val="75000"/>
                </a:prstClr>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B7C3EA24-95B6-4C48-AFF4-BF52EB8DDA50}" type="datetime1">
              <a:rPr lang="en-GB" smtClean="0">
                <a:solidFill>
                  <a:prstClr val="black">
                    <a:tint val="75000"/>
                  </a:prstClr>
                </a:solidFill>
              </a:rPr>
              <a:pPr>
                <a:defRPr/>
              </a:pPr>
              <a:t>18/07/2016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GB" smtClean="0">
                <a:solidFill>
                  <a:prstClr val="black">
                    <a:tint val="75000"/>
                  </a:prstClr>
                </a:solidFill>
              </a:rPr>
              <a:t>www.rba.co.uk</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B59200C5-DAFB-460E-AB3B-7AE44A7A10B5}" type="slidenum">
              <a:rPr lang="en-GB" smtClean="0">
                <a:solidFill>
                  <a:prstClr val="black">
                    <a:tint val="75000"/>
                  </a:prstClr>
                </a:solidFill>
              </a:rPr>
              <a:pPr>
                <a:defRPr/>
              </a:pPr>
              <a:t>43</a:t>
            </a:fld>
            <a:endParaRPr lang="en-GB">
              <a:solidFill>
                <a:prstClr val="black">
                  <a:tint val="75000"/>
                </a:prstClr>
              </a:solidFill>
            </a:endParaRPr>
          </a:p>
        </p:txBody>
      </p:sp>
      <p:pic>
        <p:nvPicPr>
          <p:cNvPr id="7" name="Picture 6" descr="PSC_CH.gif"/>
          <p:cNvPicPr>
            <a:picLocks noChangeAspect="1"/>
          </p:cNvPicPr>
          <p:nvPr/>
        </p:nvPicPr>
        <p:blipFill>
          <a:blip r:embed="rId2" cstate="print"/>
          <a:stretch>
            <a:fillRect/>
          </a:stretch>
        </p:blipFill>
        <p:spPr>
          <a:xfrm>
            <a:off x="539552" y="1481328"/>
            <a:ext cx="8361560" cy="5188031"/>
          </a:xfrm>
          <a:prstGeom prst="rect">
            <a:avLst/>
          </a:prstGeom>
        </p:spPr>
      </p:pic>
      <p:sp>
        <p:nvSpPr>
          <p:cNvPr id="8" name="Rectangle 7"/>
          <p:cNvSpPr/>
          <p:nvPr/>
        </p:nvSpPr>
        <p:spPr>
          <a:xfrm>
            <a:off x="611560" y="116632"/>
            <a:ext cx="8208912" cy="1477328"/>
          </a:xfrm>
          <a:prstGeom prst="rect">
            <a:avLst/>
          </a:prstGeom>
        </p:spPr>
        <p:txBody>
          <a:bodyPr wrap="square">
            <a:spAutoFit/>
          </a:bodyPr>
          <a:lstStyle/>
          <a:p>
            <a:r>
              <a:rPr lang="en-GB" dirty="0" smtClean="0"/>
              <a:t>Companies </a:t>
            </a:r>
            <a:r>
              <a:rPr lang="en-GB" dirty="0" smtClean="0"/>
              <a:t>House. People with significant control (PSC) snapshot </a:t>
            </a:r>
            <a:r>
              <a:rPr lang="en-GB" dirty="0" smtClean="0">
                <a:hlinkClick r:id="rId3"/>
              </a:rPr>
              <a:t>http://</a:t>
            </a:r>
            <a:r>
              <a:rPr lang="en-GB" dirty="0" smtClean="0">
                <a:hlinkClick r:id="rId3"/>
              </a:rPr>
              <a:t>download.companieshouse.gov.uk/en_pscdata.html</a:t>
            </a:r>
            <a:r>
              <a:rPr lang="en-GB" dirty="0" smtClean="0"/>
              <a:t> </a:t>
            </a:r>
          </a:p>
          <a:p>
            <a:endParaRPr lang="en-GB" dirty="0" smtClean="0"/>
          </a:p>
          <a:p>
            <a:r>
              <a:rPr lang="en-GB" dirty="0" smtClean="0"/>
              <a:t>Note: “</a:t>
            </a:r>
            <a:r>
              <a:rPr lang="en-GB" b="1" dirty="0" smtClean="0"/>
              <a:t>This </a:t>
            </a:r>
            <a:r>
              <a:rPr lang="en-GB" b="1" dirty="0" smtClean="0"/>
              <a:t>snapshot is provided free of charge and will not be supported</a:t>
            </a:r>
            <a:r>
              <a:rPr lang="en-GB" b="1" dirty="0" smtClean="0"/>
              <a:t>.”</a:t>
            </a:r>
            <a:endParaRPr lang="en-GB" dirty="0" smtClean="0"/>
          </a:p>
          <a:p>
            <a:endParaRPr lang="en-GB"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B7C3EA24-95B6-4C48-AFF4-BF52EB8DDA50}" type="datetime1">
              <a:rPr lang="en-GB" smtClean="0">
                <a:solidFill>
                  <a:prstClr val="black">
                    <a:tint val="75000"/>
                  </a:prstClr>
                </a:solidFill>
              </a:rPr>
              <a:pPr>
                <a:defRPr/>
              </a:pPr>
              <a:t>18/07/2016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GB" smtClean="0">
                <a:solidFill>
                  <a:prstClr val="black">
                    <a:tint val="75000"/>
                  </a:prstClr>
                </a:solidFill>
              </a:rPr>
              <a:t>www.rba.co.uk</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B59200C5-DAFB-460E-AB3B-7AE44A7A10B5}" type="slidenum">
              <a:rPr lang="en-GB" smtClean="0">
                <a:solidFill>
                  <a:prstClr val="black">
                    <a:tint val="75000"/>
                  </a:prstClr>
                </a:solidFill>
              </a:rPr>
              <a:pPr>
                <a:defRPr/>
              </a:pPr>
              <a:t>44</a:t>
            </a:fld>
            <a:endParaRPr lang="en-GB">
              <a:solidFill>
                <a:prstClr val="black">
                  <a:tint val="75000"/>
                </a:prstClr>
              </a:solidFill>
            </a:endParaRPr>
          </a:p>
        </p:txBody>
      </p:sp>
      <p:sp>
        <p:nvSpPr>
          <p:cNvPr id="7" name="Rectangle 6"/>
          <p:cNvSpPr/>
          <p:nvPr/>
        </p:nvSpPr>
        <p:spPr>
          <a:xfrm>
            <a:off x="251520" y="140439"/>
            <a:ext cx="8496944" cy="923330"/>
          </a:xfrm>
          <a:prstGeom prst="rect">
            <a:avLst/>
          </a:prstGeom>
        </p:spPr>
        <p:txBody>
          <a:bodyPr wrap="square">
            <a:spAutoFit/>
          </a:bodyPr>
          <a:lstStyle/>
          <a:p>
            <a:r>
              <a:rPr lang="en-GB" dirty="0" smtClean="0"/>
              <a:t>Opencorporates.com – from the home page select Browse all jurisdictions,  and then the UK.  From the right hand side filters select “Control Statement” to see all companies that have filed PSCs.</a:t>
            </a:r>
            <a:endParaRPr lang="en-GB" dirty="0"/>
          </a:p>
        </p:txBody>
      </p:sp>
      <p:pic>
        <p:nvPicPr>
          <p:cNvPr id="8" name="Picture 7" descr="Open_Corp_PSC_1.gif"/>
          <p:cNvPicPr>
            <a:picLocks noChangeAspect="1"/>
          </p:cNvPicPr>
          <p:nvPr/>
        </p:nvPicPr>
        <p:blipFill>
          <a:blip r:embed="rId2" cstate="print"/>
          <a:stretch>
            <a:fillRect/>
          </a:stretch>
        </p:blipFill>
        <p:spPr>
          <a:xfrm>
            <a:off x="209550" y="1306785"/>
            <a:ext cx="8724900" cy="5362575"/>
          </a:xfrm>
          <a:prstGeom prst="rect">
            <a:avLst/>
          </a:prstGeom>
          <a:ln>
            <a:noFill/>
          </a:ln>
        </p:spPr>
      </p:pic>
      <p:sp>
        <p:nvSpPr>
          <p:cNvPr id="9" name="Rounded Rectangle 8"/>
          <p:cNvSpPr/>
          <p:nvPr/>
        </p:nvSpPr>
        <p:spPr>
          <a:xfrm>
            <a:off x="6732240" y="5733256"/>
            <a:ext cx="1728192" cy="360040"/>
          </a:xfrm>
          <a:prstGeom prst="roundRect">
            <a:avLst/>
          </a:prstGeom>
          <a:noFill/>
          <a:ln w="666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Down Arrow 9"/>
          <p:cNvSpPr/>
          <p:nvPr/>
        </p:nvSpPr>
        <p:spPr>
          <a:xfrm rot="1429823">
            <a:off x="7886787" y="4922676"/>
            <a:ext cx="432048" cy="792088"/>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6E481F9-1F60-4314-AF8D-86B12F7E42C7}" type="datetime1">
              <a:rPr lang="en-GB" smtClean="0">
                <a:solidFill>
                  <a:prstClr val="black">
                    <a:tint val="75000"/>
                  </a:prstClr>
                </a:solidFill>
              </a:rPr>
              <a:pPr>
                <a:defRPr/>
              </a:pPr>
              <a:t>18/07/2016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a:defRPr/>
            </a:pPr>
            <a:r>
              <a:rPr lang="en-GB" smtClean="0">
                <a:solidFill>
                  <a:prstClr val="black">
                    <a:tint val="75000"/>
                  </a:prstClr>
                </a:solidFill>
              </a:rPr>
              <a:t>www.rba.co.uk</a:t>
            </a: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B08A4098-A745-4065-92E0-268BA51B8205}" type="slidenum">
              <a:rPr lang="en-GB" smtClean="0">
                <a:solidFill>
                  <a:prstClr val="black">
                    <a:tint val="75000"/>
                  </a:prstClr>
                </a:solidFill>
              </a:rPr>
              <a:pPr>
                <a:defRPr/>
              </a:pPr>
              <a:t>45</a:t>
            </a:fld>
            <a:endParaRPr lang="en-GB">
              <a:solidFill>
                <a:prstClr val="black">
                  <a:tint val="75000"/>
                </a:prstClr>
              </a:solidFill>
            </a:endParaRPr>
          </a:p>
        </p:txBody>
      </p:sp>
      <p:pic>
        <p:nvPicPr>
          <p:cNvPr id="5" name="Picture 4" descr="Open_Corp_PSC_2.gif"/>
          <p:cNvPicPr>
            <a:picLocks noChangeAspect="1"/>
          </p:cNvPicPr>
          <p:nvPr/>
        </p:nvPicPr>
        <p:blipFill>
          <a:blip r:embed="rId2" cstate="print"/>
          <a:stretch>
            <a:fillRect/>
          </a:stretch>
        </p:blipFill>
        <p:spPr>
          <a:xfrm>
            <a:off x="539552" y="44624"/>
            <a:ext cx="7997577" cy="3687019"/>
          </a:xfrm>
          <a:prstGeom prst="rect">
            <a:avLst/>
          </a:prstGeom>
          <a:ln>
            <a:solidFill>
              <a:schemeClr val="tx1">
                <a:lumMod val="95000"/>
                <a:lumOff val="5000"/>
              </a:schemeClr>
            </a:solidFill>
          </a:ln>
        </p:spPr>
      </p:pic>
      <p:sp>
        <p:nvSpPr>
          <p:cNvPr id="6" name="Rounded Rectangle 5"/>
          <p:cNvSpPr/>
          <p:nvPr/>
        </p:nvSpPr>
        <p:spPr>
          <a:xfrm>
            <a:off x="539552" y="2276872"/>
            <a:ext cx="3312368" cy="432048"/>
          </a:xfrm>
          <a:prstGeom prst="roundRect">
            <a:avLst/>
          </a:prstGeom>
          <a:noFill/>
          <a:ln w="666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Open_Corp_PSC_3.gif"/>
          <p:cNvPicPr>
            <a:picLocks noChangeAspect="1"/>
          </p:cNvPicPr>
          <p:nvPr/>
        </p:nvPicPr>
        <p:blipFill>
          <a:blip r:embed="rId3" cstate="print"/>
          <a:stretch>
            <a:fillRect/>
          </a:stretch>
        </p:blipFill>
        <p:spPr>
          <a:xfrm>
            <a:off x="1967624" y="2708920"/>
            <a:ext cx="5716967" cy="4149080"/>
          </a:xfrm>
          <a:prstGeom prst="rect">
            <a:avLst/>
          </a:prstGeom>
          <a:ln>
            <a:solidFill>
              <a:schemeClr val="tx1">
                <a:lumMod val="95000"/>
                <a:lumOff val="5000"/>
              </a:schemeClr>
            </a:solidFill>
          </a:ln>
        </p:spPr>
      </p:pic>
      <p:sp>
        <p:nvSpPr>
          <p:cNvPr id="9" name="Rounded Rectangle 8"/>
          <p:cNvSpPr/>
          <p:nvPr/>
        </p:nvSpPr>
        <p:spPr>
          <a:xfrm>
            <a:off x="7884368" y="2780928"/>
            <a:ext cx="720080" cy="360040"/>
          </a:xfrm>
          <a:prstGeom prst="roundRect">
            <a:avLst/>
          </a:prstGeom>
          <a:noFill/>
          <a:ln w="666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B7C3EA24-95B6-4C48-AFF4-BF52EB8DDA50}" type="datetime1">
              <a:rPr lang="en-GB" smtClean="0">
                <a:solidFill>
                  <a:prstClr val="black">
                    <a:tint val="75000"/>
                  </a:prstClr>
                </a:solidFill>
              </a:rPr>
              <a:pPr>
                <a:defRPr/>
              </a:pPr>
              <a:t>18/07/2016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GB" smtClean="0">
                <a:solidFill>
                  <a:prstClr val="black">
                    <a:tint val="75000"/>
                  </a:prstClr>
                </a:solidFill>
              </a:rPr>
              <a:t>www.rba.co.uk</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B59200C5-DAFB-460E-AB3B-7AE44A7A10B5}" type="slidenum">
              <a:rPr lang="en-GB" smtClean="0">
                <a:solidFill>
                  <a:prstClr val="black">
                    <a:tint val="75000"/>
                  </a:prstClr>
                </a:solidFill>
              </a:rPr>
              <a:pPr>
                <a:defRPr/>
              </a:pPr>
              <a:t>46</a:t>
            </a:fld>
            <a:endParaRPr lang="en-GB">
              <a:solidFill>
                <a:prstClr val="black">
                  <a:tint val="75000"/>
                </a:prstClr>
              </a:solidFill>
            </a:endParaRPr>
          </a:p>
        </p:txBody>
      </p:sp>
      <p:sp>
        <p:nvSpPr>
          <p:cNvPr id="7" name="Rectangle 6"/>
          <p:cNvSpPr/>
          <p:nvPr/>
        </p:nvSpPr>
        <p:spPr>
          <a:xfrm>
            <a:off x="323528" y="188640"/>
            <a:ext cx="8064896" cy="923330"/>
          </a:xfrm>
          <a:prstGeom prst="rect">
            <a:avLst/>
          </a:prstGeom>
        </p:spPr>
        <p:txBody>
          <a:bodyPr wrap="square">
            <a:spAutoFit/>
          </a:bodyPr>
          <a:lstStyle/>
          <a:p>
            <a:r>
              <a:rPr lang="en-GB" dirty="0" smtClean="0"/>
              <a:t>A Beneficial Ownership Register for the world: The first steps | </a:t>
            </a:r>
            <a:r>
              <a:rPr lang="en-GB" dirty="0" err="1" smtClean="0"/>
              <a:t>OpenCorporates</a:t>
            </a:r>
            <a:r>
              <a:rPr lang="en-GB" dirty="0" smtClean="0"/>
              <a:t>  </a:t>
            </a:r>
            <a:r>
              <a:rPr lang="en-GB" dirty="0" smtClean="0">
                <a:hlinkClick r:id="rId2"/>
              </a:rPr>
              <a:t>https://blog.opencorporates.com/2016/04/04/a-beneficial-ownership-register-for-the-world-the-first-steps/</a:t>
            </a:r>
            <a:r>
              <a:rPr lang="en-GB" dirty="0" smtClean="0"/>
              <a:t> </a:t>
            </a:r>
            <a:endParaRPr lang="en-GB" dirty="0"/>
          </a:p>
        </p:txBody>
      </p:sp>
      <p:pic>
        <p:nvPicPr>
          <p:cNvPr id="8" name="Picture 7" descr="Global_PSC.gif"/>
          <p:cNvPicPr>
            <a:picLocks noChangeAspect="1"/>
          </p:cNvPicPr>
          <p:nvPr/>
        </p:nvPicPr>
        <p:blipFill>
          <a:blip r:embed="rId3" cstate="print"/>
          <a:stretch>
            <a:fillRect/>
          </a:stretch>
        </p:blipFill>
        <p:spPr>
          <a:xfrm>
            <a:off x="1087078" y="1268760"/>
            <a:ext cx="6653274" cy="5023445"/>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Title 1"/>
          <p:cNvSpPr>
            <a:spLocks noGrp="1"/>
          </p:cNvSpPr>
          <p:nvPr>
            <p:ph type="title"/>
          </p:nvPr>
        </p:nvSpPr>
        <p:spPr>
          <a:xfrm>
            <a:off x="428625" y="71438"/>
            <a:ext cx="8229600" cy="582612"/>
          </a:xfrm>
        </p:spPr>
        <p:txBody>
          <a:bodyPr/>
          <a:lstStyle/>
          <a:p>
            <a:pPr eaLnBrk="1" hangingPunct="1"/>
            <a:r>
              <a:rPr lang="en-GB" dirty="0" smtClean="0">
                <a:latin typeface="Arial" charset="0"/>
                <a:cs typeface="Arial" charset="0"/>
              </a:rPr>
              <a:t>Legal Forms &amp; Company Extensions </a:t>
            </a:r>
          </a:p>
        </p:txBody>
      </p:sp>
      <p:sp>
        <p:nvSpPr>
          <p:cNvPr id="40963" name="Content Placeholder 2"/>
          <p:cNvSpPr>
            <a:spLocks noGrp="1"/>
          </p:cNvSpPr>
          <p:nvPr>
            <p:ph idx="1"/>
          </p:nvPr>
        </p:nvSpPr>
        <p:spPr>
          <a:xfrm>
            <a:off x="428624" y="764704"/>
            <a:ext cx="8535863" cy="5544616"/>
          </a:xfrm>
        </p:spPr>
        <p:txBody>
          <a:bodyPr>
            <a:normAutofit fontScale="85000" lnSpcReduction="20000"/>
          </a:bodyPr>
          <a:lstStyle/>
          <a:p>
            <a:pPr>
              <a:lnSpc>
                <a:spcPct val="120000"/>
              </a:lnSpc>
              <a:spcBef>
                <a:spcPts val="0"/>
              </a:spcBef>
            </a:pPr>
            <a:r>
              <a:rPr lang="en-GB" dirty="0" smtClean="0">
                <a:latin typeface="Arial" charset="0"/>
                <a:cs typeface="Arial" charset="0"/>
              </a:rPr>
              <a:t>A Guide to Legal Forms for Social Enterprise </a:t>
            </a:r>
            <a:r>
              <a:rPr lang="en-GB" dirty="0" smtClean="0">
                <a:latin typeface="Arial" charset="0"/>
                <a:cs typeface="Arial" charset="0"/>
                <a:hlinkClick r:id="rId2"/>
              </a:rPr>
              <a:t>https://www.gov.uk/government/uploads/system/uploads/attachment_data/file/31677/11-1400-guide-legal-forms-for-social-enterprise.pdf</a:t>
            </a:r>
            <a:r>
              <a:rPr lang="en-GB" dirty="0" smtClean="0">
                <a:latin typeface="Arial" charset="0"/>
                <a:cs typeface="Arial" charset="0"/>
              </a:rPr>
              <a:t> </a:t>
            </a:r>
          </a:p>
          <a:p>
            <a:pPr>
              <a:lnSpc>
                <a:spcPct val="120000"/>
              </a:lnSpc>
              <a:spcBef>
                <a:spcPts val="0"/>
              </a:spcBef>
            </a:pPr>
            <a:endParaRPr lang="en-GB" dirty="0" smtClean="0">
              <a:latin typeface="Arial" charset="0"/>
              <a:cs typeface="Arial" charset="0"/>
            </a:endParaRPr>
          </a:p>
          <a:p>
            <a:pPr>
              <a:lnSpc>
                <a:spcPct val="120000"/>
              </a:lnSpc>
              <a:spcBef>
                <a:spcPts val="0"/>
              </a:spcBef>
            </a:pPr>
            <a:r>
              <a:rPr lang="en-GB" dirty="0" smtClean="0">
                <a:latin typeface="Arial" charset="0"/>
                <a:cs typeface="Arial" charset="0"/>
              </a:rPr>
              <a:t>A Guide to Legal Forms for Business </a:t>
            </a:r>
            <a:r>
              <a:rPr lang="en-GB" dirty="0" smtClean="0">
                <a:latin typeface="Arial" charset="0"/>
                <a:cs typeface="Arial" charset="0"/>
                <a:hlinkClick r:id="rId3"/>
              </a:rPr>
              <a:t>https://www.gov.uk/government/uploads/system/uploads/attachment_data/file/31676/11-1399-guide-legal-forms-for-business.pdf</a:t>
            </a:r>
            <a:r>
              <a:rPr lang="en-GB" dirty="0" smtClean="0">
                <a:latin typeface="Arial" charset="0"/>
                <a:cs typeface="Arial" charset="0"/>
              </a:rPr>
              <a:t> </a:t>
            </a:r>
          </a:p>
          <a:p>
            <a:pPr eaLnBrk="1" hangingPunct="1">
              <a:lnSpc>
                <a:spcPct val="120000"/>
              </a:lnSpc>
              <a:spcBef>
                <a:spcPts val="0"/>
              </a:spcBef>
            </a:pPr>
            <a:endParaRPr lang="en-GB" dirty="0" smtClean="0">
              <a:latin typeface="Arial" charset="0"/>
              <a:cs typeface="Arial" charset="0"/>
            </a:endParaRPr>
          </a:p>
          <a:p>
            <a:pPr eaLnBrk="1" hangingPunct="1">
              <a:lnSpc>
                <a:spcPct val="120000"/>
              </a:lnSpc>
              <a:spcBef>
                <a:spcPts val="0"/>
              </a:spcBef>
            </a:pPr>
            <a:r>
              <a:rPr lang="en-GB" dirty="0" smtClean="0">
                <a:latin typeface="Arial" charset="0"/>
                <a:cs typeface="Arial" charset="0"/>
              </a:rPr>
              <a:t>CorporateInformation.com - Company Extensions and Security Identifiers </a:t>
            </a:r>
            <a:r>
              <a:rPr lang="en-GB" dirty="0" smtClean="0">
                <a:latin typeface="Arial" charset="0"/>
                <a:cs typeface="Arial" charset="0"/>
                <a:hlinkClick r:id="rId4"/>
              </a:rPr>
              <a:t>http://www.corporateinformation.com/Company-Extensions-Security-Identifiers.aspx</a:t>
            </a:r>
            <a:r>
              <a:rPr lang="en-GB" dirty="0" smtClean="0">
                <a:latin typeface="Arial" charset="0"/>
                <a:cs typeface="Arial" charset="0"/>
              </a:rPr>
              <a:t> [does not appear to be updated]</a:t>
            </a:r>
          </a:p>
          <a:p>
            <a:pPr eaLnBrk="1" hangingPunct="1">
              <a:lnSpc>
                <a:spcPct val="120000"/>
              </a:lnSpc>
              <a:spcBef>
                <a:spcPts val="0"/>
              </a:spcBef>
            </a:pPr>
            <a:endParaRPr lang="en-GB" dirty="0" smtClean="0">
              <a:latin typeface="Arial" charset="0"/>
              <a:cs typeface="Arial" charset="0"/>
            </a:endParaRPr>
          </a:p>
          <a:p>
            <a:pPr eaLnBrk="1" hangingPunct="1">
              <a:lnSpc>
                <a:spcPct val="120000"/>
              </a:lnSpc>
              <a:spcBef>
                <a:spcPts val="0"/>
              </a:spcBef>
            </a:pPr>
            <a:r>
              <a:rPr lang="en-GB" dirty="0" smtClean="0">
                <a:latin typeface="Arial" charset="0"/>
                <a:cs typeface="Arial" charset="0"/>
              </a:rPr>
              <a:t>Types of business entity </a:t>
            </a:r>
            <a:r>
              <a:rPr lang="en-GB" dirty="0" smtClean="0">
                <a:latin typeface="Arial" charset="0"/>
                <a:cs typeface="Arial" charset="0"/>
                <a:hlinkClick r:id="rId5"/>
              </a:rPr>
              <a:t>http://en.wikipedia.org/wiki/Types_of_business_entity</a:t>
            </a:r>
            <a:endParaRPr lang="en-GB" dirty="0" smtClean="0">
              <a:latin typeface="Arial" charset="0"/>
              <a:cs typeface="Arial" charset="0"/>
            </a:endParaRPr>
          </a:p>
          <a:p>
            <a:pPr eaLnBrk="1" hangingPunct="1">
              <a:lnSpc>
                <a:spcPct val="120000"/>
              </a:lnSpc>
              <a:spcBef>
                <a:spcPts val="0"/>
              </a:spcBef>
            </a:pPr>
            <a:endParaRPr lang="en-GB" dirty="0" smtClean="0">
              <a:latin typeface="Arial" charset="0"/>
              <a:cs typeface="Arial" charset="0"/>
            </a:endParaRPr>
          </a:p>
          <a:p>
            <a:pPr eaLnBrk="1" hangingPunct="1">
              <a:lnSpc>
                <a:spcPct val="120000"/>
              </a:lnSpc>
              <a:spcBef>
                <a:spcPts val="0"/>
              </a:spcBef>
            </a:pPr>
            <a:r>
              <a:rPr lang="en-GB" dirty="0" smtClean="0">
                <a:latin typeface="Arial" charset="0"/>
                <a:cs typeface="Arial" charset="0"/>
              </a:rPr>
              <a:t>Company Formation Survey  </a:t>
            </a:r>
            <a:r>
              <a:rPr lang="en-GB" dirty="0" smtClean="0">
                <a:latin typeface="Arial" charset="0"/>
                <a:cs typeface="Arial" charset="0"/>
                <a:hlinkClick r:id="rId6"/>
              </a:rPr>
              <a:t>http://www.offshoreinvestment.com/</a:t>
            </a:r>
            <a:r>
              <a:rPr lang="en-GB" dirty="0" smtClean="0">
                <a:latin typeface="Arial" charset="0"/>
                <a:cs typeface="Arial" charset="0"/>
              </a:rPr>
              <a:t> </a:t>
            </a:r>
          </a:p>
          <a:p>
            <a:pPr eaLnBrk="1" hangingPunct="1">
              <a:lnSpc>
                <a:spcPct val="120000"/>
              </a:lnSpc>
              <a:spcBef>
                <a:spcPts val="0"/>
              </a:spcBef>
            </a:pPr>
            <a:endParaRPr lang="en-GB" dirty="0" smtClean="0">
              <a:latin typeface="Arial" charset="0"/>
              <a:cs typeface="Arial" charset="0"/>
            </a:endParaRPr>
          </a:p>
          <a:p>
            <a:pPr eaLnBrk="1" hangingPunct="1">
              <a:lnSpc>
                <a:spcPct val="120000"/>
              </a:lnSpc>
              <a:spcBef>
                <a:spcPts val="0"/>
              </a:spcBef>
            </a:pPr>
            <a:r>
              <a:rPr lang="en-GB" dirty="0" smtClean="0">
                <a:latin typeface="Arial" charset="0"/>
                <a:cs typeface="Arial" charset="0"/>
              </a:rPr>
              <a:t>Doing Business - Measuring Business Regulations - World Bank Group </a:t>
            </a:r>
            <a:r>
              <a:rPr lang="en-GB" dirty="0" smtClean="0">
                <a:latin typeface="Arial" charset="0"/>
                <a:cs typeface="Arial" charset="0"/>
                <a:hlinkClick r:id="rId7"/>
              </a:rPr>
              <a:t>http://www.doingbusiness.org/</a:t>
            </a:r>
            <a:endParaRPr lang="en-GB" dirty="0" smtClean="0">
              <a:latin typeface="Arial" charset="0"/>
              <a:cs typeface="Arial" charset="0"/>
            </a:endParaRPr>
          </a:p>
        </p:txBody>
      </p:sp>
      <p:sp>
        <p:nvSpPr>
          <p:cNvPr id="4" name="Date Placeholder 3"/>
          <p:cNvSpPr>
            <a:spLocks noGrp="1"/>
          </p:cNvSpPr>
          <p:nvPr>
            <p:ph type="dt" sz="quarter" idx="10"/>
          </p:nvPr>
        </p:nvSpPr>
        <p:spPr/>
        <p:txBody>
          <a:bodyPr/>
          <a:lstStyle/>
          <a:p>
            <a:pPr>
              <a:defRPr/>
            </a:pPr>
            <a:fld id="{C98EE3DD-1D4F-42D3-B91D-48EC108D890F}" type="datetime1">
              <a:rPr lang="en-GB"/>
              <a:pPr>
                <a:defRPr/>
              </a:pPr>
              <a:t>18/07/2016</a:t>
            </a:fld>
            <a:endParaRPr lang="en-GB"/>
          </a:p>
        </p:txBody>
      </p:sp>
      <p:sp>
        <p:nvSpPr>
          <p:cNvPr id="5" name="Footer Placeholder 4"/>
          <p:cNvSpPr>
            <a:spLocks noGrp="1"/>
          </p:cNvSpPr>
          <p:nvPr>
            <p:ph type="ftr" sz="quarter" idx="11"/>
          </p:nvPr>
        </p:nvSpPr>
        <p:spPr/>
        <p:txBody>
          <a:bodyPr/>
          <a:lstStyle/>
          <a:p>
            <a:pPr>
              <a:defRPr/>
            </a:pPr>
            <a:r>
              <a:rPr lang="en-GB"/>
              <a:t>www.rba.co.uk</a:t>
            </a:r>
          </a:p>
        </p:txBody>
      </p:sp>
      <p:sp>
        <p:nvSpPr>
          <p:cNvPr id="6" name="Slide Number Placeholder 5"/>
          <p:cNvSpPr>
            <a:spLocks noGrp="1"/>
          </p:cNvSpPr>
          <p:nvPr>
            <p:ph type="sldNum" sz="quarter" idx="12"/>
          </p:nvPr>
        </p:nvSpPr>
        <p:spPr/>
        <p:txBody>
          <a:bodyPr/>
          <a:lstStyle/>
          <a:p>
            <a:pPr>
              <a:defRPr/>
            </a:pPr>
            <a:fld id="{2712F5BB-BCFD-4BA8-A8F9-2BBFC3699850}" type="slidenum">
              <a:rPr lang="en-GB"/>
              <a:pPr>
                <a:defRPr/>
              </a:pPr>
              <a:t>47</a:t>
            </a:fld>
            <a:endParaRPr lang="en-GB"/>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UK Companies House </a:t>
            </a:r>
            <a:r>
              <a:rPr lang="en-GB" dirty="0" smtClean="0">
                <a:hlinkClick r:id="rId2"/>
              </a:rPr>
              <a:t>http://beta.companieshouse.gov.uk/</a:t>
            </a:r>
            <a:r>
              <a:rPr lang="en-GB" dirty="0" smtClean="0"/>
              <a:t> </a:t>
            </a:r>
            <a:endParaRPr lang="en-GB" dirty="0"/>
          </a:p>
        </p:txBody>
      </p:sp>
      <p:sp>
        <p:nvSpPr>
          <p:cNvPr id="4" name="Date Placeholder 3"/>
          <p:cNvSpPr>
            <a:spLocks noGrp="1"/>
          </p:cNvSpPr>
          <p:nvPr>
            <p:ph type="dt" sz="half" idx="10"/>
          </p:nvPr>
        </p:nvSpPr>
        <p:spPr/>
        <p:txBody>
          <a:bodyPr/>
          <a:lstStyle/>
          <a:p>
            <a:fld id="{8F13B39D-D6AF-4481-89E8-B1A03239AC46}" type="datetime1">
              <a:rPr lang="en-GB" smtClean="0">
                <a:solidFill>
                  <a:prstClr val="black">
                    <a:tint val="75000"/>
                  </a:prstClr>
                </a:solidFill>
              </a:rPr>
              <a:pPr/>
              <a:t>18/07/2016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rPr>
              <a:t>www.rba.co.uk</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201C6AF-9ED1-4F00-96B0-A0DF495580E3}" type="slidenum">
              <a:rPr lang="en-GB" smtClean="0">
                <a:solidFill>
                  <a:prstClr val="black">
                    <a:tint val="75000"/>
                  </a:prstClr>
                </a:solidFill>
              </a:rPr>
              <a:pPr/>
              <a:t>48</a:t>
            </a:fld>
            <a:endParaRPr lang="en-GB">
              <a:solidFill>
                <a:prstClr val="black">
                  <a:tint val="75000"/>
                </a:prstClr>
              </a:solidFill>
            </a:endParaRPr>
          </a:p>
        </p:txBody>
      </p:sp>
      <p:pic>
        <p:nvPicPr>
          <p:cNvPr id="8" name="Picture 7" descr="Companies_House_Beta.gif"/>
          <p:cNvPicPr>
            <a:picLocks noChangeAspect="1"/>
          </p:cNvPicPr>
          <p:nvPr/>
        </p:nvPicPr>
        <p:blipFill>
          <a:blip r:embed="rId3" cstate="print"/>
          <a:stretch>
            <a:fillRect/>
          </a:stretch>
        </p:blipFill>
        <p:spPr>
          <a:xfrm>
            <a:off x="683568" y="728465"/>
            <a:ext cx="7776864" cy="6084911"/>
          </a:xfrm>
          <a:prstGeom prst="rect">
            <a:avLst/>
          </a:prstGeom>
          <a:ln>
            <a:solidFill>
              <a:schemeClr val="bg2">
                <a:lumMod val="10000"/>
              </a:schemeClr>
            </a:solidFill>
          </a:ln>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UK Companies House </a:t>
            </a:r>
            <a:r>
              <a:rPr lang="en-GB" dirty="0" smtClean="0">
                <a:hlinkClick r:id="rId2"/>
              </a:rPr>
              <a:t>http://beta.companieshouse.gov.uk/</a:t>
            </a:r>
            <a:r>
              <a:rPr lang="en-GB" dirty="0" smtClean="0"/>
              <a:t> </a:t>
            </a:r>
            <a:endParaRPr lang="en-GB" dirty="0"/>
          </a:p>
        </p:txBody>
      </p:sp>
      <p:sp>
        <p:nvSpPr>
          <p:cNvPr id="3" name="Date Placeholder 2"/>
          <p:cNvSpPr>
            <a:spLocks noGrp="1"/>
          </p:cNvSpPr>
          <p:nvPr>
            <p:ph type="dt" sz="half" idx="10"/>
          </p:nvPr>
        </p:nvSpPr>
        <p:spPr/>
        <p:txBody>
          <a:bodyPr/>
          <a:lstStyle/>
          <a:p>
            <a:pPr>
              <a:defRPr/>
            </a:pPr>
            <a:fld id="{C195C8D9-6990-4CCE-950A-6F7F1CE7B1A5}" type="datetime1">
              <a:rPr lang="en-GB" smtClean="0">
                <a:solidFill>
                  <a:prstClr val="black">
                    <a:tint val="75000"/>
                  </a:prstClr>
                </a:solidFill>
              </a:rPr>
              <a:pPr>
                <a:defRPr/>
              </a:pPr>
              <a:t>18/07/2016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a:defRPr/>
            </a:pPr>
            <a:r>
              <a:rPr lang="en-GB" smtClean="0">
                <a:solidFill>
                  <a:prstClr val="black">
                    <a:tint val="75000"/>
                  </a:prstClr>
                </a:solidFill>
              </a:rPr>
              <a:t>www.rba.co.uk</a:t>
            </a: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448C5AB-ED38-4740-9C2D-7A57E87C3AC2}" type="slidenum">
              <a:rPr lang="en-GB" smtClean="0">
                <a:solidFill>
                  <a:prstClr val="black">
                    <a:tint val="75000"/>
                  </a:prstClr>
                </a:solidFill>
              </a:rPr>
              <a:pPr>
                <a:defRPr/>
              </a:pPr>
              <a:t>49</a:t>
            </a:fld>
            <a:endParaRPr lang="en-GB">
              <a:solidFill>
                <a:prstClr val="black">
                  <a:tint val="75000"/>
                </a:prstClr>
              </a:solidFill>
            </a:endParaRPr>
          </a:p>
        </p:txBody>
      </p:sp>
      <p:pic>
        <p:nvPicPr>
          <p:cNvPr id="6" name="Picture 5" descr="Companies_House_June_1.gif"/>
          <p:cNvPicPr>
            <a:picLocks noChangeAspect="1"/>
          </p:cNvPicPr>
          <p:nvPr/>
        </p:nvPicPr>
        <p:blipFill>
          <a:blip r:embed="rId3" cstate="print"/>
          <a:stretch>
            <a:fillRect/>
          </a:stretch>
        </p:blipFill>
        <p:spPr>
          <a:xfrm>
            <a:off x="323528" y="764704"/>
            <a:ext cx="6312421" cy="5897676"/>
          </a:xfrm>
          <a:prstGeom prst="rect">
            <a:avLst/>
          </a:prstGeom>
          <a:ln>
            <a:solidFill>
              <a:schemeClr val="bg2">
                <a:lumMod val="10000"/>
              </a:schemeClr>
            </a:solidFill>
          </a:ln>
        </p:spPr>
      </p:pic>
      <p:pic>
        <p:nvPicPr>
          <p:cNvPr id="7" name="Picture 6" descr="Companies_House_June_2.gif"/>
          <p:cNvPicPr>
            <a:picLocks noChangeAspect="1"/>
          </p:cNvPicPr>
          <p:nvPr/>
        </p:nvPicPr>
        <p:blipFill>
          <a:blip r:embed="rId4" cstate="print"/>
          <a:stretch>
            <a:fillRect/>
          </a:stretch>
        </p:blipFill>
        <p:spPr>
          <a:xfrm>
            <a:off x="3131840" y="1556792"/>
            <a:ext cx="5966093" cy="4816003"/>
          </a:xfrm>
          <a:prstGeom prst="rect">
            <a:avLst/>
          </a:prstGeom>
          <a:ln>
            <a:solidFill>
              <a:schemeClr val="bg2">
                <a:lumMod val="10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24"/>
            <a:ext cx="8229600" cy="706090"/>
          </a:xfrm>
        </p:spPr>
        <p:txBody>
          <a:bodyPr>
            <a:normAutofit/>
          </a:bodyPr>
          <a:lstStyle/>
          <a:p>
            <a:r>
              <a:rPr lang="en-GB" sz="2400" dirty="0" smtClean="0">
                <a:latin typeface="Arial" pitchFamily="34" charset="0"/>
                <a:cs typeface="Arial" pitchFamily="34" charset="0"/>
              </a:rPr>
              <a:t>Evaluating information – CRAAP test</a:t>
            </a:r>
            <a:endParaRPr lang="en-GB" sz="2400" dirty="0">
              <a:latin typeface="Arial" pitchFamily="34" charset="0"/>
              <a:cs typeface="Arial" pitchFamily="34" charset="0"/>
            </a:endParaRPr>
          </a:p>
        </p:txBody>
      </p:sp>
      <p:sp>
        <p:nvSpPr>
          <p:cNvPr id="3" name="Content Placeholder 2"/>
          <p:cNvSpPr>
            <a:spLocks noGrp="1"/>
          </p:cNvSpPr>
          <p:nvPr>
            <p:ph idx="1"/>
          </p:nvPr>
        </p:nvSpPr>
        <p:spPr>
          <a:xfrm>
            <a:off x="457200" y="908720"/>
            <a:ext cx="8435280" cy="5544616"/>
          </a:xfrm>
        </p:spPr>
        <p:txBody>
          <a:bodyPr>
            <a:normAutofit fontScale="25000" lnSpcReduction="20000"/>
          </a:bodyPr>
          <a:lstStyle/>
          <a:p>
            <a:pPr marL="0" indent="0">
              <a:lnSpc>
                <a:spcPct val="120000"/>
              </a:lnSpc>
              <a:spcBef>
                <a:spcPts val="0"/>
              </a:spcBef>
              <a:buNone/>
            </a:pPr>
            <a:r>
              <a:rPr lang="en-GB" sz="8000" dirty="0" smtClean="0">
                <a:latin typeface="Arial" pitchFamily="34" charset="0"/>
                <a:cs typeface="Arial" pitchFamily="34" charset="0"/>
                <a:hlinkClick r:id="rId2"/>
              </a:rPr>
              <a:t>http://www.informationliteracy.org.uk/wp-content/uploads/2015/10/evaluating_info_new1_20-1-16.pdf</a:t>
            </a:r>
            <a:r>
              <a:rPr lang="en-GB" sz="8000" dirty="0" smtClean="0">
                <a:latin typeface="Arial" pitchFamily="34" charset="0"/>
                <a:cs typeface="Arial" pitchFamily="34" charset="0"/>
              </a:rPr>
              <a:t> </a:t>
            </a:r>
          </a:p>
          <a:p>
            <a:pPr marL="0" indent="0">
              <a:lnSpc>
                <a:spcPct val="120000"/>
              </a:lnSpc>
              <a:spcBef>
                <a:spcPts val="0"/>
              </a:spcBef>
              <a:buNone/>
            </a:pPr>
            <a:endParaRPr lang="en-GB" sz="4000" b="1" dirty="0" smtClean="0">
              <a:latin typeface="Arial" pitchFamily="34" charset="0"/>
              <a:cs typeface="Arial" pitchFamily="34" charset="0"/>
            </a:endParaRPr>
          </a:p>
          <a:p>
            <a:pPr marL="0" indent="0">
              <a:lnSpc>
                <a:spcPct val="120000"/>
              </a:lnSpc>
              <a:spcBef>
                <a:spcPts val="0"/>
              </a:spcBef>
              <a:buNone/>
            </a:pPr>
            <a:r>
              <a:rPr lang="en-GB" sz="8000" b="1" dirty="0" smtClean="0">
                <a:latin typeface="Arial" pitchFamily="34" charset="0"/>
                <a:cs typeface="Arial" pitchFamily="34" charset="0"/>
              </a:rPr>
              <a:t>Currency  </a:t>
            </a:r>
            <a:r>
              <a:rPr lang="en-GB" sz="8000" dirty="0" smtClean="0">
                <a:latin typeface="Arial" pitchFamily="34" charset="0"/>
                <a:cs typeface="Arial" pitchFamily="34" charset="0"/>
              </a:rPr>
              <a:t>When was it published, updated? Is up to date information important?</a:t>
            </a:r>
          </a:p>
          <a:p>
            <a:pPr marL="0" indent="0">
              <a:lnSpc>
                <a:spcPct val="120000"/>
              </a:lnSpc>
              <a:spcBef>
                <a:spcPts val="0"/>
              </a:spcBef>
              <a:buNone/>
            </a:pPr>
            <a:endParaRPr lang="en-GB" sz="8000" b="1" dirty="0" smtClean="0">
              <a:latin typeface="Arial" pitchFamily="34" charset="0"/>
              <a:cs typeface="Arial" pitchFamily="34" charset="0"/>
            </a:endParaRPr>
          </a:p>
          <a:p>
            <a:pPr marL="0" indent="0">
              <a:lnSpc>
                <a:spcPct val="120000"/>
              </a:lnSpc>
              <a:spcBef>
                <a:spcPts val="0"/>
              </a:spcBef>
              <a:buNone/>
            </a:pPr>
            <a:r>
              <a:rPr lang="en-GB" sz="8000" b="1" dirty="0" smtClean="0">
                <a:latin typeface="Arial" pitchFamily="34" charset="0"/>
                <a:cs typeface="Arial" pitchFamily="34" charset="0"/>
              </a:rPr>
              <a:t>Relevance  </a:t>
            </a:r>
            <a:r>
              <a:rPr lang="en-GB" sz="8000" dirty="0" smtClean="0">
                <a:latin typeface="Arial" pitchFamily="34" charset="0"/>
                <a:cs typeface="Arial" pitchFamily="34" charset="0"/>
              </a:rPr>
              <a:t>Does it fit in with the needs of your project</a:t>
            </a:r>
          </a:p>
          <a:p>
            <a:pPr marL="0" indent="0">
              <a:lnSpc>
                <a:spcPct val="120000"/>
              </a:lnSpc>
              <a:spcBef>
                <a:spcPts val="0"/>
              </a:spcBef>
              <a:buNone/>
            </a:pPr>
            <a:endParaRPr lang="en-GB" sz="8000" b="1" dirty="0" smtClean="0">
              <a:latin typeface="Arial" pitchFamily="34" charset="0"/>
              <a:cs typeface="Arial" pitchFamily="34" charset="0"/>
            </a:endParaRPr>
          </a:p>
          <a:p>
            <a:pPr marL="0" indent="0">
              <a:lnSpc>
                <a:spcPct val="120000"/>
              </a:lnSpc>
              <a:spcBef>
                <a:spcPts val="0"/>
              </a:spcBef>
              <a:buNone/>
            </a:pPr>
            <a:r>
              <a:rPr lang="en-GB" sz="8000" b="1" dirty="0" smtClean="0">
                <a:latin typeface="Arial" pitchFamily="34" charset="0"/>
                <a:cs typeface="Arial" pitchFamily="34" charset="0"/>
              </a:rPr>
              <a:t>Authority  </a:t>
            </a:r>
            <a:r>
              <a:rPr lang="en-GB" sz="8000" dirty="0" smtClean="0">
                <a:latin typeface="Arial" pitchFamily="34" charset="0"/>
                <a:cs typeface="Arial" pitchFamily="34" charset="0"/>
              </a:rPr>
              <a:t>Who has published the information - individual/organisation? Do you trust them? What else have they written? Further information about them? Who is behind the website?</a:t>
            </a:r>
          </a:p>
          <a:p>
            <a:pPr marL="0" indent="0">
              <a:lnSpc>
                <a:spcPct val="120000"/>
              </a:lnSpc>
              <a:spcBef>
                <a:spcPts val="0"/>
              </a:spcBef>
              <a:buNone/>
            </a:pPr>
            <a:endParaRPr lang="en-GB" sz="8000" b="1" dirty="0" smtClean="0">
              <a:latin typeface="Arial" pitchFamily="34" charset="0"/>
              <a:cs typeface="Arial" pitchFamily="34" charset="0"/>
            </a:endParaRPr>
          </a:p>
          <a:p>
            <a:pPr marL="0" indent="0">
              <a:lnSpc>
                <a:spcPct val="120000"/>
              </a:lnSpc>
              <a:spcBef>
                <a:spcPts val="0"/>
              </a:spcBef>
              <a:buNone/>
            </a:pPr>
            <a:r>
              <a:rPr lang="en-GB" sz="8000" b="1" dirty="0" smtClean="0">
                <a:latin typeface="Arial" pitchFamily="34" charset="0"/>
                <a:cs typeface="Arial" pitchFamily="34" charset="0"/>
              </a:rPr>
              <a:t>Accuracy  </a:t>
            </a:r>
            <a:r>
              <a:rPr lang="en-GB" sz="8000" dirty="0" smtClean="0">
                <a:latin typeface="Arial" pitchFamily="34" charset="0"/>
                <a:cs typeface="Arial" pitchFamily="34" charset="0"/>
              </a:rPr>
              <a:t>Is the information correct? Check with an independent source (may not be easy or even possible)</a:t>
            </a:r>
          </a:p>
          <a:p>
            <a:pPr marL="0" indent="0">
              <a:lnSpc>
                <a:spcPct val="120000"/>
              </a:lnSpc>
              <a:spcBef>
                <a:spcPts val="0"/>
              </a:spcBef>
              <a:buNone/>
            </a:pPr>
            <a:endParaRPr lang="en-GB" sz="8000" dirty="0" smtClean="0">
              <a:latin typeface="Arial" pitchFamily="34" charset="0"/>
              <a:cs typeface="Arial" pitchFamily="34" charset="0"/>
            </a:endParaRPr>
          </a:p>
          <a:p>
            <a:pPr marL="0" indent="0">
              <a:lnSpc>
                <a:spcPct val="120000"/>
              </a:lnSpc>
              <a:spcBef>
                <a:spcPts val="0"/>
              </a:spcBef>
              <a:buNone/>
            </a:pPr>
            <a:r>
              <a:rPr lang="en-GB" sz="8000" b="1" dirty="0" smtClean="0">
                <a:latin typeface="Arial" pitchFamily="34" charset="0"/>
                <a:cs typeface="Arial" pitchFamily="34" charset="0"/>
              </a:rPr>
              <a:t>Purpose  </a:t>
            </a:r>
            <a:r>
              <a:rPr lang="en-GB" sz="8000" dirty="0" smtClean="0">
                <a:latin typeface="Arial" pitchFamily="34" charset="0"/>
                <a:cs typeface="Arial" pitchFamily="34" charset="0"/>
              </a:rPr>
              <a:t>Why does the page/site exist?  Political agenda? Activist site? Selling a product/service? Revenue from advertising?</a:t>
            </a:r>
            <a:endParaRPr lang="en-GB" sz="8000" dirty="0">
              <a:latin typeface="Arial" pitchFamily="34" charset="0"/>
              <a:cs typeface="Arial" pitchFamily="34" charset="0"/>
            </a:endParaRPr>
          </a:p>
        </p:txBody>
      </p:sp>
      <p:sp>
        <p:nvSpPr>
          <p:cNvPr id="4" name="Date Placeholder 3"/>
          <p:cNvSpPr>
            <a:spLocks noGrp="1"/>
          </p:cNvSpPr>
          <p:nvPr>
            <p:ph type="dt" sz="half" idx="10"/>
          </p:nvPr>
        </p:nvSpPr>
        <p:spPr/>
        <p:txBody>
          <a:bodyPr/>
          <a:lstStyle/>
          <a:p>
            <a:fld id="{24E069D3-215E-4971-934D-A1D87AFA8169}" type="datetime1">
              <a:rPr lang="en-GB" smtClean="0"/>
              <a:pPr/>
              <a:t>18/07/2016</a:t>
            </a:fld>
            <a:endParaRPr lang="en-GB"/>
          </a:p>
        </p:txBody>
      </p:sp>
      <p:sp>
        <p:nvSpPr>
          <p:cNvPr id="5" name="Footer Placeholder 4"/>
          <p:cNvSpPr>
            <a:spLocks noGrp="1"/>
          </p:cNvSpPr>
          <p:nvPr>
            <p:ph type="ftr" sz="quarter" idx="11"/>
          </p:nvPr>
        </p:nvSpPr>
        <p:spPr/>
        <p:txBody>
          <a:bodyPr/>
          <a:lstStyle/>
          <a:p>
            <a:r>
              <a:rPr lang="en-GB" smtClean="0"/>
              <a:t>www.rba.co.uk</a:t>
            </a:r>
            <a:endParaRPr lang="en-GB"/>
          </a:p>
        </p:txBody>
      </p:sp>
      <p:sp>
        <p:nvSpPr>
          <p:cNvPr id="6" name="Slide Number Placeholder 5"/>
          <p:cNvSpPr>
            <a:spLocks noGrp="1"/>
          </p:cNvSpPr>
          <p:nvPr>
            <p:ph type="sldNum" sz="quarter" idx="12"/>
          </p:nvPr>
        </p:nvSpPr>
        <p:spPr/>
        <p:txBody>
          <a:bodyPr/>
          <a:lstStyle/>
          <a:p>
            <a:fld id="{00F87F59-1120-40A7-87AD-448DA73E6ED8}" type="slidenum">
              <a:rPr lang="en-GB" smtClean="0"/>
              <a:pPr/>
              <a:t>5</a:t>
            </a:fld>
            <a:endParaRPr lang="en-GB"/>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descr="Company History.gif"/>
          <p:cNvPicPr>
            <a:picLocks noChangeAspect="1"/>
          </p:cNvPicPr>
          <p:nvPr/>
        </p:nvPicPr>
        <p:blipFill>
          <a:blip r:embed="rId2" cstate="print"/>
          <a:stretch>
            <a:fillRect/>
          </a:stretch>
        </p:blipFill>
        <p:spPr>
          <a:xfrm>
            <a:off x="0" y="980728"/>
            <a:ext cx="9144000" cy="4608512"/>
          </a:xfrm>
          <a:prstGeom prst="rect">
            <a:avLst/>
          </a:prstGeom>
        </p:spPr>
      </p:pic>
      <p:sp>
        <p:nvSpPr>
          <p:cNvPr id="4" name="Date Placeholder 3"/>
          <p:cNvSpPr>
            <a:spLocks noGrp="1"/>
          </p:cNvSpPr>
          <p:nvPr>
            <p:ph type="dt" sz="half" idx="10"/>
          </p:nvPr>
        </p:nvSpPr>
        <p:spPr/>
        <p:txBody>
          <a:bodyPr/>
          <a:lstStyle/>
          <a:p>
            <a:pPr>
              <a:defRPr/>
            </a:pPr>
            <a:fld id="{C98EE3DD-1D4F-42D3-B91D-48EC108D890F}" type="datetime1">
              <a:rPr lang="en-GB"/>
              <a:pPr>
                <a:defRPr/>
              </a:pPr>
              <a:t>18/07/2016</a:t>
            </a:fld>
            <a:endParaRPr lang="en-GB"/>
          </a:p>
        </p:txBody>
      </p:sp>
      <p:sp>
        <p:nvSpPr>
          <p:cNvPr id="5" name="Footer Placeholder 4"/>
          <p:cNvSpPr>
            <a:spLocks noGrp="1"/>
          </p:cNvSpPr>
          <p:nvPr>
            <p:ph type="ftr" sz="quarter" idx="11"/>
          </p:nvPr>
        </p:nvSpPr>
        <p:spPr/>
        <p:txBody>
          <a:bodyPr/>
          <a:lstStyle/>
          <a:p>
            <a:pPr>
              <a:defRPr/>
            </a:pPr>
            <a:r>
              <a:rPr lang="en-GB"/>
              <a:t>www.rba.co.uk</a:t>
            </a:r>
          </a:p>
        </p:txBody>
      </p:sp>
      <p:sp>
        <p:nvSpPr>
          <p:cNvPr id="6" name="Slide Number Placeholder 5"/>
          <p:cNvSpPr>
            <a:spLocks noGrp="1"/>
          </p:cNvSpPr>
          <p:nvPr>
            <p:ph type="sldNum" sz="quarter" idx="12"/>
          </p:nvPr>
        </p:nvSpPr>
        <p:spPr/>
        <p:txBody>
          <a:bodyPr/>
          <a:lstStyle/>
          <a:p>
            <a:pPr>
              <a:defRPr/>
            </a:pPr>
            <a:fld id="{A27C7E86-657E-4578-A3B7-B6467FA0DCBB}" type="slidenum">
              <a:rPr lang="en-GB"/>
              <a:pPr>
                <a:defRPr/>
              </a:pPr>
              <a:t>50</a:t>
            </a:fld>
            <a:endParaRPr lang="en-GB"/>
          </a:p>
        </p:txBody>
      </p:sp>
      <p:sp>
        <p:nvSpPr>
          <p:cNvPr id="23554" name="Title 1"/>
          <p:cNvSpPr>
            <a:spLocks noGrp="1"/>
          </p:cNvSpPr>
          <p:nvPr>
            <p:ph type="title" idx="4294967295"/>
          </p:nvPr>
        </p:nvSpPr>
        <p:spPr>
          <a:xfrm>
            <a:off x="0" y="71438"/>
            <a:ext cx="8229600" cy="582612"/>
          </a:xfrm>
        </p:spPr>
        <p:txBody>
          <a:bodyPr/>
          <a:lstStyle/>
          <a:p>
            <a:pPr eaLnBrk="1" hangingPunct="1"/>
            <a:r>
              <a:rPr lang="en-GB" dirty="0" smtClean="0">
                <a:latin typeface="Arial" charset="0"/>
                <a:cs typeface="Arial" charset="0"/>
              </a:rPr>
              <a:t>Companies House History</a:t>
            </a:r>
          </a:p>
        </p:txBody>
      </p:sp>
      <p:sp>
        <p:nvSpPr>
          <p:cNvPr id="9" name="Rounded Rectangle 8"/>
          <p:cNvSpPr/>
          <p:nvPr/>
        </p:nvSpPr>
        <p:spPr>
          <a:xfrm>
            <a:off x="827584" y="1556792"/>
            <a:ext cx="3672408" cy="1367383"/>
          </a:xfrm>
          <a:prstGeom prst="roundRect">
            <a:avLst/>
          </a:prstGeom>
          <a:no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0" name="Right Arrow 9"/>
          <p:cNvSpPr/>
          <p:nvPr/>
        </p:nvSpPr>
        <p:spPr>
          <a:xfrm rot="9456851">
            <a:off x="4732382" y="1749785"/>
            <a:ext cx="720725" cy="431428"/>
          </a:xfrm>
          <a:prstGeom prst="rightArrow">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5430"/>
            <a:ext cx="8229600" cy="693290"/>
          </a:xfrm>
        </p:spPr>
        <p:txBody>
          <a:bodyPr>
            <a:normAutofit/>
          </a:bodyPr>
          <a:lstStyle/>
          <a:p>
            <a:r>
              <a:rPr lang="en-GB" dirty="0" smtClean="0"/>
              <a:t>Companies House daily bulk data files</a:t>
            </a:r>
            <a:endParaRPr lang="en-GB" dirty="0"/>
          </a:p>
        </p:txBody>
      </p:sp>
      <p:sp>
        <p:nvSpPr>
          <p:cNvPr id="3" name="Content Placeholder 2"/>
          <p:cNvSpPr>
            <a:spLocks noGrp="1"/>
          </p:cNvSpPr>
          <p:nvPr>
            <p:ph idx="1"/>
          </p:nvPr>
        </p:nvSpPr>
        <p:spPr>
          <a:xfrm>
            <a:off x="428596" y="980728"/>
            <a:ext cx="8229600" cy="1224136"/>
          </a:xfrm>
        </p:spPr>
        <p:txBody>
          <a:bodyPr>
            <a:normAutofit lnSpcReduction="10000"/>
          </a:bodyPr>
          <a:lstStyle/>
          <a:p>
            <a:r>
              <a:rPr lang="en-GB" dirty="0" smtClean="0">
                <a:hlinkClick r:id="rId2"/>
              </a:rPr>
              <a:t>http://download.companieshouse.gov.uk/en_accountsdata.html</a:t>
            </a:r>
            <a:r>
              <a:rPr lang="en-GB" dirty="0" smtClean="0"/>
              <a:t> </a:t>
            </a:r>
          </a:p>
          <a:p>
            <a:r>
              <a:rPr lang="en-GB" dirty="0" smtClean="0"/>
              <a:t>Bulk data - large daily files available as zipped files</a:t>
            </a:r>
          </a:p>
          <a:p>
            <a:r>
              <a:rPr lang="en-GB" dirty="0" smtClean="0"/>
              <a:t>No support provided – you’re on your own!</a:t>
            </a:r>
            <a:endParaRPr lang="en-GB" dirty="0"/>
          </a:p>
        </p:txBody>
      </p:sp>
      <p:sp>
        <p:nvSpPr>
          <p:cNvPr id="4" name="Date Placeholder 3"/>
          <p:cNvSpPr>
            <a:spLocks noGrp="1"/>
          </p:cNvSpPr>
          <p:nvPr>
            <p:ph type="dt" sz="half" idx="10"/>
          </p:nvPr>
        </p:nvSpPr>
        <p:spPr/>
        <p:txBody>
          <a:bodyPr/>
          <a:lstStyle/>
          <a:p>
            <a:pPr>
              <a:defRPr/>
            </a:pPr>
            <a:fld id="{B7C3EA24-95B6-4C48-AFF4-BF52EB8DDA50}" type="datetime1">
              <a:rPr lang="en-GB" smtClean="0"/>
              <a:pPr>
                <a:defRPr/>
              </a:pPr>
              <a:t>18/07/2016</a:t>
            </a:fld>
            <a:endParaRPr lang="en-GB"/>
          </a:p>
        </p:txBody>
      </p:sp>
      <p:sp>
        <p:nvSpPr>
          <p:cNvPr id="5" name="Footer Placeholder 4"/>
          <p:cNvSpPr>
            <a:spLocks noGrp="1"/>
          </p:cNvSpPr>
          <p:nvPr>
            <p:ph type="ftr" sz="quarter" idx="11"/>
          </p:nvPr>
        </p:nvSpPr>
        <p:spPr/>
        <p:txBody>
          <a:bodyPr/>
          <a:lstStyle/>
          <a:p>
            <a:pPr>
              <a:defRPr/>
            </a:pPr>
            <a:r>
              <a:rPr lang="en-GB" smtClean="0"/>
              <a:t>www.rba.co.uk</a:t>
            </a:r>
            <a:endParaRPr lang="en-GB"/>
          </a:p>
        </p:txBody>
      </p:sp>
      <p:sp>
        <p:nvSpPr>
          <p:cNvPr id="6" name="Slide Number Placeholder 5"/>
          <p:cNvSpPr>
            <a:spLocks noGrp="1"/>
          </p:cNvSpPr>
          <p:nvPr>
            <p:ph type="sldNum" sz="quarter" idx="12"/>
          </p:nvPr>
        </p:nvSpPr>
        <p:spPr/>
        <p:txBody>
          <a:bodyPr/>
          <a:lstStyle/>
          <a:p>
            <a:pPr>
              <a:defRPr/>
            </a:pPr>
            <a:fld id="{B59200C5-DAFB-460E-AB3B-7AE44A7A10B5}" type="slidenum">
              <a:rPr lang="en-GB" smtClean="0"/>
              <a:pPr>
                <a:defRPr/>
              </a:pPr>
              <a:t>51</a:t>
            </a:fld>
            <a:endParaRPr lang="en-GB" dirty="0"/>
          </a:p>
        </p:txBody>
      </p:sp>
      <p:pic>
        <p:nvPicPr>
          <p:cNvPr id="8" name="Picture 7" descr="Companies_House_Bulk.gif"/>
          <p:cNvPicPr>
            <a:picLocks noChangeAspect="1"/>
          </p:cNvPicPr>
          <p:nvPr/>
        </p:nvPicPr>
        <p:blipFill>
          <a:blip r:embed="rId3" cstate="print"/>
          <a:stretch>
            <a:fillRect/>
          </a:stretch>
        </p:blipFill>
        <p:spPr>
          <a:xfrm>
            <a:off x="683568" y="2256234"/>
            <a:ext cx="7333500" cy="4125094"/>
          </a:xfrm>
          <a:prstGeom prst="rect">
            <a:avLst/>
          </a:prstGeom>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Companies House free data</a:t>
            </a:r>
            <a:endParaRPr lang="en-GB" dirty="0"/>
          </a:p>
        </p:txBody>
      </p:sp>
      <p:sp>
        <p:nvSpPr>
          <p:cNvPr id="4" name="Date Placeholder 3"/>
          <p:cNvSpPr>
            <a:spLocks noGrp="1"/>
          </p:cNvSpPr>
          <p:nvPr>
            <p:ph type="dt" sz="half" idx="10"/>
          </p:nvPr>
        </p:nvSpPr>
        <p:spPr/>
        <p:txBody>
          <a:bodyPr/>
          <a:lstStyle/>
          <a:p>
            <a:fld id="{8F13B39D-D6AF-4481-89E8-B1A03239AC46}" type="datetime1">
              <a:rPr lang="en-GB" smtClean="0">
                <a:solidFill>
                  <a:prstClr val="black">
                    <a:tint val="75000"/>
                  </a:prstClr>
                </a:solidFill>
              </a:rPr>
              <a:pPr/>
              <a:t>18/07/2016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rPr>
              <a:t>www.rba.co.uk</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201C6AF-9ED1-4F00-96B0-A0DF495580E3}" type="slidenum">
              <a:rPr lang="en-GB" smtClean="0">
                <a:solidFill>
                  <a:prstClr val="black">
                    <a:tint val="75000"/>
                  </a:prstClr>
                </a:solidFill>
              </a:rPr>
              <a:pPr/>
              <a:t>52</a:t>
            </a:fld>
            <a:endParaRPr lang="en-GB">
              <a:solidFill>
                <a:prstClr val="black">
                  <a:tint val="75000"/>
                </a:prstClr>
              </a:solidFill>
            </a:endParaRPr>
          </a:p>
        </p:txBody>
      </p:sp>
      <p:pic>
        <p:nvPicPr>
          <p:cNvPr id="7" name="Picture 6" descr="CH-Bulk-Data.gif"/>
          <p:cNvPicPr>
            <a:picLocks noChangeAspect="1"/>
          </p:cNvPicPr>
          <p:nvPr/>
        </p:nvPicPr>
        <p:blipFill>
          <a:blip r:embed="rId2" cstate="print"/>
          <a:stretch>
            <a:fillRect/>
          </a:stretch>
        </p:blipFill>
        <p:spPr>
          <a:xfrm>
            <a:off x="395536" y="1340768"/>
            <a:ext cx="5972175" cy="4562475"/>
          </a:xfrm>
          <a:prstGeom prst="rect">
            <a:avLst/>
          </a:prstGeom>
          <a:ln>
            <a:solidFill>
              <a:schemeClr val="bg2">
                <a:lumMod val="10000"/>
              </a:schemeClr>
            </a:solidFill>
          </a:ln>
        </p:spPr>
      </p:pic>
      <p:sp>
        <p:nvSpPr>
          <p:cNvPr id="8" name="TextBox 7"/>
          <p:cNvSpPr txBox="1"/>
          <p:nvPr/>
        </p:nvSpPr>
        <p:spPr>
          <a:xfrm>
            <a:off x="395536" y="692696"/>
            <a:ext cx="7704856" cy="646331"/>
          </a:xfrm>
          <a:prstGeom prst="rect">
            <a:avLst/>
          </a:prstGeom>
          <a:noFill/>
        </p:spPr>
        <p:txBody>
          <a:bodyPr wrap="square" rtlCol="0">
            <a:spAutoFit/>
          </a:bodyPr>
          <a:lstStyle/>
          <a:p>
            <a:r>
              <a:rPr lang="en-GB" dirty="0" smtClean="0"/>
              <a:t>Each file within the zipped file is a separate document. Note the uninformative file names!</a:t>
            </a:r>
            <a:endParaRPr lang="en-GB" dirty="0"/>
          </a:p>
        </p:txBody>
      </p:sp>
      <p:pic>
        <p:nvPicPr>
          <p:cNvPr id="9" name="Picture 8" descr="CH-Bulk-Data-2.gif"/>
          <p:cNvPicPr>
            <a:picLocks noChangeAspect="1"/>
          </p:cNvPicPr>
          <p:nvPr/>
        </p:nvPicPr>
        <p:blipFill>
          <a:blip r:embed="rId3" cstate="print"/>
          <a:stretch>
            <a:fillRect/>
          </a:stretch>
        </p:blipFill>
        <p:spPr>
          <a:xfrm>
            <a:off x="3428206" y="2431277"/>
            <a:ext cx="5680298" cy="4166075"/>
          </a:xfrm>
          <a:prstGeom prst="rect">
            <a:avLst/>
          </a:prstGeom>
          <a:ln>
            <a:solidFill>
              <a:schemeClr val="bg2">
                <a:lumMod val="10000"/>
              </a:schemeClr>
            </a:solidFill>
          </a:ln>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54118"/>
            <a:ext cx="8229600" cy="582594"/>
          </a:xfrm>
        </p:spPr>
        <p:txBody>
          <a:bodyPr>
            <a:normAutofit fontScale="90000"/>
          </a:bodyPr>
          <a:lstStyle/>
          <a:p>
            <a:r>
              <a:rPr lang="en-GB" dirty="0" smtClean="0"/>
              <a:t>Company Check Free Companies House search and download  </a:t>
            </a:r>
            <a:r>
              <a:rPr lang="en-GB" dirty="0" smtClean="0">
                <a:hlinkClick r:id="rId2"/>
              </a:rPr>
              <a:t>http://companycheck.co.uk/</a:t>
            </a:r>
            <a:r>
              <a:rPr lang="en-GB" dirty="0" smtClean="0"/>
              <a:t> </a:t>
            </a:r>
            <a:endParaRPr lang="en-GB" dirty="0"/>
          </a:p>
        </p:txBody>
      </p:sp>
      <p:sp>
        <p:nvSpPr>
          <p:cNvPr id="7" name="Content Placeholder 6"/>
          <p:cNvSpPr>
            <a:spLocks noGrp="1"/>
          </p:cNvSpPr>
          <p:nvPr>
            <p:ph idx="1"/>
          </p:nvPr>
        </p:nvSpPr>
        <p:spPr>
          <a:xfrm>
            <a:off x="539552" y="1124744"/>
            <a:ext cx="8085584" cy="5054617"/>
          </a:xfrm>
        </p:spPr>
        <p:txBody>
          <a:bodyPr>
            <a:normAutofit lnSpcReduction="10000"/>
          </a:bodyPr>
          <a:lstStyle/>
          <a:p>
            <a:pPr>
              <a:spcBef>
                <a:spcPts val="0"/>
              </a:spcBef>
            </a:pPr>
            <a:r>
              <a:rPr lang="en-GB" dirty="0" smtClean="0"/>
              <a:t>Repackages Companies House data and provides additional display options</a:t>
            </a:r>
          </a:p>
          <a:p>
            <a:pPr>
              <a:spcBef>
                <a:spcPts val="0"/>
              </a:spcBef>
            </a:pPr>
            <a:endParaRPr lang="en-GB" dirty="0" smtClean="0"/>
          </a:p>
          <a:p>
            <a:pPr>
              <a:spcBef>
                <a:spcPts val="0"/>
              </a:spcBef>
            </a:pPr>
            <a:r>
              <a:rPr lang="en-GB" dirty="0" smtClean="0"/>
              <a:t>Covers UK and some European countries</a:t>
            </a:r>
          </a:p>
          <a:p>
            <a:pPr>
              <a:spcBef>
                <a:spcPts val="0"/>
              </a:spcBef>
            </a:pPr>
            <a:endParaRPr lang="en-GB" dirty="0" smtClean="0"/>
          </a:p>
          <a:p>
            <a:pPr>
              <a:spcBef>
                <a:spcPts val="0"/>
              </a:spcBef>
            </a:pPr>
            <a:r>
              <a:rPr lang="en-GB" dirty="0" smtClean="0"/>
              <a:t>Search by company or director’s name</a:t>
            </a:r>
          </a:p>
          <a:p>
            <a:pPr>
              <a:spcBef>
                <a:spcPts val="0"/>
              </a:spcBef>
            </a:pPr>
            <a:endParaRPr lang="en-GB" dirty="0" smtClean="0"/>
          </a:p>
          <a:p>
            <a:pPr>
              <a:spcBef>
                <a:spcPts val="0"/>
              </a:spcBef>
            </a:pPr>
            <a:r>
              <a:rPr lang="en-GB" dirty="0" smtClean="0"/>
              <a:t>Easy to follow the directors</a:t>
            </a:r>
          </a:p>
          <a:p>
            <a:pPr>
              <a:spcBef>
                <a:spcPts val="0"/>
              </a:spcBef>
            </a:pPr>
            <a:endParaRPr lang="en-GB" dirty="0" smtClean="0"/>
          </a:p>
          <a:p>
            <a:pPr>
              <a:spcBef>
                <a:spcPts val="0"/>
              </a:spcBef>
            </a:pPr>
            <a:r>
              <a:rPr lang="en-GB" dirty="0" smtClean="0"/>
              <a:t>Can filter results by status, location, assets etc. </a:t>
            </a:r>
          </a:p>
          <a:p>
            <a:pPr>
              <a:spcBef>
                <a:spcPts val="0"/>
              </a:spcBef>
            </a:pPr>
            <a:endParaRPr lang="en-GB" dirty="0" smtClean="0"/>
          </a:p>
          <a:p>
            <a:pPr>
              <a:spcBef>
                <a:spcPts val="0"/>
              </a:spcBef>
            </a:pPr>
            <a:r>
              <a:rPr lang="en-GB" dirty="0" smtClean="0"/>
              <a:t>Registration (free of charge) required to make the most of the free options</a:t>
            </a:r>
          </a:p>
          <a:p>
            <a:pPr>
              <a:spcBef>
                <a:spcPts val="0"/>
              </a:spcBef>
            </a:pPr>
            <a:endParaRPr lang="en-GB" dirty="0" smtClean="0"/>
          </a:p>
          <a:p>
            <a:pPr>
              <a:spcBef>
                <a:spcPts val="0"/>
              </a:spcBef>
            </a:pPr>
            <a:r>
              <a:rPr lang="en-GB" dirty="0" smtClean="0"/>
              <a:t>Some information e.g. credit reports, CCJs are priced</a:t>
            </a:r>
          </a:p>
        </p:txBody>
      </p:sp>
      <p:sp>
        <p:nvSpPr>
          <p:cNvPr id="3" name="Date Placeholder 2"/>
          <p:cNvSpPr>
            <a:spLocks noGrp="1"/>
          </p:cNvSpPr>
          <p:nvPr>
            <p:ph type="dt" sz="half" idx="10"/>
          </p:nvPr>
        </p:nvSpPr>
        <p:spPr/>
        <p:txBody>
          <a:bodyPr/>
          <a:lstStyle/>
          <a:p>
            <a:pPr>
              <a:defRPr/>
            </a:pPr>
            <a:fld id="{C195C8D9-6990-4CCE-950A-6F7F1CE7B1A5}" type="datetime1">
              <a:rPr lang="en-GB" smtClean="0">
                <a:solidFill>
                  <a:prstClr val="black">
                    <a:tint val="75000"/>
                  </a:prstClr>
                </a:solidFill>
              </a:rPr>
              <a:pPr>
                <a:defRPr/>
              </a:pPr>
              <a:t>18/07/2016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a:defRPr/>
            </a:pPr>
            <a:r>
              <a:rPr lang="en-GB" smtClean="0">
                <a:solidFill>
                  <a:prstClr val="black">
                    <a:tint val="75000"/>
                  </a:prstClr>
                </a:solidFill>
              </a:rPr>
              <a:t>www.rba.co.uk</a:t>
            </a: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448C5AB-ED38-4740-9C2D-7A57E87C3AC2}" type="slidenum">
              <a:rPr lang="en-GB" smtClean="0">
                <a:solidFill>
                  <a:prstClr val="black">
                    <a:tint val="75000"/>
                  </a:prstClr>
                </a:solidFill>
              </a:rPr>
              <a:pPr>
                <a:defRPr/>
              </a:pPr>
              <a:t>53</a:t>
            </a:fld>
            <a:endParaRPr lang="en-GB">
              <a:solidFill>
                <a:prstClr val="black">
                  <a:tint val="75000"/>
                </a:prstClr>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Company Check – Hotel </a:t>
            </a:r>
            <a:r>
              <a:rPr lang="en-GB" dirty="0" err="1" smtClean="0"/>
              <a:t>Chocolat</a:t>
            </a:r>
            <a:endParaRPr lang="en-GB" dirty="0"/>
          </a:p>
        </p:txBody>
      </p:sp>
      <p:sp>
        <p:nvSpPr>
          <p:cNvPr id="4" name="Date Placeholder 3"/>
          <p:cNvSpPr>
            <a:spLocks noGrp="1"/>
          </p:cNvSpPr>
          <p:nvPr>
            <p:ph type="dt" sz="half" idx="10"/>
          </p:nvPr>
        </p:nvSpPr>
        <p:spPr/>
        <p:txBody>
          <a:bodyPr/>
          <a:lstStyle/>
          <a:p>
            <a:fld id="{8F13B39D-D6AF-4481-89E8-B1A03239AC46}" type="datetime1">
              <a:rPr lang="en-GB" smtClean="0">
                <a:solidFill>
                  <a:prstClr val="black">
                    <a:tint val="75000"/>
                  </a:prstClr>
                </a:solidFill>
              </a:rPr>
              <a:pPr/>
              <a:t>18/07/2016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rPr>
              <a:t>www.rba.co.uk</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201C6AF-9ED1-4F00-96B0-A0DF495580E3}" type="slidenum">
              <a:rPr lang="en-GB" smtClean="0">
                <a:solidFill>
                  <a:prstClr val="black">
                    <a:tint val="75000"/>
                  </a:prstClr>
                </a:solidFill>
              </a:rPr>
              <a:pPr/>
              <a:t>54</a:t>
            </a:fld>
            <a:endParaRPr lang="en-GB">
              <a:solidFill>
                <a:prstClr val="black">
                  <a:tint val="75000"/>
                </a:prstClr>
              </a:solidFill>
            </a:endParaRPr>
          </a:p>
        </p:txBody>
      </p:sp>
      <p:pic>
        <p:nvPicPr>
          <p:cNvPr id="8" name="Picture 7" descr="Hotel_Chocolat_Search_results.gif"/>
          <p:cNvPicPr>
            <a:picLocks noChangeAspect="1"/>
          </p:cNvPicPr>
          <p:nvPr/>
        </p:nvPicPr>
        <p:blipFill>
          <a:blip r:embed="rId2" cstate="print"/>
          <a:stretch>
            <a:fillRect/>
          </a:stretch>
        </p:blipFill>
        <p:spPr>
          <a:xfrm>
            <a:off x="352425" y="695325"/>
            <a:ext cx="8439150" cy="5467350"/>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Company Check – Hotel </a:t>
            </a:r>
            <a:r>
              <a:rPr lang="en-GB" dirty="0" err="1" smtClean="0"/>
              <a:t>Chocolat</a:t>
            </a:r>
            <a:endParaRPr lang="en-GB" dirty="0"/>
          </a:p>
        </p:txBody>
      </p:sp>
      <p:sp>
        <p:nvSpPr>
          <p:cNvPr id="3" name="Date Placeholder 2"/>
          <p:cNvSpPr>
            <a:spLocks noGrp="1"/>
          </p:cNvSpPr>
          <p:nvPr>
            <p:ph type="dt" sz="half" idx="10"/>
          </p:nvPr>
        </p:nvSpPr>
        <p:spPr/>
        <p:txBody>
          <a:bodyPr/>
          <a:lstStyle/>
          <a:p>
            <a:fld id="{78994BDD-D0E9-4325-8A3F-7702B48AA4A9}" type="datetime1">
              <a:rPr lang="en-GB" smtClean="0">
                <a:solidFill>
                  <a:prstClr val="black">
                    <a:tint val="75000"/>
                  </a:prstClr>
                </a:solidFill>
              </a:rPr>
              <a:pPr/>
              <a:t>18/07/2016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r>
              <a:rPr lang="en-GB" smtClean="0">
                <a:solidFill>
                  <a:prstClr val="black">
                    <a:tint val="75000"/>
                  </a:prstClr>
                </a:solidFill>
              </a:rPr>
              <a:t>www.rba.co.uk</a:t>
            </a:r>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201C6AF-9ED1-4F00-96B0-A0DF495580E3}" type="slidenum">
              <a:rPr lang="en-GB" smtClean="0">
                <a:solidFill>
                  <a:prstClr val="black">
                    <a:tint val="75000"/>
                  </a:prstClr>
                </a:solidFill>
              </a:rPr>
              <a:pPr/>
              <a:t>55</a:t>
            </a:fld>
            <a:endParaRPr lang="en-GB">
              <a:solidFill>
                <a:prstClr val="black">
                  <a:tint val="75000"/>
                </a:prstClr>
              </a:solidFill>
            </a:endParaRPr>
          </a:p>
        </p:txBody>
      </p:sp>
      <p:pic>
        <p:nvPicPr>
          <p:cNvPr id="6" name="Picture 5" descr="Hotel_Chocolat_Graph.gif"/>
          <p:cNvPicPr>
            <a:picLocks noChangeAspect="1"/>
          </p:cNvPicPr>
          <p:nvPr/>
        </p:nvPicPr>
        <p:blipFill>
          <a:blip r:embed="rId2" cstate="print"/>
          <a:stretch>
            <a:fillRect/>
          </a:stretch>
        </p:blipFill>
        <p:spPr>
          <a:xfrm>
            <a:off x="565997" y="692696"/>
            <a:ext cx="7825528" cy="5688632"/>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71438"/>
            <a:ext cx="8229600" cy="582612"/>
          </a:xfrm>
        </p:spPr>
        <p:txBody>
          <a:bodyPr/>
          <a:lstStyle/>
          <a:p>
            <a:r>
              <a:rPr lang="en-GB" dirty="0" smtClean="0">
                <a:latin typeface="Arial" charset="0"/>
                <a:cs typeface="Arial" charset="0"/>
              </a:rPr>
              <a:t>Company Check – Hotel </a:t>
            </a:r>
            <a:r>
              <a:rPr lang="en-GB" dirty="0" err="1" smtClean="0">
                <a:latin typeface="Arial" charset="0"/>
                <a:cs typeface="Arial" charset="0"/>
              </a:rPr>
              <a:t>Chocolat</a:t>
            </a:r>
            <a:endParaRPr lang="en-GB" dirty="0" smtClean="0">
              <a:latin typeface="Arial" charset="0"/>
              <a:cs typeface="Arial" charset="0"/>
            </a:endParaRPr>
          </a:p>
        </p:txBody>
      </p:sp>
      <p:sp>
        <p:nvSpPr>
          <p:cNvPr id="3" name="Date Placeholder 2"/>
          <p:cNvSpPr>
            <a:spLocks noGrp="1"/>
          </p:cNvSpPr>
          <p:nvPr>
            <p:ph type="dt" sz="quarter" idx="10"/>
          </p:nvPr>
        </p:nvSpPr>
        <p:spPr/>
        <p:txBody>
          <a:bodyPr/>
          <a:lstStyle/>
          <a:p>
            <a:pPr>
              <a:defRPr/>
            </a:pPr>
            <a:fld id="{F9B80746-F70E-4947-8D52-5BB0EC999BA1}" type="datetime1">
              <a:rPr lang="en-GB" smtClean="0"/>
              <a:pPr>
                <a:defRPr/>
              </a:pPr>
              <a:t>18/07/2016</a:t>
            </a:fld>
            <a:endParaRPr lang="en-GB"/>
          </a:p>
        </p:txBody>
      </p:sp>
      <p:sp>
        <p:nvSpPr>
          <p:cNvPr id="4" name="Footer Placeholder 3"/>
          <p:cNvSpPr>
            <a:spLocks noGrp="1"/>
          </p:cNvSpPr>
          <p:nvPr>
            <p:ph type="ftr" sz="quarter" idx="11"/>
          </p:nvPr>
        </p:nvSpPr>
        <p:spPr/>
        <p:txBody>
          <a:bodyPr/>
          <a:lstStyle/>
          <a:p>
            <a:pPr>
              <a:defRPr/>
            </a:pPr>
            <a:r>
              <a:rPr lang="en-GB" smtClean="0"/>
              <a:t>www.rba.co.uk</a:t>
            </a:r>
            <a:endParaRPr lang="en-GB"/>
          </a:p>
        </p:txBody>
      </p:sp>
      <p:sp>
        <p:nvSpPr>
          <p:cNvPr id="5" name="Slide Number Placeholder 4"/>
          <p:cNvSpPr>
            <a:spLocks noGrp="1"/>
          </p:cNvSpPr>
          <p:nvPr>
            <p:ph type="sldNum" sz="quarter" idx="12"/>
          </p:nvPr>
        </p:nvSpPr>
        <p:spPr/>
        <p:txBody>
          <a:bodyPr/>
          <a:lstStyle/>
          <a:p>
            <a:pPr>
              <a:defRPr/>
            </a:pPr>
            <a:fld id="{8976B9F5-8016-4832-859F-E4A9C9CFB421}" type="slidenum">
              <a:rPr lang="en-GB" smtClean="0"/>
              <a:pPr>
                <a:defRPr/>
              </a:pPr>
              <a:t>56</a:t>
            </a:fld>
            <a:endParaRPr lang="en-GB"/>
          </a:p>
        </p:txBody>
      </p:sp>
      <p:pic>
        <p:nvPicPr>
          <p:cNvPr id="8" name="Picture 7" descr="Hoteli_Chocolat.gif"/>
          <p:cNvPicPr>
            <a:picLocks noChangeAspect="1"/>
          </p:cNvPicPr>
          <p:nvPr/>
        </p:nvPicPr>
        <p:blipFill>
          <a:blip r:embed="rId2" cstate="print"/>
          <a:stretch>
            <a:fillRect/>
          </a:stretch>
        </p:blipFill>
        <p:spPr>
          <a:xfrm>
            <a:off x="179512" y="681037"/>
            <a:ext cx="8138864" cy="5644380"/>
          </a:xfrm>
          <a:prstGeom prst="rect">
            <a:avLst/>
          </a:prstGeom>
          <a:ln>
            <a:solidFill>
              <a:schemeClr val="bg2">
                <a:lumMod val="10000"/>
              </a:schemeClr>
            </a:solidFill>
          </a:ln>
        </p:spPr>
      </p:pic>
      <p:pic>
        <p:nvPicPr>
          <p:cNvPr id="9" name="Picture 8" descr="Hotel_Chocolate_3.gif"/>
          <p:cNvPicPr>
            <a:picLocks noChangeAspect="1"/>
          </p:cNvPicPr>
          <p:nvPr/>
        </p:nvPicPr>
        <p:blipFill>
          <a:blip r:embed="rId3" cstate="print"/>
          <a:stretch>
            <a:fillRect/>
          </a:stretch>
        </p:blipFill>
        <p:spPr>
          <a:xfrm>
            <a:off x="3419872" y="2548875"/>
            <a:ext cx="5569147" cy="4120485"/>
          </a:xfrm>
          <a:prstGeom prst="rect">
            <a:avLst/>
          </a:prstGeom>
          <a:ln>
            <a:solidFill>
              <a:schemeClr val="bg2">
                <a:lumMod val="10000"/>
              </a:schemeClr>
            </a:solid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Company Check - directors</a:t>
            </a:r>
            <a:endParaRPr lang="en-GB" dirty="0"/>
          </a:p>
        </p:txBody>
      </p:sp>
      <p:sp>
        <p:nvSpPr>
          <p:cNvPr id="3" name="Date Placeholder 2"/>
          <p:cNvSpPr>
            <a:spLocks noGrp="1"/>
          </p:cNvSpPr>
          <p:nvPr>
            <p:ph type="dt" sz="half" idx="10"/>
          </p:nvPr>
        </p:nvSpPr>
        <p:spPr/>
        <p:txBody>
          <a:bodyPr/>
          <a:lstStyle/>
          <a:p>
            <a:fld id="{78994BDD-D0E9-4325-8A3F-7702B48AA4A9}" type="datetime1">
              <a:rPr lang="en-GB" smtClean="0">
                <a:solidFill>
                  <a:prstClr val="black">
                    <a:tint val="75000"/>
                  </a:prstClr>
                </a:solidFill>
              </a:rPr>
              <a:pPr/>
              <a:t>18/07/2016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r>
              <a:rPr lang="en-GB" smtClean="0">
                <a:solidFill>
                  <a:prstClr val="black">
                    <a:tint val="75000"/>
                  </a:prstClr>
                </a:solidFill>
              </a:rPr>
              <a:t>www.rba.co.uk</a:t>
            </a:r>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201C6AF-9ED1-4F00-96B0-A0DF495580E3}" type="slidenum">
              <a:rPr lang="en-GB" smtClean="0">
                <a:solidFill>
                  <a:prstClr val="black">
                    <a:tint val="75000"/>
                  </a:prstClr>
                </a:solidFill>
              </a:rPr>
              <a:pPr/>
              <a:t>57</a:t>
            </a:fld>
            <a:endParaRPr lang="en-GB">
              <a:solidFill>
                <a:prstClr val="black">
                  <a:tint val="75000"/>
                </a:prstClr>
              </a:solidFill>
            </a:endParaRPr>
          </a:p>
        </p:txBody>
      </p:sp>
      <p:pic>
        <p:nvPicPr>
          <p:cNvPr id="6" name="Picture 5" descr="Hotel_Chocolate_4.gif"/>
          <p:cNvPicPr>
            <a:picLocks noChangeAspect="1"/>
          </p:cNvPicPr>
          <p:nvPr/>
        </p:nvPicPr>
        <p:blipFill>
          <a:blip r:embed="rId2" cstate="print"/>
          <a:stretch>
            <a:fillRect/>
          </a:stretch>
        </p:blipFill>
        <p:spPr>
          <a:xfrm>
            <a:off x="1475656" y="692696"/>
            <a:ext cx="6565924" cy="5975074"/>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Company Check - directors</a:t>
            </a:r>
            <a:endParaRPr lang="en-GB" dirty="0"/>
          </a:p>
        </p:txBody>
      </p:sp>
      <p:sp>
        <p:nvSpPr>
          <p:cNvPr id="3" name="Date Placeholder 2"/>
          <p:cNvSpPr>
            <a:spLocks noGrp="1"/>
          </p:cNvSpPr>
          <p:nvPr>
            <p:ph type="dt" sz="half" idx="10"/>
          </p:nvPr>
        </p:nvSpPr>
        <p:spPr/>
        <p:txBody>
          <a:bodyPr/>
          <a:lstStyle/>
          <a:p>
            <a:fld id="{78994BDD-D0E9-4325-8A3F-7702B48AA4A9}" type="datetime1">
              <a:rPr lang="en-GB" smtClean="0">
                <a:solidFill>
                  <a:prstClr val="black">
                    <a:tint val="75000"/>
                  </a:prstClr>
                </a:solidFill>
              </a:rPr>
              <a:pPr/>
              <a:t>18/07/2016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r>
              <a:rPr lang="en-GB" smtClean="0">
                <a:solidFill>
                  <a:prstClr val="black">
                    <a:tint val="75000"/>
                  </a:prstClr>
                </a:solidFill>
              </a:rPr>
              <a:t>www.rba.co.uk</a:t>
            </a:r>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201C6AF-9ED1-4F00-96B0-A0DF495580E3}" type="slidenum">
              <a:rPr lang="en-GB" smtClean="0">
                <a:solidFill>
                  <a:prstClr val="black">
                    <a:tint val="75000"/>
                  </a:prstClr>
                </a:solidFill>
              </a:rPr>
              <a:pPr/>
              <a:t>58</a:t>
            </a:fld>
            <a:endParaRPr lang="en-GB">
              <a:solidFill>
                <a:prstClr val="black">
                  <a:tint val="75000"/>
                </a:prstClr>
              </a:solidFill>
            </a:endParaRPr>
          </a:p>
        </p:txBody>
      </p:sp>
      <p:pic>
        <p:nvPicPr>
          <p:cNvPr id="6" name="Picture 5" descr="Hotel_Chocolat_5.gif"/>
          <p:cNvPicPr>
            <a:picLocks noChangeAspect="1"/>
          </p:cNvPicPr>
          <p:nvPr/>
        </p:nvPicPr>
        <p:blipFill>
          <a:blip r:embed="rId2" cstate="print"/>
          <a:stretch>
            <a:fillRect/>
          </a:stretch>
        </p:blipFill>
        <p:spPr>
          <a:xfrm>
            <a:off x="179512" y="647700"/>
            <a:ext cx="7056784" cy="4989300"/>
          </a:xfrm>
          <a:prstGeom prst="rect">
            <a:avLst/>
          </a:prstGeom>
          <a:ln>
            <a:solidFill>
              <a:schemeClr val="bg2">
                <a:lumMod val="10000"/>
              </a:schemeClr>
            </a:solidFill>
          </a:ln>
        </p:spPr>
      </p:pic>
      <p:pic>
        <p:nvPicPr>
          <p:cNvPr id="7" name="Picture 6" descr="Hotel_Chocolat_6.gif"/>
          <p:cNvPicPr>
            <a:picLocks noChangeAspect="1"/>
          </p:cNvPicPr>
          <p:nvPr/>
        </p:nvPicPr>
        <p:blipFill>
          <a:blip r:embed="rId3" cstate="print"/>
          <a:stretch>
            <a:fillRect/>
          </a:stretch>
        </p:blipFill>
        <p:spPr>
          <a:xfrm>
            <a:off x="2577380" y="2177583"/>
            <a:ext cx="6459116" cy="4275753"/>
          </a:xfrm>
          <a:prstGeom prst="rect">
            <a:avLst/>
          </a:prstGeom>
          <a:ln>
            <a:solidFill>
              <a:schemeClr val="bg2">
                <a:lumMod val="10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8229600" cy="936104"/>
          </a:xfrm>
        </p:spPr>
        <p:txBody>
          <a:bodyPr>
            <a:normAutofit fontScale="90000"/>
          </a:bodyPr>
          <a:lstStyle/>
          <a:p>
            <a:r>
              <a:rPr lang="en-GB" dirty="0" smtClean="0"/>
              <a:t>Office of the Regulator of Community Interest Companies </a:t>
            </a:r>
            <a:r>
              <a:rPr lang="en-GB" dirty="0" smtClean="0">
                <a:hlinkClick r:id="rId2"/>
              </a:rPr>
              <a:t>https://www.gov.uk/government/organisations/office-of-the-regulator-of-community-interest-companies</a:t>
            </a:r>
            <a:r>
              <a:rPr lang="en-GB" dirty="0" smtClean="0"/>
              <a:t> </a:t>
            </a:r>
            <a:endParaRPr lang="en-GB" dirty="0"/>
          </a:p>
        </p:txBody>
      </p:sp>
      <p:sp>
        <p:nvSpPr>
          <p:cNvPr id="4" name="Date Placeholder 3"/>
          <p:cNvSpPr>
            <a:spLocks noGrp="1"/>
          </p:cNvSpPr>
          <p:nvPr>
            <p:ph type="dt" sz="half" idx="10"/>
          </p:nvPr>
        </p:nvSpPr>
        <p:spPr/>
        <p:txBody>
          <a:bodyPr/>
          <a:lstStyle/>
          <a:p>
            <a:fld id="{8F13B39D-D6AF-4481-89E8-B1A03239AC46}" type="datetime1">
              <a:rPr lang="en-GB" smtClean="0">
                <a:solidFill>
                  <a:prstClr val="black">
                    <a:tint val="75000"/>
                  </a:prstClr>
                </a:solidFill>
              </a:rPr>
              <a:pPr/>
              <a:t>18/07/2016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rPr>
              <a:t>www.rba.co.uk</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201C6AF-9ED1-4F00-96B0-A0DF495580E3}" type="slidenum">
              <a:rPr lang="en-GB" smtClean="0">
                <a:solidFill>
                  <a:prstClr val="black">
                    <a:tint val="75000"/>
                  </a:prstClr>
                </a:solidFill>
              </a:rPr>
              <a:pPr/>
              <a:t>59</a:t>
            </a:fld>
            <a:endParaRPr lang="en-GB">
              <a:solidFill>
                <a:prstClr val="black">
                  <a:tint val="75000"/>
                </a:prstClr>
              </a:solidFill>
            </a:endParaRPr>
          </a:p>
        </p:txBody>
      </p:sp>
      <p:pic>
        <p:nvPicPr>
          <p:cNvPr id="7" name="Picture 6" descr="CIC_June.gif"/>
          <p:cNvPicPr>
            <a:picLocks noChangeAspect="1"/>
          </p:cNvPicPr>
          <p:nvPr/>
        </p:nvPicPr>
        <p:blipFill>
          <a:blip r:embed="rId3" cstate="print"/>
          <a:stretch>
            <a:fillRect/>
          </a:stretch>
        </p:blipFill>
        <p:spPr>
          <a:xfrm>
            <a:off x="1489323" y="1412776"/>
            <a:ext cx="5746973" cy="5279739"/>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a:xfrm>
            <a:off x="734888" y="398134"/>
            <a:ext cx="8229600" cy="582594"/>
          </a:xfrm>
        </p:spPr>
        <p:txBody>
          <a:bodyPr/>
          <a:lstStyle/>
          <a:p>
            <a:r>
              <a:rPr lang="en-GB" dirty="0" smtClean="0"/>
              <a:t>Or Kipling’s six honest serving men</a:t>
            </a:r>
            <a:endParaRPr lang="en-GB" dirty="0"/>
          </a:p>
        </p:txBody>
      </p:sp>
      <p:sp>
        <p:nvSpPr>
          <p:cNvPr id="8" name="Content Placeholder 7"/>
          <p:cNvSpPr>
            <a:spLocks noGrp="1"/>
          </p:cNvSpPr>
          <p:nvPr>
            <p:ph idx="1"/>
          </p:nvPr>
        </p:nvSpPr>
        <p:spPr>
          <a:xfrm>
            <a:off x="1115616" y="1340768"/>
            <a:ext cx="6912768" cy="4785395"/>
          </a:xfrm>
        </p:spPr>
        <p:txBody>
          <a:bodyPr/>
          <a:lstStyle/>
          <a:p>
            <a:r>
              <a:rPr lang="en-GB" dirty="0" smtClean="0"/>
              <a:t>I keep six honest serving-men</a:t>
            </a:r>
            <a:br>
              <a:rPr lang="en-GB" dirty="0" smtClean="0"/>
            </a:br>
            <a:r>
              <a:rPr lang="en-GB" dirty="0" smtClean="0"/>
              <a:t>(They taught me all I knew);</a:t>
            </a:r>
            <a:br>
              <a:rPr lang="en-GB" dirty="0" smtClean="0"/>
            </a:br>
            <a:r>
              <a:rPr lang="en-GB" dirty="0" smtClean="0"/>
              <a:t>Their names are </a:t>
            </a:r>
            <a:r>
              <a:rPr lang="en-GB" b="1" dirty="0" smtClean="0"/>
              <a:t>What</a:t>
            </a:r>
            <a:r>
              <a:rPr lang="en-GB" dirty="0" smtClean="0"/>
              <a:t> and </a:t>
            </a:r>
            <a:r>
              <a:rPr lang="en-GB" b="1" dirty="0" smtClean="0"/>
              <a:t>Why</a:t>
            </a:r>
            <a:r>
              <a:rPr lang="en-GB" dirty="0" smtClean="0"/>
              <a:t> and </a:t>
            </a:r>
            <a:r>
              <a:rPr lang="en-GB" b="1" dirty="0" smtClean="0"/>
              <a:t>When</a:t>
            </a:r>
            <a:r>
              <a:rPr lang="en-GB" dirty="0" smtClean="0"/>
              <a:t/>
            </a:r>
            <a:br>
              <a:rPr lang="en-GB" dirty="0" smtClean="0"/>
            </a:br>
            <a:r>
              <a:rPr lang="en-GB" dirty="0" smtClean="0"/>
              <a:t>And </a:t>
            </a:r>
            <a:r>
              <a:rPr lang="en-GB" b="1" dirty="0" smtClean="0"/>
              <a:t>How</a:t>
            </a:r>
            <a:r>
              <a:rPr lang="en-GB" dirty="0" smtClean="0"/>
              <a:t> and </a:t>
            </a:r>
            <a:r>
              <a:rPr lang="en-GB" b="1" dirty="0" smtClean="0"/>
              <a:t>Where</a:t>
            </a:r>
            <a:r>
              <a:rPr lang="en-GB" dirty="0" smtClean="0"/>
              <a:t> and </a:t>
            </a:r>
            <a:r>
              <a:rPr lang="en-GB" b="1" dirty="0" smtClean="0"/>
              <a:t>Who</a:t>
            </a:r>
          </a:p>
          <a:p>
            <a:endParaRPr lang="en-GB" b="1" dirty="0" smtClean="0"/>
          </a:p>
          <a:p>
            <a:r>
              <a:rPr lang="en-GB" i="1" dirty="0" smtClean="0"/>
              <a:t>From The Elephant’s Child, by Rudyard Kipling</a:t>
            </a:r>
            <a:endParaRPr lang="en-GB" i="1" dirty="0"/>
          </a:p>
        </p:txBody>
      </p:sp>
      <p:sp>
        <p:nvSpPr>
          <p:cNvPr id="4" name="Date Placeholder 3"/>
          <p:cNvSpPr>
            <a:spLocks noGrp="1"/>
          </p:cNvSpPr>
          <p:nvPr>
            <p:ph type="dt" sz="half" idx="10"/>
          </p:nvPr>
        </p:nvSpPr>
        <p:spPr/>
        <p:txBody>
          <a:bodyPr/>
          <a:lstStyle/>
          <a:p>
            <a:fld id="{24E069D3-215E-4971-934D-A1D87AFA8169}" type="datetime1">
              <a:rPr lang="en-GB" smtClean="0"/>
              <a:pPr/>
              <a:t>18/07/2016</a:t>
            </a:fld>
            <a:endParaRPr lang="en-GB"/>
          </a:p>
        </p:txBody>
      </p:sp>
      <p:sp>
        <p:nvSpPr>
          <p:cNvPr id="5" name="Footer Placeholder 4"/>
          <p:cNvSpPr>
            <a:spLocks noGrp="1"/>
          </p:cNvSpPr>
          <p:nvPr>
            <p:ph type="ftr" sz="quarter" idx="11"/>
          </p:nvPr>
        </p:nvSpPr>
        <p:spPr/>
        <p:txBody>
          <a:bodyPr/>
          <a:lstStyle/>
          <a:p>
            <a:r>
              <a:rPr lang="en-GB" smtClean="0"/>
              <a:t>www.rba.co.uk</a:t>
            </a:r>
            <a:endParaRPr lang="en-GB"/>
          </a:p>
        </p:txBody>
      </p:sp>
      <p:sp>
        <p:nvSpPr>
          <p:cNvPr id="6" name="Slide Number Placeholder 5"/>
          <p:cNvSpPr>
            <a:spLocks noGrp="1"/>
          </p:cNvSpPr>
          <p:nvPr>
            <p:ph type="sldNum" sz="quarter" idx="12"/>
          </p:nvPr>
        </p:nvSpPr>
        <p:spPr/>
        <p:txBody>
          <a:bodyPr/>
          <a:lstStyle/>
          <a:p>
            <a:fld id="{00F87F59-1120-40A7-87AD-448DA73E6ED8}" type="slidenum">
              <a:rPr lang="en-GB" smtClean="0"/>
              <a:pPr/>
              <a:t>6</a:t>
            </a:fld>
            <a:endParaRPr lang="en-GB"/>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981322"/>
          </a:xfrm>
        </p:spPr>
        <p:txBody>
          <a:bodyPr/>
          <a:lstStyle/>
          <a:p>
            <a:r>
              <a:rPr lang="en-GB" dirty="0" smtClean="0"/>
              <a:t>The Gazette | Official Public Record  </a:t>
            </a:r>
            <a:r>
              <a:rPr lang="en-GB" u="sng" dirty="0" smtClean="0">
                <a:hlinkClick r:id="rId2"/>
              </a:rPr>
              <a:t>https://www.thegazette.co.uk/</a:t>
            </a:r>
            <a:r>
              <a:rPr lang="en-GB" u="sng" dirty="0" smtClean="0"/>
              <a:t> </a:t>
            </a:r>
            <a:endParaRPr lang="en-GB" dirty="0"/>
          </a:p>
        </p:txBody>
      </p:sp>
      <p:sp>
        <p:nvSpPr>
          <p:cNvPr id="3" name="Date Placeholder 2"/>
          <p:cNvSpPr>
            <a:spLocks noGrp="1"/>
          </p:cNvSpPr>
          <p:nvPr>
            <p:ph type="dt" sz="half" idx="10"/>
          </p:nvPr>
        </p:nvSpPr>
        <p:spPr/>
        <p:txBody>
          <a:bodyPr/>
          <a:lstStyle/>
          <a:p>
            <a:pPr>
              <a:defRPr/>
            </a:pPr>
            <a:fld id="{DA95F66D-04D4-4E3B-ADEB-D0DF48E07CE6}" type="datetime1">
              <a:rPr lang="en-GB" smtClean="0">
                <a:solidFill>
                  <a:prstClr val="black">
                    <a:tint val="75000"/>
                  </a:prstClr>
                </a:solidFill>
              </a:rPr>
              <a:pPr>
                <a:defRPr/>
              </a:pPr>
              <a:t>18/07/2016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a:defRPr/>
            </a:pPr>
            <a:r>
              <a:rPr lang="en-GB" smtClean="0">
                <a:solidFill>
                  <a:prstClr val="black">
                    <a:tint val="75000"/>
                  </a:prstClr>
                </a:solidFill>
              </a:rPr>
              <a:t>www.rba.co.uk</a:t>
            </a: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ECBA83E-2EC9-4E23-B0CE-01BEB8DCBDF7}" type="slidenum">
              <a:rPr lang="en-GB" smtClean="0">
                <a:solidFill>
                  <a:prstClr val="black">
                    <a:tint val="75000"/>
                  </a:prstClr>
                </a:solidFill>
              </a:rPr>
              <a:pPr>
                <a:defRPr/>
              </a:pPr>
              <a:t>60</a:t>
            </a:fld>
            <a:endParaRPr lang="en-GB">
              <a:solidFill>
                <a:prstClr val="black">
                  <a:tint val="75000"/>
                </a:prstClr>
              </a:solidFill>
            </a:endParaRPr>
          </a:p>
        </p:txBody>
      </p:sp>
      <p:pic>
        <p:nvPicPr>
          <p:cNvPr id="8" name="Picture 7" descr="GAzette.gif"/>
          <p:cNvPicPr>
            <a:picLocks noChangeAspect="1"/>
          </p:cNvPicPr>
          <p:nvPr/>
        </p:nvPicPr>
        <p:blipFill>
          <a:blip r:embed="rId3" cstate="print"/>
          <a:stretch>
            <a:fillRect/>
          </a:stretch>
        </p:blipFill>
        <p:spPr>
          <a:xfrm>
            <a:off x="1403648" y="1124744"/>
            <a:ext cx="6790495" cy="5328592"/>
          </a:xfrm>
          <a:prstGeom prst="rect">
            <a:avLst/>
          </a:prstGeo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OpenGazettes</a:t>
            </a:r>
            <a:r>
              <a:rPr lang="en-GB" dirty="0" smtClean="0"/>
              <a:t>  </a:t>
            </a:r>
            <a:r>
              <a:rPr lang="en-GB" dirty="0" smtClean="0">
                <a:hlinkClick r:id="rId2"/>
              </a:rPr>
              <a:t>http://opengazettes.com/</a:t>
            </a:r>
            <a:r>
              <a:rPr lang="en-GB" dirty="0" smtClean="0"/>
              <a:t> </a:t>
            </a:r>
            <a:endParaRPr lang="en-GB" dirty="0"/>
          </a:p>
        </p:txBody>
      </p:sp>
      <p:sp>
        <p:nvSpPr>
          <p:cNvPr id="3" name="Date Placeholder 2"/>
          <p:cNvSpPr>
            <a:spLocks noGrp="1"/>
          </p:cNvSpPr>
          <p:nvPr>
            <p:ph type="dt" sz="half" idx="10"/>
          </p:nvPr>
        </p:nvSpPr>
        <p:spPr/>
        <p:txBody>
          <a:bodyPr/>
          <a:lstStyle/>
          <a:p>
            <a:fld id="{78994BDD-D0E9-4325-8A3F-7702B48AA4A9}" type="datetime1">
              <a:rPr lang="en-GB" smtClean="0">
                <a:solidFill>
                  <a:prstClr val="black">
                    <a:tint val="75000"/>
                  </a:prstClr>
                </a:solidFill>
              </a:rPr>
              <a:pPr/>
              <a:t>18/07/2016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r>
              <a:rPr lang="en-GB" smtClean="0">
                <a:solidFill>
                  <a:prstClr val="black">
                    <a:tint val="75000"/>
                  </a:prstClr>
                </a:solidFill>
              </a:rPr>
              <a:t>www.rba.co.uk</a:t>
            </a:r>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201C6AF-9ED1-4F00-96B0-A0DF495580E3}" type="slidenum">
              <a:rPr lang="en-GB" smtClean="0">
                <a:solidFill>
                  <a:prstClr val="black">
                    <a:tint val="75000"/>
                  </a:prstClr>
                </a:solidFill>
              </a:rPr>
              <a:pPr/>
              <a:t>61</a:t>
            </a:fld>
            <a:endParaRPr lang="en-GB">
              <a:solidFill>
                <a:prstClr val="black">
                  <a:tint val="75000"/>
                </a:prstClr>
              </a:solidFill>
            </a:endParaRPr>
          </a:p>
        </p:txBody>
      </p:sp>
      <p:pic>
        <p:nvPicPr>
          <p:cNvPr id="6" name="Picture 5" descr="Open_Gazettes.gif"/>
          <p:cNvPicPr>
            <a:picLocks noChangeAspect="1"/>
          </p:cNvPicPr>
          <p:nvPr/>
        </p:nvPicPr>
        <p:blipFill>
          <a:blip r:embed="rId3" cstate="print"/>
          <a:stretch>
            <a:fillRect/>
          </a:stretch>
        </p:blipFill>
        <p:spPr>
          <a:xfrm>
            <a:off x="882402" y="804862"/>
            <a:ext cx="7217990" cy="5814492"/>
          </a:xfrm>
          <a:prstGeom prst="rect">
            <a:avLst/>
          </a:prstGeo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Title 1"/>
          <p:cNvSpPr>
            <a:spLocks noGrp="1"/>
          </p:cNvSpPr>
          <p:nvPr>
            <p:ph type="title"/>
          </p:nvPr>
        </p:nvSpPr>
        <p:spPr>
          <a:xfrm>
            <a:off x="428625" y="71438"/>
            <a:ext cx="8229600" cy="582612"/>
          </a:xfrm>
        </p:spPr>
        <p:txBody>
          <a:bodyPr/>
          <a:lstStyle/>
          <a:p>
            <a:pPr eaLnBrk="1" hangingPunct="1"/>
            <a:r>
              <a:rPr lang="en-GB" smtClean="0">
                <a:latin typeface="Arial" charset="0"/>
                <a:cs typeface="Arial" charset="0"/>
              </a:rPr>
              <a:t>Official company information – other countries</a:t>
            </a:r>
          </a:p>
        </p:txBody>
      </p:sp>
      <p:sp>
        <p:nvSpPr>
          <p:cNvPr id="34819" name="Content Placeholder 2"/>
          <p:cNvSpPr>
            <a:spLocks noGrp="1"/>
          </p:cNvSpPr>
          <p:nvPr>
            <p:ph idx="1"/>
          </p:nvPr>
        </p:nvSpPr>
        <p:spPr>
          <a:xfrm>
            <a:off x="428625" y="692150"/>
            <a:ext cx="8535988" cy="5689600"/>
          </a:xfrm>
        </p:spPr>
        <p:txBody>
          <a:bodyPr>
            <a:normAutofit/>
          </a:bodyPr>
          <a:lstStyle/>
          <a:p>
            <a:pPr eaLnBrk="1" hangingPunct="1">
              <a:lnSpc>
                <a:spcPct val="120000"/>
              </a:lnSpc>
            </a:pPr>
            <a:r>
              <a:rPr lang="en-GB" dirty="0" smtClean="0">
                <a:latin typeface="Arial" charset="0"/>
                <a:cs typeface="Arial" charset="0"/>
              </a:rPr>
              <a:t>Lists of official company registers</a:t>
            </a:r>
            <a:endParaRPr lang="en-US" dirty="0" smtClean="0">
              <a:latin typeface="Arial" charset="0"/>
              <a:cs typeface="Arial" charset="0"/>
            </a:endParaRPr>
          </a:p>
          <a:p>
            <a:pPr lvl="1" eaLnBrk="1" hangingPunct="1">
              <a:lnSpc>
                <a:spcPct val="120000"/>
              </a:lnSpc>
            </a:pPr>
            <a:r>
              <a:rPr lang="en-GB" sz="2200" dirty="0" smtClean="0">
                <a:latin typeface="Arial" charset="0"/>
                <a:cs typeface="Arial" charset="0"/>
              </a:rPr>
              <a:t>Official Company Registers</a:t>
            </a:r>
            <a:br>
              <a:rPr lang="en-GB" sz="2200" dirty="0" smtClean="0">
                <a:latin typeface="Arial" charset="0"/>
                <a:cs typeface="Arial" charset="0"/>
              </a:rPr>
            </a:br>
            <a:r>
              <a:rPr lang="en-GB" dirty="0" smtClean="0">
                <a:latin typeface="Arial" charset="0"/>
                <a:cs typeface="Arial" charset="0"/>
                <a:hlinkClick r:id="rId2"/>
              </a:rPr>
              <a:t>http://www.rba.co.uk/sources/registers.htm</a:t>
            </a:r>
            <a:r>
              <a:rPr lang="en-GB" dirty="0" smtClean="0">
                <a:latin typeface="Arial" charset="0"/>
                <a:cs typeface="Arial" charset="0"/>
              </a:rPr>
              <a:t> </a:t>
            </a:r>
          </a:p>
          <a:p>
            <a:pPr lvl="1" eaLnBrk="1" hangingPunct="1">
              <a:lnSpc>
                <a:spcPct val="120000"/>
              </a:lnSpc>
            </a:pPr>
            <a:r>
              <a:rPr lang="en-GB" sz="2200" dirty="0" smtClean="0">
                <a:latin typeface="Arial" charset="0"/>
                <a:cs typeface="Arial" charset="0"/>
              </a:rPr>
              <a:t>Company registration around the world</a:t>
            </a:r>
            <a:br>
              <a:rPr lang="en-GB" sz="2200" dirty="0" smtClean="0">
                <a:latin typeface="Arial" charset="0"/>
                <a:cs typeface="Arial" charset="0"/>
              </a:rPr>
            </a:br>
            <a:r>
              <a:rPr lang="en-GB" dirty="0" smtClean="0">
                <a:latin typeface="Arial" charset="0"/>
                <a:cs typeface="Arial" charset="0"/>
                <a:hlinkClick r:id="rId3"/>
              </a:rPr>
              <a:t>http://www.commercial-register.sg.ch/home/worldwide.html</a:t>
            </a:r>
            <a:r>
              <a:rPr lang="en-GB" dirty="0" smtClean="0">
                <a:latin typeface="Arial" charset="0"/>
                <a:cs typeface="Arial" charset="0"/>
              </a:rPr>
              <a:t> </a:t>
            </a:r>
          </a:p>
          <a:p>
            <a:pPr lvl="1" eaLnBrk="1" hangingPunct="1">
              <a:lnSpc>
                <a:spcPct val="120000"/>
              </a:lnSpc>
            </a:pPr>
            <a:r>
              <a:rPr lang="en-GB" sz="2200" dirty="0" smtClean="0">
                <a:latin typeface="Arial" charset="0"/>
                <a:cs typeface="Arial" charset="0"/>
              </a:rPr>
              <a:t>Companies House Overseas registries links</a:t>
            </a:r>
            <a:br>
              <a:rPr lang="en-GB" sz="2200" dirty="0" smtClean="0">
                <a:latin typeface="Arial" charset="0"/>
                <a:cs typeface="Arial" charset="0"/>
              </a:rPr>
            </a:br>
            <a:r>
              <a:rPr lang="en-GB" dirty="0" smtClean="0">
                <a:latin typeface="Arial" charset="0"/>
                <a:cs typeface="Arial" charset="0"/>
                <a:hlinkClick r:id="rId4"/>
              </a:rPr>
              <a:t>http://www.gov.uk/government/publications/overseas-registries#reg</a:t>
            </a:r>
            <a:endParaRPr lang="en-GB" dirty="0" smtClean="0">
              <a:latin typeface="Arial" charset="0"/>
              <a:cs typeface="Arial" charset="0"/>
            </a:endParaRPr>
          </a:p>
          <a:p>
            <a:pPr>
              <a:lnSpc>
                <a:spcPct val="120000"/>
              </a:lnSpc>
            </a:pPr>
            <a:r>
              <a:rPr lang="en-GB" dirty="0" smtClean="0">
                <a:latin typeface="Arial" charset="0"/>
                <a:cs typeface="Arial" charset="0"/>
              </a:rPr>
              <a:t>US – listed companies</a:t>
            </a:r>
          </a:p>
          <a:p>
            <a:pPr lvl="1" eaLnBrk="1" hangingPunct="1">
              <a:lnSpc>
                <a:spcPct val="120000"/>
              </a:lnSpc>
            </a:pPr>
            <a:r>
              <a:rPr lang="en-GB" dirty="0" smtClean="0">
                <a:latin typeface="Arial" charset="0"/>
                <a:cs typeface="Arial" charset="0"/>
              </a:rPr>
              <a:t>SEC Edgar  IDEA – Interactive Date Electronic Applications </a:t>
            </a:r>
            <a:r>
              <a:rPr lang="en-GB" dirty="0" smtClean="0">
                <a:latin typeface="Arial" charset="0"/>
                <a:cs typeface="Arial" charset="0"/>
                <a:hlinkClick r:id="rId5"/>
              </a:rPr>
              <a:t>http://www.sec.gov/edgar.shtml</a:t>
            </a:r>
            <a:r>
              <a:rPr lang="en-GB" dirty="0" smtClean="0">
                <a:latin typeface="Arial" charset="0"/>
                <a:cs typeface="Arial" charset="0"/>
              </a:rPr>
              <a:t> </a:t>
            </a:r>
          </a:p>
          <a:p>
            <a:pPr eaLnBrk="1" hangingPunct="1">
              <a:lnSpc>
                <a:spcPct val="120000"/>
              </a:lnSpc>
            </a:pPr>
            <a:r>
              <a:rPr lang="en-GB" dirty="0" smtClean="0">
                <a:latin typeface="Arial" charset="0"/>
                <a:cs typeface="Arial" charset="0"/>
              </a:rPr>
              <a:t>Canada - listed companies</a:t>
            </a:r>
          </a:p>
          <a:p>
            <a:pPr lvl="1" eaLnBrk="1" hangingPunct="1">
              <a:lnSpc>
                <a:spcPct val="120000"/>
              </a:lnSpc>
            </a:pPr>
            <a:r>
              <a:rPr lang="en-GB" dirty="0" smtClean="0">
                <a:latin typeface="Arial" charset="0"/>
                <a:cs typeface="Arial" charset="0"/>
              </a:rPr>
              <a:t>SEDAR </a:t>
            </a:r>
            <a:r>
              <a:rPr lang="en-GB" dirty="0" smtClean="0">
                <a:latin typeface="Arial" charset="0"/>
                <a:cs typeface="Arial" charset="0"/>
                <a:hlinkClick r:id="rId6"/>
              </a:rPr>
              <a:t>http://www.sedar.com/</a:t>
            </a:r>
            <a:endParaRPr lang="en-GB" dirty="0" smtClean="0">
              <a:latin typeface="Arial" charset="0"/>
              <a:cs typeface="Arial" charset="0"/>
            </a:endParaRPr>
          </a:p>
          <a:p>
            <a:pPr lvl="1" eaLnBrk="1" hangingPunct="1"/>
            <a:endParaRPr lang="en-GB" dirty="0" smtClean="0">
              <a:latin typeface="Arial" charset="0"/>
              <a:cs typeface="Arial" charset="0"/>
            </a:endParaRPr>
          </a:p>
          <a:p>
            <a:pPr eaLnBrk="1" hangingPunct="1">
              <a:lnSpc>
                <a:spcPct val="110000"/>
              </a:lnSpc>
            </a:pPr>
            <a:endParaRPr lang="en-GB" dirty="0" smtClean="0">
              <a:latin typeface="Arial" charset="0"/>
              <a:cs typeface="Arial" charset="0"/>
            </a:endParaRPr>
          </a:p>
        </p:txBody>
      </p:sp>
      <p:sp>
        <p:nvSpPr>
          <p:cNvPr id="4" name="Date Placeholder 3"/>
          <p:cNvSpPr>
            <a:spLocks noGrp="1"/>
          </p:cNvSpPr>
          <p:nvPr>
            <p:ph type="dt" sz="quarter" idx="10"/>
          </p:nvPr>
        </p:nvSpPr>
        <p:spPr/>
        <p:txBody>
          <a:bodyPr/>
          <a:lstStyle/>
          <a:p>
            <a:pPr>
              <a:defRPr/>
            </a:pPr>
            <a:fld id="{C98EE3DD-1D4F-42D3-B91D-48EC108D890F}" type="datetime1">
              <a:rPr lang="en-GB"/>
              <a:pPr>
                <a:defRPr/>
              </a:pPr>
              <a:t>18/07/2016</a:t>
            </a:fld>
            <a:endParaRPr lang="en-GB"/>
          </a:p>
        </p:txBody>
      </p:sp>
      <p:sp>
        <p:nvSpPr>
          <p:cNvPr id="5" name="Footer Placeholder 4"/>
          <p:cNvSpPr>
            <a:spLocks noGrp="1"/>
          </p:cNvSpPr>
          <p:nvPr>
            <p:ph type="ftr" sz="quarter" idx="11"/>
          </p:nvPr>
        </p:nvSpPr>
        <p:spPr/>
        <p:txBody>
          <a:bodyPr/>
          <a:lstStyle/>
          <a:p>
            <a:pPr>
              <a:defRPr/>
            </a:pPr>
            <a:r>
              <a:rPr lang="en-GB"/>
              <a:t>www.rba.co.uk</a:t>
            </a:r>
          </a:p>
        </p:txBody>
      </p:sp>
      <p:sp>
        <p:nvSpPr>
          <p:cNvPr id="6" name="Slide Number Placeholder 5"/>
          <p:cNvSpPr>
            <a:spLocks noGrp="1"/>
          </p:cNvSpPr>
          <p:nvPr>
            <p:ph type="sldNum" sz="quarter" idx="12"/>
          </p:nvPr>
        </p:nvSpPr>
        <p:spPr/>
        <p:txBody>
          <a:bodyPr/>
          <a:lstStyle/>
          <a:p>
            <a:pPr>
              <a:defRPr/>
            </a:pPr>
            <a:fld id="{6D7ACF66-0DBD-47D3-ADAD-40DAADEEB056}" type="slidenum">
              <a:rPr lang="en-GB"/>
              <a:pPr>
                <a:defRPr/>
              </a:pPr>
              <a:t>62</a:t>
            </a:fld>
            <a:endParaRPr lang="en-GB"/>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Title 6"/>
          <p:cNvSpPr>
            <a:spLocks noGrp="1"/>
          </p:cNvSpPr>
          <p:nvPr>
            <p:ph type="title"/>
          </p:nvPr>
        </p:nvSpPr>
        <p:spPr>
          <a:xfrm>
            <a:off x="457200" y="71438"/>
            <a:ext cx="8229600" cy="582612"/>
          </a:xfrm>
        </p:spPr>
        <p:txBody>
          <a:bodyPr/>
          <a:lstStyle/>
          <a:p>
            <a:pPr eaLnBrk="1" hangingPunct="1"/>
            <a:r>
              <a:rPr lang="en-GB" smtClean="0">
                <a:latin typeface="Arial" charset="0"/>
                <a:cs typeface="Arial" charset="0"/>
              </a:rPr>
              <a:t>OpenCorporates </a:t>
            </a:r>
            <a:r>
              <a:rPr lang="en-GB" smtClean="0">
                <a:latin typeface="Arial" charset="0"/>
                <a:cs typeface="Arial" charset="0"/>
                <a:hlinkClick r:id="rId2"/>
              </a:rPr>
              <a:t>http://opencorporates.com/</a:t>
            </a:r>
            <a:r>
              <a:rPr lang="en-GB" smtClean="0">
                <a:latin typeface="Arial" charset="0"/>
                <a:cs typeface="Arial" charset="0"/>
              </a:rPr>
              <a:t> </a:t>
            </a:r>
          </a:p>
        </p:txBody>
      </p:sp>
      <p:sp>
        <p:nvSpPr>
          <p:cNvPr id="4" name="Date Placeholder 3"/>
          <p:cNvSpPr>
            <a:spLocks noGrp="1"/>
          </p:cNvSpPr>
          <p:nvPr>
            <p:ph type="dt" sz="quarter" idx="10"/>
          </p:nvPr>
        </p:nvSpPr>
        <p:spPr/>
        <p:txBody>
          <a:bodyPr/>
          <a:lstStyle/>
          <a:p>
            <a:pPr>
              <a:defRPr/>
            </a:pPr>
            <a:fld id="{82756C9C-2DA1-4C67-97CD-BA11B0BFE339}" type="datetime1">
              <a:rPr lang="en-GB"/>
              <a:pPr>
                <a:defRPr/>
              </a:pPr>
              <a:t>18/07/2016</a:t>
            </a:fld>
            <a:endParaRPr lang="en-GB"/>
          </a:p>
        </p:txBody>
      </p:sp>
      <p:sp>
        <p:nvSpPr>
          <p:cNvPr id="5" name="Footer Placeholder 4"/>
          <p:cNvSpPr>
            <a:spLocks noGrp="1"/>
          </p:cNvSpPr>
          <p:nvPr>
            <p:ph type="ftr" sz="quarter" idx="11"/>
          </p:nvPr>
        </p:nvSpPr>
        <p:spPr/>
        <p:txBody>
          <a:bodyPr/>
          <a:lstStyle/>
          <a:p>
            <a:pPr>
              <a:defRPr/>
            </a:pPr>
            <a:r>
              <a:rPr lang="en-GB"/>
              <a:t>www.rba.co.uk</a:t>
            </a:r>
          </a:p>
        </p:txBody>
      </p:sp>
      <p:sp>
        <p:nvSpPr>
          <p:cNvPr id="6" name="Slide Number Placeholder 5"/>
          <p:cNvSpPr>
            <a:spLocks noGrp="1"/>
          </p:cNvSpPr>
          <p:nvPr>
            <p:ph type="sldNum" sz="quarter" idx="12"/>
          </p:nvPr>
        </p:nvSpPr>
        <p:spPr/>
        <p:txBody>
          <a:bodyPr/>
          <a:lstStyle/>
          <a:p>
            <a:pPr>
              <a:defRPr/>
            </a:pPr>
            <a:fld id="{CD920368-8500-4140-8756-9B7B1E16446D}" type="slidenum">
              <a:rPr lang="en-GB"/>
              <a:pPr>
                <a:defRPr/>
              </a:pPr>
              <a:t>63</a:t>
            </a:fld>
            <a:endParaRPr lang="en-GB"/>
          </a:p>
        </p:txBody>
      </p:sp>
      <p:pic>
        <p:nvPicPr>
          <p:cNvPr id="8" name="Picture 7" descr="OpenCorporates_1.gif"/>
          <p:cNvPicPr>
            <a:picLocks noChangeAspect="1"/>
          </p:cNvPicPr>
          <p:nvPr/>
        </p:nvPicPr>
        <p:blipFill>
          <a:blip r:embed="rId3" cstate="print"/>
          <a:stretch>
            <a:fillRect/>
          </a:stretch>
        </p:blipFill>
        <p:spPr>
          <a:xfrm>
            <a:off x="107504" y="764704"/>
            <a:ext cx="8080372" cy="5328592"/>
          </a:xfrm>
          <a:prstGeom prst="rect">
            <a:avLst/>
          </a:prstGeom>
          <a:ln>
            <a:solidFill>
              <a:schemeClr val="bg2">
                <a:lumMod val="10000"/>
              </a:schemeClr>
            </a:solidFill>
          </a:ln>
        </p:spPr>
      </p:pic>
      <p:pic>
        <p:nvPicPr>
          <p:cNvPr id="11" name="Picture 10" descr="OpenCorporates_2.gif"/>
          <p:cNvPicPr>
            <a:picLocks noChangeAspect="1"/>
          </p:cNvPicPr>
          <p:nvPr/>
        </p:nvPicPr>
        <p:blipFill>
          <a:blip r:embed="rId4" cstate="print"/>
          <a:stretch>
            <a:fillRect/>
          </a:stretch>
        </p:blipFill>
        <p:spPr>
          <a:xfrm>
            <a:off x="3923928" y="1074787"/>
            <a:ext cx="5064607" cy="5666581"/>
          </a:xfrm>
          <a:prstGeom prst="rect">
            <a:avLst/>
          </a:prstGeom>
          <a:ln>
            <a:solidFill>
              <a:schemeClr val="bg2">
                <a:lumMod val="10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Title 6"/>
          <p:cNvSpPr>
            <a:spLocks noGrp="1"/>
          </p:cNvSpPr>
          <p:nvPr>
            <p:ph type="title"/>
          </p:nvPr>
        </p:nvSpPr>
        <p:spPr>
          <a:xfrm>
            <a:off x="457200" y="71438"/>
            <a:ext cx="8229600" cy="582612"/>
          </a:xfrm>
        </p:spPr>
        <p:txBody>
          <a:bodyPr/>
          <a:lstStyle/>
          <a:p>
            <a:pPr eaLnBrk="1" hangingPunct="1"/>
            <a:r>
              <a:rPr lang="en-GB" smtClean="0">
                <a:latin typeface="Arial" charset="0"/>
                <a:cs typeface="Arial" charset="0"/>
              </a:rPr>
              <a:t>OpenCorporates </a:t>
            </a:r>
            <a:r>
              <a:rPr lang="en-GB" smtClean="0">
                <a:latin typeface="Arial" charset="0"/>
                <a:cs typeface="Arial" charset="0"/>
                <a:hlinkClick r:id="rId2"/>
              </a:rPr>
              <a:t>http://opencorporates.com/</a:t>
            </a:r>
            <a:r>
              <a:rPr lang="en-GB" smtClean="0">
                <a:latin typeface="Arial" charset="0"/>
                <a:cs typeface="Arial" charset="0"/>
              </a:rPr>
              <a:t> </a:t>
            </a:r>
          </a:p>
        </p:txBody>
      </p:sp>
      <p:sp>
        <p:nvSpPr>
          <p:cNvPr id="4" name="Date Placeholder 3"/>
          <p:cNvSpPr>
            <a:spLocks noGrp="1"/>
          </p:cNvSpPr>
          <p:nvPr>
            <p:ph type="dt" sz="quarter" idx="10"/>
          </p:nvPr>
        </p:nvSpPr>
        <p:spPr/>
        <p:txBody>
          <a:bodyPr/>
          <a:lstStyle/>
          <a:p>
            <a:pPr>
              <a:defRPr/>
            </a:pPr>
            <a:fld id="{82756C9C-2DA1-4C67-97CD-BA11B0BFE339}" type="datetime1">
              <a:rPr lang="en-GB"/>
              <a:pPr>
                <a:defRPr/>
              </a:pPr>
              <a:t>18/07/2016</a:t>
            </a:fld>
            <a:endParaRPr lang="en-GB"/>
          </a:p>
        </p:txBody>
      </p:sp>
      <p:sp>
        <p:nvSpPr>
          <p:cNvPr id="5" name="Footer Placeholder 4"/>
          <p:cNvSpPr>
            <a:spLocks noGrp="1"/>
          </p:cNvSpPr>
          <p:nvPr>
            <p:ph type="ftr" sz="quarter" idx="11"/>
          </p:nvPr>
        </p:nvSpPr>
        <p:spPr/>
        <p:txBody>
          <a:bodyPr/>
          <a:lstStyle/>
          <a:p>
            <a:pPr>
              <a:defRPr/>
            </a:pPr>
            <a:r>
              <a:rPr lang="en-GB"/>
              <a:t>www.rba.co.uk</a:t>
            </a:r>
          </a:p>
        </p:txBody>
      </p:sp>
      <p:sp>
        <p:nvSpPr>
          <p:cNvPr id="6" name="Slide Number Placeholder 5"/>
          <p:cNvSpPr>
            <a:spLocks noGrp="1"/>
          </p:cNvSpPr>
          <p:nvPr>
            <p:ph type="sldNum" sz="quarter" idx="12"/>
          </p:nvPr>
        </p:nvSpPr>
        <p:spPr/>
        <p:txBody>
          <a:bodyPr/>
          <a:lstStyle/>
          <a:p>
            <a:pPr>
              <a:defRPr/>
            </a:pPr>
            <a:fld id="{CD920368-8500-4140-8756-9B7B1E16446D}" type="slidenum">
              <a:rPr lang="en-GB"/>
              <a:pPr>
                <a:defRPr/>
              </a:pPr>
              <a:t>64</a:t>
            </a:fld>
            <a:endParaRPr lang="en-GB"/>
          </a:p>
        </p:txBody>
      </p:sp>
      <p:pic>
        <p:nvPicPr>
          <p:cNvPr id="7" name="Picture 6" descr="OpenCorporates_3.gif"/>
          <p:cNvPicPr>
            <a:picLocks noChangeAspect="1"/>
          </p:cNvPicPr>
          <p:nvPr/>
        </p:nvPicPr>
        <p:blipFill>
          <a:blip r:embed="rId3" cstate="print"/>
          <a:stretch>
            <a:fillRect/>
          </a:stretch>
        </p:blipFill>
        <p:spPr>
          <a:xfrm>
            <a:off x="1342807" y="810766"/>
            <a:ext cx="6757585" cy="5858594"/>
          </a:xfrm>
          <a:prstGeom prst="rect">
            <a:avLst/>
          </a:prstGeo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Title 1"/>
          <p:cNvSpPr>
            <a:spLocks noGrp="1"/>
          </p:cNvSpPr>
          <p:nvPr>
            <p:ph type="title"/>
          </p:nvPr>
        </p:nvSpPr>
        <p:spPr>
          <a:xfrm>
            <a:off x="428625" y="71438"/>
            <a:ext cx="8229600" cy="582612"/>
          </a:xfrm>
        </p:spPr>
        <p:txBody>
          <a:bodyPr/>
          <a:lstStyle/>
          <a:p>
            <a:r>
              <a:rPr lang="en-GB" dirty="0" smtClean="0">
                <a:latin typeface="Arial" charset="0"/>
                <a:cs typeface="Arial" charset="0"/>
              </a:rPr>
              <a:t>European Business Register </a:t>
            </a:r>
            <a:r>
              <a:rPr lang="en-GB" dirty="0" smtClean="0">
                <a:hlinkClick r:id="rId2"/>
              </a:rPr>
              <a:t>http://www.ebr.org</a:t>
            </a:r>
            <a:r>
              <a:rPr lang="en-GB" dirty="0" smtClean="0"/>
              <a:t> </a:t>
            </a:r>
            <a:endParaRPr lang="en-GB" dirty="0" smtClean="0">
              <a:latin typeface="Arial" charset="0"/>
              <a:cs typeface="Arial" charset="0"/>
            </a:endParaRPr>
          </a:p>
        </p:txBody>
      </p:sp>
      <p:sp>
        <p:nvSpPr>
          <p:cNvPr id="3" name="Content Placeholder 2"/>
          <p:cNvSpPr>
            <a:spLocks noGrp="1"/>
          </p:cNvSpPr>
          <p:nvPr>
            <p:ph idx="1"/>
          </p:nvPr>
        </p:nvSpPr>
        <p:spPr>
          <a:xfrm>
            <a:off x="539551" y="1052736"/>
            <a:ext cx="7488833" cy="4968551"/>
          </a:xfrm>
        </p:spPr>
        <p:txBody>
          <a:bodyPr rtlCol="0">
            <a:normAutofit/>
          </a:bodyPr>
          <a:lstStyle/>
          <a:p>
            <a:pPr eaLnBrk="1" fontAlgn="auto" hangingPunct="1">
              <a:lnSpc>
                <a:spcPct val="110000"/>
              </a:lnSpc>
              <a:spcAft>
                <a:spcPts val="0"/>
              </a:spcAft>
              <a:buFont typeface="Arial" charset="0"/>
              <a:buNone/>
              <a:defRPr/>
            </a:pPr>
            <a:r>
              <a:rPr lang="en-GB" dirty="0" smtClean="0"/>
              <a:t>Gateway to official company information in 27 European countries (24 online via EBR)</a:t>
            </a:r>
          </a:p>
          <a:p>
            <a:pPr>
              <a:lnSpc>
                <a:spcPct val="110000"/>
              </a:lnSpc>
              <a:defRPr/>
            </a:pPr>
            <a:endParaRPr lang="en-GB" dirty="0" smtClean="0"/>
          </a:p>
          <a:p>
            <a:pPr>
              <a:lnSpc>
                <a:spcPct val="110000"/>
              </a:lnSpc>
              <a:defRPr/>
            </a:pPr>
            <a:r>
              <a:rPr lang="en-GB" dirty="0" smtClean="0"/>
              <a:t>Different suppliers depending on country of residence - see </a:t>
            </a:r>
            <a:r>
              <a:rPr lang="en-GB" dirty="0" smtClean="0">
                <a:hlinkClick r:id="rId3"/>
              </a:rPr>
              <a:t>http://www.ebr.org/index.php/information-distributors/</a:t>
            </a:r>
            <a:r>
              <a:rPr lang="en-GB" dirty="0" smtClean="0"/>
              <a:t> </a:t>
            </a:r>
          </a:p>
          <a:p>
            <a:pPr>
              <a:lnSpc>
                <a:spcPct val="110000"/>
              </a:lnSpc>
              <a:defRPr/>
            </a:pPr>
            <a:endParaRPr lang="en-GB" dirty="0" smtClean="0"/>
          </a:p>
          <a:p>
            <a:pPr>
              <a:lnSpc>
                <a:spcPct val="110000"/>
              </a:lnSpc>
              <a:defRPr/>
            </a:pPr>
            <a:r>
              <a:rPr lang="en-GB" dirty="0" smtClean="0"/>
              <a:t>For the UK the suppliers are </a:t>
            </a:r>
            <a:r>
              <a:rPr lang="en-GB" dirty="0" err="1" smtClean="0"/>
              <a:t>Kompany</a:t>
            </a:r>
            <a:r>
              <a:rPr lang="en-GB" dirty="0" smtClean="0"/>
              <a:t> </a:t>
            </a:r>
            <a:r>
              <a:rPr lang="en-GB" dirty="0" smtClean="0">
                <a:hlinkClick r:id="rId4"/>
              </a:rPr>
              <a:t>http://www.kompany.com</a:t>
            </a:r>
            <a:r>
              <a:rPr lang="en-GB" dirty="0" smtClean="0"/>
              <a:t> and </a:t>
            </a:r>
            <a:r>
              <a:rPr lang="en-GB" dirty="0" err="1" smtClean="0"/>
              <a:t>Kyckr</a:t>
            </a:r>
            <a:r>
              <a:rPr lang="en-GB" dirty="0" smtClean="0"/>
              <a:t> (formerly </a:t>
            </a:r>
            <a:r>
              <a:rPr lang="en-GB" dirty="0" err="1" smtClean="0"/>
              <a:t>GBRDirect</a:t>
            </a:r>
            <a:r>
              <a:rPr lang="en-GB" dirty="0" smtClean="0"/>
              <a:t>) </a:t>
            </a:r>
            <a:r>
              <a:rPr lang="en-GB" dirty="0" smtClean="0">
                <a:hlinkClick r:id="rId5"/>
              </a:rPr>
              <a:t>http://portal.kyckr.eu/</a:t>
            </a:r>
            <a:r>
              <a:rPr lang="en-GB" dirty="0" smtClean="0"/>
              <a:t> </a:t>
            </a:r>
          </a:p>
          <a:p>
            <a:pPr eaLnBrk="1" fontAlgn="auto" hangingPunct="1">
              <a:lnSpc>
                <a:spcPct val="110000"/>
              </a:lnSpc>
              <a:spcAft>
                <a:spcPts val="0"/>
              </a:spcAft>
              <a:buFont typeface="Arial" charset="0"/>
              <a:buNone/>
              <a:defRPr/>
            </a:pPr>
            <a:endParaRPr lang="en-GB" dirty="0" smtClean="0"/>
          </a:p>
        </p:txBody>
      </p:sp>
      <p:sp>
        <p:nvSpPr>
          <p:cNvPr id="4" name="Date Placeholder 3"/>
          <p:cNvSpPr>
            <a:spLocks noGrp="1"/>
          </p:cNvSpPr>
          <p:nvPr>
            <p:ph type="dt" sz="quarter" idx="10"/>
          </p:nvPr>
        </p:nvSpPr>
        <p:spPr/>
        <p:txBody>
          <a:bodyPr/>
          <a:lstStyle/>
          <a:p>
            <a:pPr>
              <a:defRPr/>
            </a:pPr>
            <a:fld id="{C98EE3DD-1D4F-42D3-B91D-48EC108D890F}" type="datetime1">
              <a:rPr lang="en-GB"/>
              <a:pPr>
                <a:defRPr/>
              </a:pPr>
              <a:t>18/07/2016</a:t>
            </a:fld>
            <a:endParaRPr lang="en-GB"/>
          </a:p>
        </p:txBody>
      </p:sp>
      <p:sp>
        <p:nvSpPr>
          <p:cNvPr id="5" name="Footer Placeholder 4"/>
          <p:cNvSpPr>
            <a:spLocks noGrp="1"/>
          </p:cNvSpPr>
          <p:nvPr>
            <p:ph type="ftr" sz="quarter" idx="11"/>
          </p:nvPr>
        </p:nvSpPr>
        <p:spPr/>
        <p:txBody>
          <a:bodyPr/>
          <a:lstStyle/>
          <a:p>
            <a:pPr>
              <a:defRPr/>
            </a:pPr>
            <a:r>
              <a:rPr lang="en-GB"/>
              <a:t>www.rba.co.uk</a:t>
            </a:r>
          </a:p>
        </p:txBody>
      </p:sp>
      <p:sp>
        <p:nvSpPr>
          <p:cNvPr id="6" name="Slide Number Placeholder 5"/>
          <p:cNvSpPr>
            <a:spLocks noGrp="1"/>
          </p:cNvSpPr>
          <p:nvPr>
            <p:ph type="sldNum" sz="quarter" idx="12"/>
          </p:nvPr>
        </p:nvSpPr>
        <p:spPr/>
        <p:txBody>
          <a:bodyPr/>
          <a:lstStyle/>
          <a:p>
            <a:pPr>
              <a:defRPr/>
            </a:pPr>
            <a:fld id="{913F02DB-F86D-4F64-9FB9-2BEECCDE8BBD}" type="slidenum">
              <a:rPr lang="en-GB"/>
              <a:pPr>
                <a:defRPr/>
              </a:pPr>
              <a:t>65</a:t>
            </a:fld>
            <a:endParaRPr lang="en-GB"/>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err="1" smtClean="0"/>
              <a:t>kompany</a:t>
            </a:r>
            <a:r>
              <a:rPr lang="en-GB" dirty="0" smtClean="0"/>
              <a:t> </a:t>
            </a:r>
            <a:r>
              <a:rPr lang="en-GB" dirty="0" smtClean="0">
                <a:hlinkClick r:id="rId2"/>
              </a:rPr>
              <a:t>http://www.kompany.com/</a:t>
            </a:r>
            <a:r>
              <a:rPr lang="en-GB" dirty="0" smtClean="0"/>
              <a:t> </a:t>
            </a:r>
            <a:endParaRPr lang="en-GB" dirty="0"/>
          </a:p>
        </p:txBody>
      </p:sp>
      <p:sp>
        <p:nvSpPr>
          <p:cNvPr id="3" name="Content Placeholder 2"/>
          <p:cNvSpPr>
            <a:spLocks noGrp="1"/>
          </p:cNvSpPr>
          <p:nvPr>
            <p:ph idx="1"/>
          </p:nvPr>
        </p:nvSpPr>
        <p:spPr>
          <a:xfrm>
            <a:off x="428596" y="764704"/>
            <a:ext cx="8229600" cy="1368151"/>
          </a:xfrm>
        </p:spPr>
        <p:txBody>
          <a:bodyPr/>
          <a:lstStyle/>
          <a:p>
            <a:r>
              <a:rPr lang="en-GB" dirty="0" smtClean="0"/>
              <a:t>Covers 50 million companies in 80 countries and jurisdictions</a:t>
            </a:r>
          </a:p>
          <a:p>
            <a:r>
              <a:rPr lang="en-GB" dirty="0" smtClean="0"/>
              <a:t>Official registry information plus credit reports</a:t>
            </a:r>
          </a:p>
          <a:p>
            <a:r>
              <a:rPr lang="en-GB" dirty="0" smtClean="0"/>
              <a:t>Need to sign in to view all of the free information</a:t>
            </a:r>
          </a:p>
        </p:txBody>
      </p:sp>
      <p:sp>
        <p:nvSpPr>
          <p:cNvPr id="4" name="Date Placeholder 3"/>
          <p:cNvSpPr>
            <a:spLocks noGrp="1"/>
          </p:cNvSpPr>
          <p:nvPr>
            <p:ph type="dt" sz="half" idx="10"/>
          </p:nvPr>
        </p:nvSpPr>
        <p:spPr/>
        <p:txBody>
          <a:bodyPr/>
          <a:lstStyle/>
          <a:p>
            <a:fld id="{8F13B39D-D6AF-4481-89E8-B1A03239AC46}" type="datetime1">
              <a:rPr lang="en-GB" smtClean="0">
                <a:solidFill>
                  <a:prstClr val="black">
                    <a:tint val="75000"/>
                  </a:prstClr>
                </a:solidFill>
              </a:rPr>
              <a:pPr/>
              <a:t>18/07/2016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rPr>
              <a:t>www.rba.co.uk</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201C6AF-9ED1-4F00-96B0-A0DF495580E3}" type="slidenum">
              <a:rPr lang="en-GB" smtClean="0">
                <a:solidFill>
                  <a:prstClr val="black">
                    <a:tint val="75000"/>
                  </a:prstClr>
                </a:solidFill>
              </a:rPr>
              <a:pPr/>
              <a:t>66</a:t>
            </a:fld>
            <a:endParaRPr lang="en-GB">
              <a:solidFill>
                <a:prstClr val="black">
                  <a:tint val="75000"/>
                </a:prstClr>
              </a:solidFill>
            </a:endParaRPr>
          </a:p>
        </p:txBody>
      </p:sp>
      <p:pic>
        <p:nvPicPr>
          <p:cNvPr id="7" name="Picture 6" descr="Kompany_1.gif"/>
          <p:cNvPicPr>
            <a:picLocks noChangeAspect="1"/>
          </p:cNvPicPr>
          <p:nvPr/>
        </p:nvPicPr>
        <p:blipFill>
          <a:blip r:embed="rId3" cstate="print"/>
          <a:stretch>
            <a:fillRect/>
          </a:stretch>
        </p:blipFill>
        <p:spPr>
          <a:xfrm>
            <a:off x="35496" y="2142231"/>
            <a:ext cx="8604448" cy="4527129"/>
          </a:xfrm>
          <a:prstGeom prst="rect">
            <a:avLst/>
          </a:prstGeom>
          <a:ln>
            <a:solidFill>
              <a:schemeClr val="bg2">
                <a:lumMod val="10000"/>
              </a:schemeClr>
            </a:solidFill>
          </a:ln>
        </p:spPr>
      </p:pic>
      <p:pic>
        <p:nvPicPr>
          <p:cNvPr id="8" name="Picture 7" descr="Kompany_2.gif"/>
          <p:cNvPicPr>
            <a:picLocks noChangeAspect="1"/>
          </p:cNvPicPr>
          <p:nvPr/>
        </p:nvPicPr>
        <p:blipFill>
          <a:blip r:embed="rId4" cstate="print"/>
          <a:stretch>
            <a:fillRect/>
          </a:stretch>
        </p:blipFill>
        <p:spPr>
          <a:xfrm>
            <a:off x="3011268" y="2780928"/>
            <a:ext cx="6097236" cy="39604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Kompany.com</a:t>
            </a:r>
            <a:endParaRPr lang="en-GB" dirty="0"/>
          </a:p>
        </p:txBody>
      </p:sp>
      <p:sp>
        <p:nvSpPr>
          <p:cNvPr id="4" name="Date Placeholder 3"/>
          <p:cNvSpPr>
            <a:spLocks noGrp="1"/>
          </p:cNvSpPr>
          <p:nvPr>
            <p:ph type="dt" sz="half" idx="10"/>
          </p:nvPr>
        </p:nvSpPr>
        <p:spPr/>
        <p:txBody>
          <a:bodyPr/>
          <a:lstStyle/>
          <a:p>
            <a:fld id="{8F13B39D-D6AF-4481-89E8-B1A03239AC46}" type="datetime1">
              <a:rPr lang="en-GB" smtClean="0">
                <a:solidFill>
                  <a:prstClr val="black">
                    <a:tint val="75000"/>
                  </a:prstClr>
                </a:solidFill>
              </a:rPr>
              <a:pPr/>
              <a:t>18/07/2016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rPr>
              <a:t>www.rba.co.uk</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201C6AF-9ED1-4F00-96B0-A0DF495580E3}" type="slidenum">
              <a:rPr lang="en-GB" smtClean="0">
                <a:solidFill>
                  <a:prstClr val="black">
                    <a:tint val="75000"/>
                  </a:prstClr>
                </a:solidFill>
              </a:rPr>
              <a:pPr/>
              <a:t>67</a:t>
            </a:fld>
            <a:endParaRPr lang="en-GB">
              <a:solidFill>
                <a:prstClr val="black">
                  <a:tint val="75000"/>
                </a:prstClr>
              </a:solidFill>
            </a:endParaRPr>
          </a:p>
        </p:txBody>
      </p:sp>
      <p:pic>
        <p:nvPicPr>
          <p:cNvPr id="7" name="Picture 6" descr="Kompany_3.gif"/>
          <p:cNvPicPr>
            <a:picLocks noChangeAspect="1"/>
          </p:cNvPicPr>
          <p:nvPr/>
        </p:nvPicPr>
        <p:blipFill>
          <a:blip r:embed="rId2" cstate="print"/>
          <a:stretch>
            <a:fillRect/>
          </a:stretch>
        </p:blipFill>
        <p:spPr>
          <a:xfrm>
            <a:off x="185737" y="752475"/>
            <a:ext cx="8772525" cy="5353050"/>
          </a:xfrm>
          <a:prstGeom prst="rect">
            <a:avLst/>
          </a:prstGeo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Kompany.com – subscription service</a:t>
            </a:r>
            <a:endParaRPr lang="en-GB" dirty="0"/>
          </a:p>
        </p:txBody>
      </p:sp>
      <p:sp>
        <p:nvSpPr>
          <p:cNvPr id="4" name="Date Placeholder 3"/>
          <p:cNvSpPr>
            <a:spLocks noGrp="1"/>
          </p:cNvSpPr>
          <p:nvPr>
            <p:ph type="dt" sz="half" idx="10"/>
          </p:nvPr>
        </p:nvSpPr>
        <p:spPr/>
        <p:txBody>
          <a:bodyPr/>
          <a:lstStyle/>
          <a:p>
            <a:fld id="{8F13B39D-D6AF-4481-89E8-B1A03239AC46}" type="datetime1">
              <a:rPr lang="en-GB" smtClean="0">
                <a:solidFill>
                  <a:prstClr val="black">
                    <a:tint val="75000"/>
                  </a:prstClr>
                </a:solidFill>
              </a:rPr>
              <a:pPr/>
              <a:t>18/07/2016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rPr>
              <a:t>www.rba.co.uk</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201C6AF-9ED1-4F00-96B0-A0DF495580E3}" type="slidenum">
              <a:rPr lang="en-GB" smtClean="0">
                <a:solidFill>
                  <a:prstClr val="black">
                    <a:tint val="75000"/>
                  </a:prstClr>
                </a:solidFill>
              </a:rPr>
              <a:pPr/>
              <a:t>68</a:t>
            </a:fld>
            <a:endParaRPr lang="en-GB">
              <a:solidFill>
                <a:prstClr val="black">
                  <a:tint val="75000"/>
                </a:prstClr>
              </a:solidFill>
            </a:endParaRPr>
          </a:p>
        </p:txBody>
      </p:sp>
      <p:pic>
        <p:nvPicPr>
          <p:cNvPr id="7" name="Picture 6" descr="Kompany-Free-trial.gif"/>
          <p:cNvPicPr>
            <a:picLocks noChangeAspect="1"/>
          </p:cNvPicPr>
          <p:nvPr/>
        </p:nvPicPr>
        <p:blipFill>
          <a:blip r:embed="rId2" cstate="print"/>
          <a:stretch>
            <a:fillRect/>
          </a:stretch>
        </p:blipFill>
        <p:spPr>
          <a:xfrm>
            <a:off x="755576" y="833437"/>
            <a:ext cx="7031111" cy="5676971"/>
          </a:xfrm>
          <a:prstGeom prst="rect">
            <a:avLst/>
          </a:prstGeo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Kyckr</a:t>
            </a:r>
            <a:r>
              <a:rPr lang="en-GB" dirty="0" smtClean="0"/>
              <a:t> (formerly </a:t>
            </a:r>
            <a:r>
              <a:rPr lang="en-GB" dirty="0" err="1" smtClean="0"/>
              <a:t>GBRDirect</a:t>
            </a:r>
            <a:r>
              <a:rPr lang="en-GB" dirty="0" smtClean="0"/>
              <a:t>) </a:t>
            </a:r>
            <a:r>
              <a:rPr lang="en-GB" dirty="0" smtClean="0">
                <a:hlinkClick r:id="rId2"/>
              </a:rPr>
              <a:t>http://portal.kyckr.com/</a:t>
            </a:r>
            <a:r>
              <a:rPr lang="en-GB" dirty="0" smtClean="0"/>
              <a:t> </a:t>
            </a:r>
            <a:endParaRPr lang="en-GB" dirty="0"/>
          </a:p>
        </p:txBody>
      </p:sp>
      <p:sp>
        <p:nvSpPr>
          <p:cNvPr id="3" name="Date Placeholder 2"/>
          <p:cNvSpPr>
            <a:spLocks noGrp="1"/>
          </p:cNvSpPr>
          <p:nvPr>
            <p:ph type="dt" sz="half" idx="10"/>
          </p:nvPr>
        </p:nvSpPr>
        <p:spPr/>
        <p:txBody>
          <a:bodyPr/>
          <a:lstStyle/>
          <a:p>
            <a:fld id="{78994BDD-D0E9-4325-8A3F-7702B48AA4A9}" type="datetime1">
              <a:rPr lang="en-GB" smtClean="0">
                <a:solidFill>
                  <a:prstClr val="black">
                    <a:tint val="75000"/>
                  </a:prstClr>
                </a:solidFill>
              </a:rPr>
              <a:pPr/>
              <a:t>18/07/2016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r>
              <a:rPr lang="en-GB" smtClean="0">
                <a:solidFill>
                  <a:prstClr val="black">
                    <a:tint val="75000"/>
                  </a:prstClr>
                </a:solidFill>
              </a:rPr>
              <a:t>www.rba.co.uk</a:t>
            </a:r>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201C6AF-9ED1-4F00-96B0-A0DF495580E3}" type="slidenum">
              <a:rPr lang="en-GB" smtClean="0">
                <a:solidFill>
                  <a:prstClr val="black">
                    <a:tint val="75000"/>
                  </a:prstClr>
                </a:solidFill>
              </a:rPr>
              <a:pPr/>
              <a:t>69</a:t>
            </a:fld>
            <a:endParaRPr lang="en-GB">
              <a:solidFill>
                <a:prstClr val="black">
                  <a:tint val="75000"/>
                </a:prstClr>
              </a:solidFill>
            </a:endParaRPr>
          </a:p>
        </p:txBody>
      </p:sp>
      <p:pic>
        <p:nvPicPr>
          <p:cNvPr id="6" name="Picture 5" descr="Kyckr.gif"/>
          <p:cNvPicPr>
            <a:picLocks noChangeAspect="1"/>
          </p:cNvPicPr>
          <p:nvPr/>
        </p:nvPicPr>
        <p:blipFill>
          <a:blip r:embed="rId3" cstate="print"/>
          <a:stretch>
            <a:fillRect/>
          </a:stretch>
        </p:blipFill>
        <p:spPr>
          <a:xfrm>
            <a:off x="790996" y="719361"/>
            <a:ext cx="7525420" cy="6022007"/>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B7C3EA24-95B6-4C48-AFF4-BF52EB8DDA50}" type="datetime1">
              <a:rPr lang="en-GB" smtClean="0">
                <a:solidFill>
                  <a:prstClr val="black">
                    <a:tint val="75000"/>
                  </a:prstClr>
                </a:solidFill>
              </a:rPr>
              <a:pPr>
                <a:defRPr/>
              </a:pPr>
              <a:t>18/07/2016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GB" smtClean="0">
                <a:solidFill>
                  <a:prstClr val="black">
                    <a:tint val="75000"/>
                  </a:prstClr>
                </a:solidFill>
              </a:rPr>
              <a:t>www.rba.co.uk</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B59200C5-DAFB-460E-AB3B-7AE44A7A10B5}" type="slidenum">
              <a:rPr lang="en-GB" smtClean="0">
                <a:solidFill>
                  <a:prstClr val="black">
                    <a:tint val="75000"/>
                  </a:prstClr>
                </a:solidFill>
              </a:rPr>
              <a:pPr>
                <a:defRPr/>
              </a:pPr>
              <a:t>7</a:t>
            </a:fld>
            <a:endParaRPr lang="en-GB">
              <a:solidFill>
                <a:prstClr val="black">
                  <a:tint val="75000"/>
                </a:prstClr>
              </a:solidFill>
            </a:endParaRPr>
          </a:p>
        </p:txBody>
      </p:sp>
      <p:pic>
        <p:nvPicPr>
          <p:cNvPr id="7" name="Picture 6" descr="EU_Ref_Poll_1.gif"/>
          <p:cNvPicPr>
            <a:picLocks noChangeAspect="1"/>
          </p:cNvPicPr>
          <p:nvPr/>
        </p:nvPicPr>
        <p:blipFill>
          <a:blip r:embed="rId2" cstate="print"/>
          <a:stretch>
            <a:fillRect/>
          </a:stretch>
        </p:blipFill>
        <p:spPr>
          <a:xfrm>
            <a:off x="348555" y="1124744"/>
            <a:ext cx="8543925" cy="4095750"/>
          </a:xfrm>
          <a:prstGeom prst="rect">
            <a:avLst/>
          </a:prstGeom>
        </p:spPr>
      </p:pic>
      <p:sp>
        <p:nvSpPr>
          <p:cNvPr id="8" name="Rectangle 7"/>
          <p:cNvSpPr/>
          <p:nvPr/>
        </p:nvSpPr>
        <p:spPr>
          <a:xfrm>
            <a:off x="395536" y="116632"/>
            <a:ext cx="7272808" cy="923330"/>
          </a:xfrm>
          <a:prstGeom prst="rect">
            <a:avLst/>
          </a:prstGeom>
        </p:spPr>
        <p:txBody>
          <a:bodyPr wrap="square">
            <a:spAutoFit/>
          </a:bodyPr>
          <a:lstStyle/>
          <a:p>
            <a:r>
              <a:rPr lang="en-GB" dirty="0" smtClean="0"/>
              <a:t>EU Referendum Results: Young 'Screwed By Older Generations' As Polls Suggest 75% Backed Remain  </a:t>
            </a:r>
            <a:r>
              <a:rPr lang="en-GB" dirty="0" smtClean="0">
                <a:hlinkClick r:id="rId3"/>
              </a:rPr>
              <a:t>http://www.huffingtonpost.co.uk/entry/eu-referendum-results-age-data-young_uk_576cd7d6e4b0232d331dac8f</a:t>
            </a:r>
            <a:r>
              <a:rPr lang="en-GB" dirty="0" smtClean="0"/>
              <a:t> </a:t>
            </a:r>
            <a:endParaRPr lang="en-GB" dirty="0"/>
          </a:p>
        </p:txBody>
      </p:sp>
      <p:pic>
        <p:nvPicPr>
          <p:cNvPr id="9" name="Picture 8" descr="EU_Ref_Poll_2.gif"/>
          <p:cNvPicPr>
            <a:picLocks noChangeAspect="1"/>
          </p:cNvPicPr>
          <p:nvPr/>
        </p:nvPicPr>
        <p:blipFill>
          <a:blip r:embed="rId4" cstate="print"/>
          <a:stretch>
            <a:fillRect/>
          </a:stretch>
        </p:blipFill>
        <p:spPr>
          <a:xfrm>
            <a:off x="884489" y="4293096"/>
            <a:ext cx="2751407" cy="1857549"/>
          </a:xfrm>
          <a:prstGeom prst="rect">
            <a:avLst/>
          </a:prstGeom>
          <a:ln>
            <a:solidFill>
              <a:schemeClr val="accent1"/>
            </a:solidFill>
          </a:ln>
        </p:spPr>
      </p:pic>
      <p:pic>
        <p:nvPicPr>
          <p:cNvPr id="10" name="Picture 9" descr="EU_Ref_Poll_3.gif"/>
          <p:cNvPicPr>
            <a:picLocks noChangeAspect="1"/>
          </p:cNvPicPr>
          <p:nvPr/>
        </p:nvPicPr>
        <p:blipFill>
          <a:blip r:embed="rId5" cstate="print"/>
          <a:stretch>
            <a:fillRect/>
          </a:stretch>
        </p:blipFill>
        <p:spPr>
          <a:xfrm>
            <a:off x="4283968" y="3645024"/>
            <a:ext cx="4657725" cy="2781300"/>
          </a:xfrm>
          <a:prstGeom prst="rect">
            <a:avLst/>
          </a:prstGeom>
          <a:ln>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Kyckr</a:t>
            </a:r>
            <a:r>
              <a:rPr lang="en-GB" dirty="0" smtClean="0"/>
              <a:t> (formerly </a:t>
            </a:r>
            <a:r>
              <a:rPr lang="en-GB" dirty="0" err="1" smtClean="0"/>
              <a:t>GBRDirect</a:t>
            </a:r>
            <a:r>
              <a:rPr lang="en-GB" dirty="0" smtClean="0"/>
              <a:t>) </a:t>
            </a:r>
            <a:r>
              <a:rPr lang="en-GB" dirty="0" smtClean="0">
                <a:hlinkClick r:id="rId2"/>
              </a:rPr>
              <a:t>http://portal.kyckr.com/</a:t>
            </a:r>
            <a:r>
              <a:rPr lang="en-GB" dirty="0" smtClean="0"/>
              <a:t> </a:t>
            </a:r>
            <a:endParaRPr lang="en-GB" dirty="0"/>
          </a:p>
        </p:txBody>
      </p:sp>
      <p:sp>
        <p:nvSpPr>
          <p:cNvPr id="3" name="Date Placeholder 2"/>
          <p:cNvSpPr>
            <a:spLocks noGrp="1"/>
          </p:cNvSpPr>
          <p:nvPr>
            <p:ph type="dt" sz="half" idx="10"/>
          </p:nvPr>
        </p:nvSpPr>
        <p:spPr/>
        <p:txBody>
          <a:bodyPr/>
          <a:lstStyle/>
          <a:p>
            <a:fld id="{78994BDD-D0E9-4325-8A3F-7702B48AA4A9}" type="datetime1">
              <a:rPr lang="en-GB" smtClean="0">
                <a:solidFill>
                  <a:prstClr val="black">
                    <a:tint val="75000"/>
                  </a:prstClr>
                </a:solidFill>
              </a:rPr>
              <a:pPr/>
              <a:t>18/07/2016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r>
              <a:rPr lang="en-GB" smtClean="0">
                <a:solidFill>
                  <a:prstClr val="black">
                    <a:tint val="75000"/>
                  </a:prstClr>
                </a:solidFill>
              </a:rPr>
              <a:t>www.rba.co.uk</a:t>
            </a:r>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201C6AF-9ED1-4F00-96B0-A0DF495580E3}" type="slidenum">
              <a:rPr lang="en-GB" smtClean="0">
                <a:solidFill>
                  <a:prstClr val="black">
                    <a:tint val="75000"/>
                  </a:prstClr>
                </a:solidFill>
              </a:rPr>
              <a:pPr/>
              <a:t>70</a:t>
            </a:fld>
            <a:endParaRPr lang="en-GB">
              <a:solidFill>
                <a:prstClr val="black">
                  <a:tint val="75000"/>
                </a:prstClr>
              </a:solidFill>
            </a:endParaRPr>
          </a:p>
        </p:txBody>
      </p:sp>
      <p:pic>
        <p:nvPicPr>
          <p:cNvPr id="7" name="Picture 6" descr="Kyckr_2.gif"/>
          <p:cNvPicPr>
            <a:picLocks noChangeAspect="1"/>
          </p:cNvPicPr>
          <p:nvPr/>
        </p:nvPicPr>
        <p:blipFill>
          <a:blip r:embed="rId3" cstate="print"/>
          <a:stretch>
            <a:fillRect/>
          </a:stretch>
        </p:blipFill>
        <p:spPr>
          <a:xfrm>
            <a:off x="0" y="1196926"/>
            <a:ext cx="9144000" cy="4464148"/>
          </a:xfrm>
          <a:prstGeom prst="rect">
            <a:avLst/>
          </a:prstGeom>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Title 1"/>
          <p:cNvSpPr>
            <a:spLocks noGrp="1"/>
          </p:cNvSpPr>
          <p:nvPr>
            <p:ph type="title"/>
          </p:nvPr>
        </p:nvSpPr>
        <p:spPr>
          <a:xfrm>
            <a:off x="428625" y="71438"/>
            <a:ext cx="8229600" cy="582612"/>
          </a:xfrm>
        </p:spPr>
        <p:txBody>
          <a:bodyPr>
            <a:normAutofit/>
          </a:bodyPr>
          <a:lstStyle/>
          <a:p>
            <a:r>
              <a:rPr lang="en-GB" dirty="0" err="1" smtClean="0">
                <a:latin typeface="Arial" charset="0"/>
                <a:cs typeface="Arial" charset="0"/>
              </a:rPr>
              <a:t>Legalinx</a:t>
            </a:r>
            <a:r>
              <a:rPr lang="en-GB" dirty="0" smtClean="0">
                <a:latin typeface="Arial" charset="0"/>
                <a:cs typeface="Arial" charset="0"/>
              </a:rPr>
              <a:t> 7side </a:t>
            </a:r>
            <a:r>
              <a:rPr lang="en-GB" dirty="0" smtClean="0">
                <a:latin typeface="Arial" charset="0"/>
                <a:cs typeface="Arial" charset="0"/>
                <a:hlinkClick r:id="rId2"/>
              </a:rPr>
              <a:t>http://home.legalinx.co.uk/</a:t>
            </a:r>
            <a:endParaRPr lang="en-GB" dirty="0" smtClean="0">
              <a:latin typeface="Arial" charset="0"/>
              <a:cs typeface="Arial" charset="0"/>
            </a:endParaRPr>
          </a:p>
        </p:txBody>
      </p:sp>
      <p:sp>
        <p:nvSpPr>
          <p:cNvPr id="37891" name="Content Placeholder 2"/>
          <p:cNvSpPr>
            <a:spLocks noGrp="1"/>
          </p:cNvSpPr>
          <p:nvPr>
            <p:ph idx="1"/>
          </p:nvPr>
        </p:nvSpPr>
        <p:spPr>
          <a:xfrm>
            <a:off x="755576" y="875853"/>
            <a:ext cx="7632848" cy="5289451"/>
          </a:xfrm>
        </p:spPr>
        <p:txBody>
          <a:bodyPr/>
          <a:lstStyle/>
          <a:p>
            <a:pPr eaLnBrk="1" hangingPunct="1"/>
            <a:r>
              <a:rPr lang="en-GB" dirty="0" smtClean="0">
                <a:latin typeface="Arial" charset="0"/>
                <a:cs typeface="Arial" charset="0"/>
              </a:rPr>
              <a:t>Priced service </a:t>
            </a:r>
          </a:p>
          <a:p>
            <a:pPr eaLnBrk="1" hangingPunct="1"/>
            <a:r>
              <a:rPr lang="en-GB" dirty="0" smtClean="0">
                <a:latin typeface="Arial" charset="0"/>
                <a:cs typeface="Arial" charset="0"/>
              </a:rPr>
              <a:t>UK companies and documents, directors information, insolvency reports</a:t>
            </a:r>
          </a:p>
          <a:p>
            <a:pPr eaLnBrk="1" hangingPunct="1"/>
            <a:r>
              <a:rPr lang="en-GB" dirty="0" smtClean="0">
                <a:latin typeface="Arial" charset="0"/>
                <a:cs typeface="Arial" charset="0"/>
              </a:rPr>
              <a:t>Credit reports</a:t>
            </a:r>
          </a:p>
          <a:p>
            <a:pPr eaLnBrk="1" hangingPunct="1"/>
            <a:r>
              <a:rPr lang="en-GB" dirty="0" smtClean="0">
                <a:latin typeface="Arial" charset="0"/>
                <a:cs typeface="Arial" charset="0"/>
              </a:rPr>
              <a:t>International registry and documents service</a:t>
            </a:r>
          </a:p>
          <a:p>
            <a:pPr lvl="1"/>
            <a:r>
              <a:rPr lang="en-GB" dirty="0" smtClean="0">
                <a:latin typeface="Arial" charset="0"/>
                <a:cs typeface="Arial" charset="0"/>
              </a:rPr>
              <a:t>1 hour registry and documents service </a:t>
            </a:r>
            <a:r>
              <a:rPr lang="en-GB" dirty="0" smtClean="0">
                <a:latin typeface="Arial" charset="0"/>
                <a:cs typeface="Arial" charset="0"/>
                <a:hlinkClick r:id="rId3"/>
              </a:rPr>
              <a:t>http://home.legalinx.co.uk/products-services/international-company-information</a:t>
            </a:r>
            <a:r>
              <a:rPr lang="en-GB" dirty="0" smtClean="0">
                <a:latin typeface="Arial" charset="0"/>
                <a:cs typeface="Arial" charset="0"/>
              </a:rPr>
              <a:t> </a:t>
            </a:r>
          </a:p>
          <a:p>
            <a:pPr lvl="1" eaLnBrk="1" hangingPunct="1"/>
            <a:r>
              <a:rPr lang="en-GB" dirty="0" smtClean="0">
                <a:latin typeface="Arial" charset="0"/>
                <a:cs typeface="Arial" charset="0"/>
              </a:rPr>
              <a:t>translation service available</a:t>
            </a:r>
          </a:p>
          <a:p>
            <a:pPr lvl="1" eaLnBrk="1" hangingPunct="1"/>
            <a:r>
              <a:rPr lang="en-GB" dirty="0" smtClean="0">
                <a:latin typeface="Arial" charset="0"/>
                <a:cs typeface="Arial" charset="0"/>
              </a:rPr>
              <a:t>have agents "on the ground", can quickly tell you what is available in that country and what may not be available</a:t>
            </a:r>
          </a:p>
          <a:p>
            <a:pPr lvl="1" eaLnBrk="1" hangingPunct="1"/>
            <a:endParaRPr lang="en-GB" dirty="0" smtClean="0">
              <a:latin typeface="Arial" charset="0"/>
              <a:cs typeface="Arial" charset="0"/>
            </a:endParaRPr>
          </a:p>
          <a:p>
            <a:pPr eaLnBrk="1" hangingPunct="1"/>
            <a:endParaRPr lang="en-GB" dirty="0" smtClean="0">
              <a:latin typeface="Arial" charset="0"/>
              <a:cs typeface="Arial" charset="0"/>
            </a:endParaRPr>
          </a:p>
        </p:txBody>
      </p:sp>
      <p:sp>
        <p:nvSpPr>
          <p:cNvPr id="4" name="Date Placeholder 3"/>
          <p:cNvSpPr>
            <a:spLocks noGrp="1"/>
          </p:cNvSpPr>
          <p:nvPr>
            <p:ph type="dt" sz="quarter" idx="10"/>
          </p:nvPr>
        </p:nvSpPr>
        <p:spPr/>
        <p:txBody>
          <a:bodyPr/>
          <a:lstStyle/>
          <a:p>
            <a:pPr>
              <a:defRPr/>
            </a:pPr>
            <a:fld id="{744F3FE1-DAB2-4E0F-985D-6E5042F67C25}" type="datetime1">
              <a:rPr lang="en-GB"/>
              <a:pPr>
                <a:defRPr/>
              </a:pPr>
              <a:t>18/07/2016</a:t>
            </a:fld>
            <a:endParaRPr lang="en-GB"/>
          </a:p>
        </p:txBody>
      </p:sp>
      <p:sp>
        <p:nvSpPr>
          <p:cNvPr id="5" name="Footer Placeholder 4"/>
          <p:cNvSpPr>
            <a:spLocks noGrp="1"/>
          </p:cNvSpPr>
          <p:nvPr>
            <p:ph type="ftr" sz="quarter" idx="11"/>
          </p:nvPr>
        </p:nvSpPr>
        <p:spPr/>
        <p:txBody>
          <a:bodyPr/>
          <a:lstStyle/>
          <a:p>
            <a:pPr>
              <a:defRPr/>
            </a:pPr>
            <a:r>
              <a:rPr lang="en-GB"/>
              <a:t>www.rba.co.uk</a:t>
            </a:r>
          </a:p>
        </p:txBody>
      </p:sp>
      <p:sp>
        <p:nvSpPr>
          <p:cNvPr id="6" name="Slide Number Placeholder 5"/>
          <p:cNvSpPr>
            <a:spLocks noGrp="1"/>
          </p:cNvSpPr>
          <p:nvPr>
            <p:ph type="sldNum" sz="quarter" idx="12"/>
          </p:nvPr>
        </p:nvSpPr>
        <p:spPr/>
        <p:txBody>
          <a:bodyPr/>
          <a:lstStyle/>
          <a:p>
            <a:pPr>
              <a:defRPr/>
            </a:pPr>
            <a:fld id="{68009061-B7EF-424C-A38F-27B7C7447C5C}" type="slidenum">
              <a:rPr lang="en-GB"/>
              <a:pPr>
                <a:defRPr/>
              </a:pPr>
              <a:t>71</a:t>
            </a:fld>
            <a:endParaRPr lang="en-GB"/>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itle 1"/>
          <p:cNvSpPr>
            <a:spLocks noGrp="1"/>
          </p:cNvSpPr>
          <p:nvPr>
            <p:ph type="title"/>
          </p:nvPr>
        </p:nvSpPr>
        <p:spPr>
          <a:xfrm>
            <a:off x="428625" y="71438"/>
            <a:ext cx="8229600" cy="582612"/>
          </a:xfrm>
        </p:spPr>
        <p:txBody>
          <a:bodyPr>
            <a:normAutofit/>
          </a:bodyPr>
          <a:lstStyle/>
          <a:p>
            <a:pPr eaLnBrk="1" hangingPunct="1"/>
            <a:r>
              <a:rPr lang="en-GB" sz="2200" dirty="0" smtClean="0">
                <a:latin typeface="Arial" charset="0"/>
                <a:cs typeface="Arial" charset="0"/>
              </a:rPr>
              <a:t>Company information – some additional priced services</a:t>
            </a:r>
          </a:p>
        </p:txBody>
      </p:sp>
      <p:sp>
        <p:nvSpPr>
          <p:cNvPr id="39939" name="Content Placeholder 2"/>
          <p:cNvSpPr>
            <a:spLocks noGrp="1"/>
          </p:cNvSpPr>
          <p:nvPr>
            <p:ph idx="1"/>
          </p:nvPr>
        </p:nvSpPr>
        <p:spPr>
          <a:xfrm>
            <a:off x="827584" y="980727"/>
            <a:ext cx="7344816" cy="5145435"/>
          </a:xfrm>
        </p:spPr>
        <p:txBody>
          <a:bodyPr>
            <a:normAutofit/>
          </a:bodyPr>
          <a:lstStyle/>
          <a:p>
            <a:pPr eaLnBrk="1" hangingPunct="1">
              <a:lnSpc>
                <a:spcPct val="110000"/>
              </a:lnSpc>
              <a:spcBef>
                <a:spcPts val="0"/>
              </a:spcBef>
            </a:pPr>
            <a:r>
              <a:rPr lang="en-GB" dirty="0" smtClean="0">
                <a:latin typeface="Arial" charset="0"/>
                <a:cs typeface="Arial" charset="0"/>
              </a:rPr>
              <a:t>Bureau van </a:t>
            </a:r>
            <a:r>
              <a:rPr lang="en-GB" dirty="0" err="1" smtClean="0">
                <a:latin typeface="Arial" charset="0"/>
                <a:cs typeface="Arial" charset="0"/>
              </a:rPr>
              <a:t>Dijk</a:t>
            </a:r>
            <a:r>
              <a:rPr lang="en-GB" dirty="0" smtClean="0">
                <a:latin typeface="Arial" charset="0"/>
                <a:cs typeface="Arial" charset="0"/>
              </a:rPr>
              <a:t> (</a:t>
            </a:r>
            <a:r>
              <a:rPr lang="en-GB" dirty="0" err="1" smtClean="0">
                <a:latin typeface="Arial" charset="0"/>
                <a:cs typeface="Arial" charset="0"/>
              </a:rPr>
              <a:t>BvD</a:t>
            </a:r>
            <a:r>
              <a:rPr lang="en-GB" dirty="0" smtClean="0">
                <a:latin typeface="Arial" charset="0"/>
                <a:cs typeface="Arial" charset="0"/>
              </a:rPr>
              <a:t>) </a:t>
            </a:r>
            <a:r>
              <a:rPr lang="en-GB" dirty="0" smtClean="0">
                <a:latin typeface="Arial" charset="0"/>
                <a:cs typeface="Arial" charset="0"/>
                <a:hlinkClick r:id="rId2"/>
              </a:rPr>
              <a:t>http://www.bvdinfo.com/</a:t>
            </a:r>
            <a:r>
              <a:rPr lang="en-GB" dirty="0" smtClean="0">
                <a:latin typeface="Arial" charset="0"/>
                <a:cs typeface="Arial" charset="0"/>
              </a:rPr>
              <a:t> </a:t>
            </a:r>
          </a:p>
          <a:p>
            <a:pPr eaLnBrk="1" hangingPunct="1">
              <a:lnSpc>
                <a:spcPct val="110000"/>
              </a:lnSpc>
              <a:spcBef>
                <a:spcPts val="0"/>
              </a:spcBef>
            </a:pPr>
            <a:endParaRPr lang="en-GB" dirty="0" smtClean="0">
              <a:latin typeface="Arial" charset="0"/>
              <a:cs typeface="Arial" charset="0"/>
            </a:endParaRPr>
          </a:p>
          <a:p>
            <a:pPr eaLnBrk="1" hangingPunct="1">
              <a:lnSpc>
                <a:spcPct val="110000"/>
              </a:lnSpc>
              <a:spcBef>
                <a:spcPts val="0"/>
              </a:spcBef>
            </a:pPr>
            <a:r>
              <a:rPr lang="en-GB" dirty="0" smtClean="0">
                <a:latin typeface="Arial" charset="0"/>
                <a:cs typeface="Arial" charset="0"/>
              </a:rPr>
              <a:t>Dun and Bradstreet </a:t>
            </a:r>
            <a:r>
              <a:rPr lang="en-GB" dirty="0" smtClean="0">
                <a:latin typeface="Arial" charset="0"/>
                <a:cs typeface="Arial" charset="0"/>
                <a:hlinkClick r:id="rId3"/>
              </a:rPr>
              <a:t>http://www.dnb.co.uk/</a:t>
            </a:r>
            <a:endParaRPr lang="en-GB" dirty="0" smtClean="0">
              <a:latin typeface="Arial" charset="0"/>
              <a:cs typeface="Arial" charset="0"/>
            </a:endParaRPr>
          </a:p>
          <a:p>
            <a:pPr eaLnBrk="1" hangingPunct="1">
              <a:lnSpc>
                <a:spcPct val="110000"/>
              </a:lnSpc>
              <a:spcBef>
                <a:spcPts val="0"/>
              </a:spcBef>
            </a:pPr>
            <a:endParaRPr lang="en-GB" dirty="0" smtClean="0">
              <a:latin typeface="Arial" charset="0"/>
              <a:cs typeface="Arial" charset="0"/>
            </a:endParaRPr>
          </a:p>
          <a:p>
            <a:pPr eaLnBrk="1" hangingPunct="1">
              <a:lnSpc>
                <a:spcPct val="110000"/>
              </a:lnSpc>
              <a:spcBef>
                <a:spcPts val="0"/>
              </a:spcBef>
            </a:pPr>
            <a:r>
              <a:rPr lang="en-GB" dirty="0" smtClean="0">
                <a:latin typeface="Arial" charset="0"/>
                <a:cs typeface="Arial" charset="0"/>
              </a:rPr>
              <a:t>Experian UK </a:t>
            </a:r>
            <a:r>
              <a:rPr lang="en-GB" dirty="0" smtClean="0">
                <a:latin typeface="Arial" charset="0"/>
                <a:cs typeface="Arial" charset="0"/>
                <a:hlinkClick r:id="rId4"/>
              </a:rPr>
              <a:t>http://www.experian.co.uk/</a:t>
            </a:r>
            <a:r>
              <a:rPr lang="en-GB" dirty="0" smtClean="0">
                <a:latin typeface="Arial" charset="0"/>
                <a:cs typeface="Arial" charset="0"/>
              </a:rPr>
              <a:t> </a:t>
            </a:r>
          </a:p>
          <a:p>
            <a:pPr eaLnBrk="1" hangingPunct="1">
              <a:lnSpc>
                <a:spcPct val="110000"/>
              </a:lnSpc>
              <a:spcBef>
                <a:spcPts val="0"/>
              </a:spcBef>
            </a:pPr>
            <a:endParaRPr lang="en-GB" dirty="0" smtClean="0">
              <a:latin typeface="Arial" charset="0"/>
              <a:cs typeface="Arial" charset="0"/>
            </a:endParaRPr>
          </a:p>
          <a:p>
            <a:pPr eaLnBrk="1" hangingPunct="1">
              <a:lnSpc>
                <a:spcPct val="110000"/>
              </a:lnSpc>
              <a:spcBef>
                <a:spcPts val="0"/>
              </a:spcBef>
            </a:pPr>
            <a:r>
              <a:rPr lang="en-GB" dirty="0" smtClean="0">
                <a:latin typeface="Arial" charset="0"/>
                <a:cs typeface="Arial" charset="0"/>
              </a:rPr>
              <a:t>Factiva </a:t>
            </a:r>
            <a:r>
              <a:rPr lang="en-GB" dirty="0" smtClean="0">
                <a:latin typeface="Arial" charset="0"/>
                <a:cs typeface="Arial" charset="0"/>
                <a:hlinkClick r:id="rId5"/>
              </a:rPr>
              <a:t>http://www.factiva.com/</a:t>
            </a:r>
            <a:r>
              <a:rPr lang="en-GB" dirty="0" smtClean="0">
                <a:latin typeface="Arial" charset="0"/>
                <a:cs typeface="Arial" charset="0"/>
              </a:rPr>
              <a:t> </a:t>
            </a:r>
          </a:p>
          <a:p>
            <a:pPr eaLnBrk="1" hangingPunct="1">
              <a:lnSpc>
                <a:spcPct val="110000"/>
              </a:lnSpc>
              <a:spcBef>
                <a:spcPts val="0"/>
              </a:spcBef>
            </a:pPr>
            <a:endParaRPr lang="en-GB" dirty="0" smtClean="0">
              <a:latin typeface="Arial" charset="0"/>
              <a:cs typeface="Arial" charset="0"/>
            </a:endParaRPr>
          </a:p>
          <a:p>
            <a:pPr eaLnBrk="1" hangingPunct="1">
              <a:lnSpc>
                <a:spcPct val="110000"/>
              </a:lnSpc>
              <a:spcBef>
                <a:spcPts val="0"/>
              </a:spcBef>
            </a:pPr>
            <a:r>
              <a:rPr lang="en-GB" dirty="0" smtClean="0">
                <a:latin typeface="Arial" charset="0"/>
                <a:cs typeface="Arial" charset="0"/>
              </a:rPr>
              <a:t>LexisNexis </a:t>
            </a:r>
            <a:r>
              <a:rPr lang="en-GB" dirty="0" smtClean="0">
                <a:latin typeface="Arial" charset="0"/>
                <a:cs typeface="Arial" charset="0"/>
                <a:hlinkClick r:id="rId6"/>
              </a:rPr>
              <a:t>http://www.lexisnexis.com/</a:t>
            </a:r>
            <a:r>
              <a:rPr lang="en-GB" dirty="0" smtClean="0">
                <a:latin typeface="Arial" charset="0"/>
                <a:cs typeface="Arial" charset="0"/>
              </a:rPr>
              <a:t> </a:t>
            </a:r>
          </a:p>
          <a:p>
            <a:pPr eaLnBrk="1" hangingPunct="1">
              <a:lnSpc>
                <a:spcPct val="110000"/>
              </a:lnSpc>
              <a:spcBef>
                <a:spcPts val="0"/>
              </a:spcBef>
            </a:pPr>
            <a:endParaRPr lang="en-GB" dirty="0" smtClean="0">
              <a:latin typeface="Arial" charset="0"/>
              <a:cs typeface="Arial" charset="0"/>
            </a:endParaRPr>
          </a:p>
          <a:p>
            <a:pPr eaLnBrk="1" hangingPunct="1">
              <a:lnSpc>
                <a:spcPct val="110000"/>
              </a:lnSpc>
              <a:spcBef>
                <a:spcPts val="0"/>
              </a:spcBef>
            </a:pPr>
            <a:r>
              <a:rPr lang="en-GB" dirty="0" smtClean="0">
                <a:latin typeface="Arial" charset="0"/>
                <a:cs typeface="Arial" charset="0"/>
              </a:rPr>
              <a:t>Perfect Information - </a:t>
            </a:r>
            <a:r>
              <a:rPr lang="en-GB" dirty="0" smtClean="0">
                <a:latin typeface="Arial" charset="0"/>
                <a:cs typeface="Arial" charset="0"/>
                <a:hlinkClick r:id="rId7"/>
              </a:rPr>
              <a:t>http://www.perfectinfo.com/</a:t>
            </a:r>
            <a:endParaRPr lang="en-GB" dirty="0" smtClean="0">
              <a:latin typeface="Arial" charset="0"/>
              <a:cs typeface="Arial" charset="0"/>
            </a:endParaRPr>
          </a:p>
          <a:p>
            <a:pPr eaLnBrk="1" hangingPunct="1">
              <a:lnSpc>
                <a:spcPct val="110000"/>
              </a:lnSpc>
              <a:spcBef>
                <a:spcPts val="0"/>
              </a:spcBef>
            </a:pPr>
            <a:endParaRPr lang="en-GB" dirty="0" smtClean="0">
              <a:latin typeface="Arial" charset="0"/>
              <a:cs typeface="Arial" charset="0"/>
            </a:endParaRPr>
          </a:p>
          <a:p>
            <a:pPr eaLnBrk="1" hangingPunct="1">
              <a:lnSpc>
                <a:spcPct val="110000"/>
              </a:lnSpc>
              <a:spcBef>
                <a:spcPts val="0"/>
              </a:spcBef>
            </a:pPr>
            <a:r>
              <a:rPr lang="en-GB" dirty="0" smtClean="0">
                <a:latin typeface="Arial" charset="0"/>
                <a:cs typeface="Arial" charset="0"/>
              </a:rPr>
              <a:t>Thomson Reuters - </a:t>
            </a:r>
            <a:r>
              <a:rPr lang="en-GB" dirty="0" smtClean="0">
                <a:latin typeface="Arial" charset="0"/>
                <a:cs typeface="Arial" charset="0"/>
                <a:hlinkClick r:id="rId8"/>
              </a:rPr>
              <a:t>http://thomsonreuters.com/</a:t>
            </a:r>
            <a:r>
              <a:rPr lang="en-GB" dirty="0" smtClean="0">
                <a:latin typeface="Arial" charset="0"/>
                <a:cs typeface="Arial" charset="0"/>
              </a:rPr>
              <a:t> </a:t>
            </a:r>
          </a:p>
          <a:p>
            <a:pPr eaLnBrk="1" hangingPunct="1"/>
            <a:endParaRPr lang="en-GB" dirty="0" smtClean="0">
              <a:latin typeface="Arial" charset="0"/>
              <a:cs typeface="Arial" charset="0"/>
            </a:endParaRPr>
          </a:p>
          <a:p>
            <a:pPr eaLnBrk="1" hangingPunct="1"/>
            <a:endParaRPr lang="en-GB" dirty="0" smtClean="0">
              <a:latin typeface="Arial" charset="0"/>
              <a:cs typeface="Arial" charset="0"/>
            </a:endParaRPr>
          </a:p>
        </p:txBody>
      </p:sp>
      <p:sp>
        <p:nvSpPr>
          <p:cNvPr id="4" name="Date Placeholder 3"/>
          <p:cNvSpPr>
            <a:spLocks noGrp="1"/>
          </p:cNvSpPr>
          <p:nvPr>
            <p:ph type="dt" sz="quarter" idx="10"/>
          </p:nvPr>
        </p:nvSpPr>
        <p:spPr/>
        <p:txBody>
          <a:bodyPr/>
          <a:lstStyle/>
          <a:p>
            <a:pPr>
              <a:defRPr/>
            </a:pPr>
            <a:fld id="{C98EE3DD-1D4F-42D3-B91D-48EC108D890F}" type="datetime1">
              <a:rPr lang="en-GB"/>
              <a:pPr>
                <a:defRPr/>
              </a:pPr>
              <a:t>18/07/2016</a:t>
            </a:fld>
            <a:endParaRPr lang="en-GB"/>
          </a:p>
        </p:txBody>
      </p:sp>
      <p:sp>
        <p:nvSpPr>
          <p:cNvPr id="5" name="Footer Placeholder 4"/>
          <p:cNvSpPr>
            <a:spLocks noGrp="1"/>
          </p:cNvSpPr>
          <p:nvPr>
            <p:ph type="ftr" sz="quarter" idx="11"/>
          </p:nvPr>
        </p:nvSpPr>
        <p:spPr/>
        <p:txBody>
          <a:bodyPr/>
          <a:lstStyle/>
          <a:p>
            <a:pPr>
              <a:defRPr/>
            </a:pPr>
            <a:r>
              <a:rPr lang="en-GB"/>
              <a:t>www.rba.co.uk</a:t>
            </a:r>
          </a:p>
        </p:txBody>
      </p:sp>
      <p:sp>
        <p:nvSpPr>
          <p:cNvPr id="6" name="Slide Number Placeholder 5"/>
          <p:cNvSpPr>
            <a:spLocks noGrp="1"/>
          </p:cNvSpPr>
          <p:nvPr>
            <p:ph type="sldNum" sz="quarter" idx="12"/>
          </p:nvPr>
        </p:nvSpPr>
        <p:spPr/>
        <p:txBody>
          <a:bodyPr/>
          <a:lstStyle/>
          <a:p>
            <a:pPr>
              <a:defRPr/>
            </a:pPr>
            <a:fld id="{8E0288F0-DC24-4C95-97EF-FCFEE493674F}" type="slidenum">
              <a:rPr lang="en-GB"/>
              <a:pPr>
                <a:defRPr/>
              </a:pPr>
              <a:t>72</a:t>
            </a:fld>
            <a:endParaRPr lang="en-GB"/>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Title 1"/>
          <p:cNvSpPr>
            <a:spLocks noGrp="1"/>
          </p:cNvSpPr>
          <p:nvPr>
            <p:ph type="title"/>
          </p:nvPr>
        </p:nvSpPr>
        <p:spPr>
          <a:xfrm>
            <a:off x="428625" y="71438"/>
            <a:ext cx="8229600" cy="582612"/>
          </a:xfrm>
        </p:spPr>
        <p:txBody>
          <a:bodyPr/>
          <a:lstStyle/>
          <a:p>
            <a:r>
              <a:rPr lang="en-GB" smtClean="0">
                <a:latin typeface="Arial" charset="0"/>
                <a:cs typeface="Arial" charset="0"/>
              </a:rPr>
              <a:t>Examples of problem areas for the researcher</a:t>
            </a:r>
          </a:p>
        </p:txBody>
      </p:sp>
      <p:sp>
        <p:nvSpPr>
          <p:cNvPr id="38915" name="Content Placeholder 2"/>
          <p:cNvSpPr>
            <a:spLocks noGrp="1"/>
          </p:cNvSpPr>
          <p:nvPr>
            <p:ph idx="1"/>
          </p:nvPr>
        </p:nvSpPr>
        <p:spPr>
          <a:xfrm>
            <a:off x="428625" y="908050"/>
            <a:ext cx="8229600" cy="5400675"/>
          </a:xfrm>
        </p:spPr>
        <p:txBody>
          <a:bodyPr/>
          <a:lstStyle/>
          <a:p>
            <a:r>
              <a:rPr lang="en-GB" smtClean="0">
                <a:latin typeface="Arial" charset="0"/>
                <a:cs typeface="Arial" charset="0"/>
              </a:rPr>
              <a:t>Switzerland</a:t>
            </a:r>
          </a:p>
          <a:p>
            <a:pPr lvl="1"/>
            <a:r>
              <a:rPr lang="en-GB" smtClean="0">
                <a:latin typeface="Arial" charset="0"/>
                <a:cs typeface="Arial" charset="0"/>
              </a:rPr>
              <a:t>only banks, insurance companies and companies traded on the Swiss stock exchange are required to provide financial statements</a:t>
            </a:r>
          </a:p>
          <a:p>
            <a:r>
              <a:rPr lang="en-GB" smtClean="0">
                <a:latin typeface="Arial" charset="0"/>
                <a:cs typeface="Arial" charset="0"/>
              </a:rPr>
              <a:t>Cayman Islands</a:t>
            </a:r>
          </a:p>
          <a:p>
            <a:pPr lvl="1"/>
            <a:r>
              <a:rPr lang="en-GB" smtClean="0">
                <a:latin typeface="Arial" charset="0"/>
                <a:cs typeface="Arial" charset="0"/>
              </a:rPr>
              <a:t>“</a:t>
            </a:r>
            <a:r>
              <a:rPr lang="en-GB" i="1" smtClean="0">
                <a:latin typeface="Arial" charset="0"/>
                <a:cs typeface="Arial" charset="0"/>
              </a:rPr>
              <a:t>The Registrar of Companies can only release the name and type of company, its date of registration, the address of the registered office and the company’s status. Disclosing any other information is prohibited unless requested by a law enforcement agency</a:t>
            </a:r>
            <a:r>
              <a:rPr lang="en-GB" smtClean="0">
                <a:latin typeface="Arial" charset="0"/>
                <a:cs typeface="Arial" charset="0"/>
              </a:rPr>
              <a:t>.”</a:t>
            </a:r>
          </a:p>
          <a:p>
            <a:r>
              <a:rPr lang="en-GB" smtClean="0">
                <a:latin typeface="Arial" charset="0"/>
                <a:cs typeface="Arial" charset="0"/>
              </a:rPr>
              <a:t>British Virgin Islands</a:t>
            </a:r>
          </a:p>
          <a:p>
            <a:pPr lvl="1"/>
            <a:r>
              <a:rPr lang="en-GB" smtClean="0">
                <a:latin typeface="Arial" charset="0"/>
                <a:cs typeface="Arial" charset="0"/>
              </a:rPr>
              <a:t>“</a:t>
            </a:r>
            <a:r>
              <a:rPr lang="en-GB" i="1" smtClean="0">
                <a:latin typeface="Arial" charset="0"/>
                <a:cs typeface="Arial" charset="0"/>
              </a:rPr>
              <a:t>A company is not required to file its register of directors, register of members, register of charges or an annual return with the BVI Registrar of Corporate Affairs.”</a:t>
            </a:r>
            <a:endParaRPr lang="en-GB" smtClean="0">
              <a:latin typeface="Arial" charset="0"/>
              <a:cs typeface="Arial" charset="0"/>
            </a:endParaRPr>
          </a:p>
        </p:txBody>
      </p:sp>
      <p:sp>
        <p:nvSpPr>
          <p:cNvPr id="4" name="Date Placeholder 3"/>
          <p:cNvSpPr>
            <a:spLocks noGrp="1"/>
          </p:cNvSpPr>
          <p:nvPr>
            <p:ph type="dt" sz="quarter" idx="10"/>
          </p:nvPr>
        </p:nvSpPr>
        <p:spPr/>
        <p:txBody>
          <a:bodyPr/>
          <a:lstStyle/>
          <a:p>
            <a:pPr>
              <a:defRPr/>
            </a:pPr>
            <a:fld id="{C98EE3DD-1D4F-42D3-B91D-48EC108D890F}" type="datetime1">
              <a:rPr lang="en-GB" smtClean="0"/>
              <a:pPr>
                <a:defRPr/>
              </a:pPr>
              <a:t>18/07/2016</a:t>
            </a:fld>
            <a:endParaRPr lang="en-GB"/>
          </a:p>
        </p:txBody>
      </p:sp>
      <p:sp>
        <p:nvSpPr>
          <p:cNvPr id="5" name="Footer Placeholder 4"/>
          <p:cNvSpPr>
            <a:spLocks noGrp="1"/>
          </p:cNvSpPr>
          <p:nvPr>
            <p:ph type="ftr" sz="quarter" idx="11"/>
          </p:nvPr>
        </p:nvSpPr>
        <p:spPr/>
        <p:txBody>
          <a:bodyPr/>
          <a:lstStyle/>
          <a:p>
            <a:pPr>
              <a:defRPr/>
            </a:pPr>
            <a:r>
              <a:rPr lang="en-GB" smtClean="0"/>
              <a:t>www.rba.co.uk</a:t>
            </a:r>
            <a:endParaRPr lang="en-GB" dirty="0"/>
          </a:p>
        </p:txBody>
      </p:sp>
      <p:sp>
        <p:nvSpPr>
          <p:cNvPr id="6" name="Slide Number Placeholder 5"/>
          <p:cNvSpPr>
            <a:spLocks noGrp="1"/>
          </p:cNvSpPr>
          <p:nvPr>
            <p:ph type="sldNum" sz="quarter" idx="12"/>
          </p:nvPr>
        </p:nvSpPr>
        <p:spPr/>
        <p:txBody>
          <a:bodyPr/>
          <a:lstStyle/>
          <a:p>
            <a:pPr>
              <a:defRPr/>
            </a:pPr>
            <a:fld id="{04E0AA9D-7157-4CFD-8DBC-C0E89762F25F}" type="slidenum">
              <a:rPr lang="en-GB" smtClean="0"/>
              <a:pPr>
                <a:defRPr/>
              </a:pPr>
              <a:t>73</a:t>
            </a:fld>
            <a:endParaRPr lang="en-GB"/>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Title 1"/>
          <p:cNvSpPr>
            <a:spLocks noGrp="1"/>
          </p:cNvSpPr>
          <p:nvPr>
            <p:ph type="title"/>
          </p:nvPr>
        </p:nvSpPr>
        <p:spPr>
          <a:xfrm>
            <a:off x="428625" y="71438"/>
            <a:ext cx="8229600" cy="582612"/>
          </a:xfrm>
        </p:spPr>
        <p:txBody>
          <a:bodyPr/>
          <a:lstStyle/>
          <a:p>
            <a:pPr eaLnBrk="1" hangingPunct="1"/>
            <a:r>
              <a:rPr lang="en-GB" smtClean="0">
                <a:latin typeface="Arial" charset="0"/>
                <a:cs typeface="Arial" charset="0"/>
              </a:rPr>
              <a:t>Publicly traded companies – share prices</a:t>
            </a:r>
          </a:p>
        </p:txBody>
      </p:sp>
      <p:sp>
        <p:nvSpPr>
          <p:cNvPr id="41987" name="Content Placeholder 2"/>
          <p:cNvSpPr>
            <a:spLocks noGrp="1"/>
          </p:cNvSpPr>
          <p:nvPr>
            <p:ph idx="1"/>
          </p:nvPr>
        </p:nvSpPr>
        <p:spPr>
          <a:xfrm>
            <a:off x="428625" y="908050"/>
            <a:ext cx="8229600" cy="5329238"/>
          </a:xfrm>
        </p:spPr>
        <p:txBody>
          <a:bodyPr/>
          <a:lstStyle/>
          <a:p>
            <a:pPr eaLnBrk="1" hangingPunct="1"/>
            <a:r>
              <a:rPr lang="en-GB" smtClean="0">
                <a:latin typeface="Arial" charset="0"/>
                <a:cs typeface="Arial" charset="0"/>
              </a:rPr>
              <a:t>Free</a:t>
            </a:r>
          </a:p>
          <a:p>
            <a:pPr lvl="1" eaLnBrk="1" hangingPunct="1"/>
            <a:r>
              <a:rPr lang="en-GB" smtClean="0">
                <a:latin typeface="Arial" charset="0"/>
                <a:cs typeface="Arial" charset="0"/>
              </a:rPr>
              <a:t>current share prices delayed by 15-30 minutes</a:t>
            </a:r>
          </a:p>
          <a:p>
            <a:pPr lvl="1" eaLnBrk="1" hangingPunct="1"/>
            <a:r>
              <a:rPr lang="en-GB" smtClean="0">
                <a:latin typeface="Arial" charset="0"/>
                <a:cs typeface="Arial" charset="0"/>
              </a:rPr>
              <a:t>real-time prices if you have a share dealing account with a broker e.g. TD Direct Investing (</a:t>
            </a:r>
            <a:r>
              <a:rPr lang="en-GB" smtClean="0">
                <a:latin typeface="Arial" charset="0"/>
                <a:cs typeface="Arial" charset="0"/>
                <a:hlinkClick r:id="rId2"/>
              </a:rPr>
              <a:t>http://www.tddirectinvesting.co.uk/</a:t>
            </a:r>
            <a:r>
              <a:rPr lang="en-GB" smtClean="0">
                <a:latin typeface="Arial" charset="0"/>
                <a:cs typeface="Arial" charset="0"/>
              </a:rPr>
              <a:t>)</a:t>
            </a:r>
          </a:p>
          <a:p>
            <a:pPr lvl="1" eaLnBrk="1" hangingPunct="1"/>
            <a:r>
              <a:rPr lang="en-GB" smtClean="0">
                <a:latin typeface="Arial" charset="0"/>
                <a:cs typeface="Arial" charset="0"/>
              </a:rPr>
              <a:t>only cover companies currently listed on the exchange</a:t>
            </a:r>
          </a:p>
          <a:p>
            <a:pPr lvl="1" eaLnBrk="1" hangingPunct="1"/>
            <a:r>
              <a:rPr lang="en-GB" smtClean="0">
                <a:latin typeface="Arial" charset="0"/>
                <a:cs typeface="Arial" charset="0"/>
              </a:rPr>
              <a:t>some historical data as charts or figures (e.g. Yahoo Finance and Google Finance)</a:t>
            </a:r>
          </a:p>
          <a:p>
            <a:pPr lvl="1" eaLnBrk="1" hangingPunct="1"/>
            <a:r>
              <a:rPr lang="en-GB" smtClean="0">
                <a:latin typeface="Arial" charset="0"/>
                <a:cs typeface="Arial" charset="0"/>
              </a:rPr>
              <a:t>Yahoo and Google cover major stock markets</a:t>
            </a:r>
          </a:p>
          <a:p>
            <a:pPr lvl="1" eaLnBrk="1" hangingPunct="1"/>
            <a:r>
              <a:rPr lang="en-GB" smtClean="0">
                <a:latin typeface="Arial" charset="0"/>
                <a:cs typeface="Arial" charset="0"/>
              </a:rPr>
              <a:t>go direct to the stock exchange web site</a:t>
            </a:r>
          </a:p>
          <a:p>
            <a:pPr eaLnBrk="1" hangingPunct="1"/>
            <a:r>
              <a:rPr lang="en-GB" smtClean="0">
                <a:latin typeface="Arial" charset="0"/>
                <a:cs typeface="Arial" charset="0"/>
              </a:rPr>
              <a:t>Priced</a:t>
            </a:r>
          </a:p>
          <a:p>
            <a:pPr lvl="1" eaLnBrk="1" hangingPunct="1"/>
            <a:r>
              <a:rPr lang="en-GB" smtClean="0">
                <a:latin typeface="Arial" charset="0"/>
                <a:cs typeface="Arial" charset="0"/>
              </a:rPr>
              <a:t>for more detailed analysis</a:t>
            </a:r>
          </a:p>
          <a:p>
            <a:pPr lvl="1" eaLnBrk="1" hangingPunct="1"/>
            <a:r>
              <a:rPr lang="en-GB" smtClean="0">
                <a:latin typeface="Arial" charset="0"/>
                <a:cs typeface="Arial" charset="0"/>
              </a:rPr>
              <a:t>full historical data</a:t>
            </a:r>
          </a:p>
          <a:p>
            <a:pPr lvl="1" eaLnBrk="1" hangingPunct="1"/>
            <a:r>
              <a:rPr lang="en-GB" smtClean="0">
                <a:latin typeface="Arial" charset="0"/>
                <a:cs typeface="Arial" charset="0"/>
              </a:rPr>
              <a:t>stocks no longer traded or merged with another company</a:t>
            </a:r>
          </a:p>
        </p:txBody>
      </p:sp>
      <p:sp>
        <p:nvSpPr>
          <p:cNvPr id="4" name="Date Placeholder 3"/>
          <p:cNvSpPr>
            <a:spLocks noGrp="1"/>
          </p:cNvSpPr>
          <p:nvPr>
            <p:ph type="dt" sz="quarter" idx="10"/>
          </p:nvPr>
        </p:nvSpPr>
        <p:spPr/>
        <p:txBody>
          <a:bodyPr/>
          <a:lstStyle/>
          <a:p>
            <a:pPr>
              <a:defRPr/>
            </a:pPr>
            <a:fld id="{C98EE3DD-1D4F-42D3-B91D-48EC108D890F}" type="datetime1">
              <a:rPr lang="en-GB"/>
              <a:pPr>
                <a:defRPr/>
              </a:pPr>
              <a:t>18/07/2016</a:t>
            </a:fld>
            <a:endParaRPr lang="en-GB"/>
          </a:p>
        </p:txBody>
      </p:sp>
      <p:sp>
        <p:nvSpPr>
          <p:cNvPr id="5" name="Footer Placeholder 4"/>
          <p:cNvSpPr>
            <a:spLocks noGrp="1"/>
          </p:cNvSpPr>
          <p:nvPr>
            <p:ph type="ftr" sz="quarter" idx="11"/>
          </p:nvPr>
        </p:nvSpPr>
        <p:spPr/>
        <p:txBody>
          <a:bodyPr/>
          <a:lstStyle/>
          <a:p>
            <a:pPr>
              <a:defRPr/>
            </a:pPr>
            <a:r>
              <a:rPr lang="en-GB"/>
              <a:t>www.rba.co.uk</a:t>
            </a:r>
          </a:p>
        </p:txBody>
      </p:sp>
      <p:sp>
        <p:nvSpPr>
          <p:cNvPr id="6" name="Slide Number Placeholder 5"/>
          <p:cNvSpPr>
            <a:spLocks noGrp="1"/>
          </p:cNvSpPr>
          <p:nvPr>
            <p:ph type="sldNum" sz="quarter" idx="12"/>
          </p:nvPr>
        </p:nvSpPr>
        <p:spPr/>
        <p:txBody>
          <a:bodyPr/>
          <a:lstStyle/>
          <a:p>
            <a:pPr>
              <a:defRPr/>
            </a:pPr>
            <a:fld id="{CC8BCB99-4F77-414F-9F9B-B7C853306C5A}" type="slidenum">
              <a:rPr lang="en-GB"/>
              <a:pPr>
                <a:defRPr/>
              </a:pPr>
              <a:t>74</a:t>
            </a:fld>
            <a:endParaRPr lang="en-GB"/>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Title 1"/>
          <p:cNvSpPr>
            <a:spLocks noGrp="1"/>
          </p:cNvSpPr>
          <p:nvPr>
            <p:ph type="title"/>
          </p:nvPr>
        </p:nvSpPr>
        <p:spPr>
          <a:xfrm>
            <a:off x="428625" y="71438"/>
            <a:ext cx="8229600" cy="582612"/>
          </a:xfrm>
        </p:spPr>
        <p:txBody>
          <a:bodyPr/>
          <a:lstStyle/>
          <a:p>
            <a:pPr eaLnBrk="1" hangingPunct="1"/>
            <a:r>
              <a:rPr lang="en-GB" smtClean="0">
                <a:latin typeface="Arial" charset="0"/>
                <a:cs typeface="Arial" charset="0"/>
              </a:rPr>
              <a:t>Share prices</a:t>
            </a:r>
          </a:p>
        </p:txBody>
      </p:sp>
      <p:sp>
        <p:nvSpPr>
          <p:cNvPr id="43011" name="Content Placeholder 2"/>
          <p:cNvSpPr>
            <a:spLocks noGrp="1"/>
          </p:cNvSpPr>
          <p:nvPr>
            <p:ph idx="1"/>
          </p:nvPr>
        </p:nvSpPr>
        <p:spPr>
          <a:xfrm>
            <a:off x="428625" y="1071563"/>
            <a:ext cx="8229600" cy="5054600"/>
          </a:xfrm>
        </p:spPr>
        <p:txBody>
          <a:bodyPr/>
          <a:lstStyle/>
          <a:p>
            <a:pPr eaLnBrk="1" hangingPunct="1"/>
            <a:r>
              <a:rPr lang="en-GB" dirty="0" smtClean="0">
                <a:latin typeface="Arial" charset="0"/>
                <a:cs typeface="Arial" charset="0"/>
              </a:rPr>
              <a:t>Yahoo Finance (major stock markets only)</a:t>
            </a:r>
          </a:p>
          <a:p>
            <a:pPr lvl="1" eaLnBrk="1" hangingPunct="1"/>
            <a:r>
              <a:rPr lang="en-GB" dirty="0" smtClean="0">
                <a:latin typeface="Arial" charset="0"/>
                <a:cs typeface="Arial" charset="0"/>
                <a:hlinkClick r:id="rId2"/>
              </a:rPr>
              <a:t>http://uk.finance.yahoo.com/</a:t>
            </a:r>
            <a:r>
              <a:rPr lang="en-GB" dirty="0" smtClean="0">
                <a:latin typeface="Arial" charset="0"/>
                <a:cs typeface="Arial" charset="0"/>
              </a:rPr>
              <a:t> </a:t>
            </a:r>
          </a:p>
          <a:p>
            <a:pPr eaLnBrk="1" hangingPunct="1"/>
            <a:endParaRPr lang="en-GB" dirty="0" smtClean="0">
              <a:latin typeface="Arial" charset="0"/>
              <a:cs typeface="Arial" charset="0"/>
            </a:endParaRPr>
          </a:p>
          <a:p>
            <a:pPr eaLnBrk="1" hangingPunct="1"/>
            <a:r>
              <a:rPr lang="en-GB" dirty="0" smtClean="0">
                <a:latin typeface="Arial" charset="0"/>
                <a:cs typeface="Arial" charset="0"/>
              </a:rPr>
              <a:t>Google finance (US, UK, Canada, some European stock markets, Australia, Hong Kong, China)</a:t>
            </a:r>
          </a:p>
          <a:p>
            <a:pPr lvl="1" eaLnBrk="1" hangingPunct="1"/>
            <a:r>
              <a:rPr lang="en-GB" dirty="0" smtClean="0">
                <a:latin typeface="Arial" charset="0"/>
                <a:cs typeface="Arial" charset="0"/>
                <a:hlinkClick r:id="rId3"/>
              </a:rPr>
              <a:t>http://www.google.co.uk/finance</a:t>
            </a:r>
            <a:endParaRPr lang="en-GB" dirty="0" smtClean="0">
              <a:latin typeface="Arial" charset="0"/>
              <a:cs typeface="Arial" charset="0"/>
            </a:endParaRPr>
          </a:p>
          <a:p>
            <a:pPr lvl="1" eaLnBrk="1" hangingPunct="1"/>
            <a:r>
              <a:rPr lang="en-GB" dirty="0" smtClean="0">
                <a:latin typeface="Arial" charset="0"/>
                <a:cs typeface="Arial" charset="0"/>
                <a:hlinkClick r:id="rId4"/>
              </a:rPr>
              <a:t>http://www.google.com/finance</a:t>
            </a:r>
            <a:r>
              <a:rPr lang="en-GB" dirty="0" smtClean="0">
                <a:latin typeface="Arial" charset="0"/>
                <a:cs typeface="Arial" charset="0"/>
              </a:rPr>
              <a:t> </a:t>
            </a:r>
          </a:p>
          <a:p>
            <a:pPr eaLnBrk="1" hangingPunct="1"/>
            <a:endParaRPr lang="en-GB" dirty="0" smtClean="0">
              <a:latin typeface="Arial" charset="0"/>
              <a:cs typeface="Arial" charset="0"/>
            </a:endParaRPr>
          </a:p>
          <a:p>
            <a:pPr eaLnBrk="1" hangingPunct="1"/>
            <a:r>
              <a:rPr lang="en-GB" dirty="0" smtClean="0">
                <a:latin typeface="Arial" charset="0"/>
                <a:cs typeface="Arial" charset="0"/>
              </a:rPr>
              <a:t>FT.com – Markets, Equities section</a:t>
            </a:r>
          </a:p>
          <a:p>
            <a:pPr eaLnBrk="1" hangingPunct="1"/>
            <a:endParaRPr lang="en-GB" dirty="0" smtClean="0">
              <a:latin typeface="Arial" charset="0"/>
              <a:cs typeface="Arial" charset="0"/>
            </a:endParaRPr>
          </a:p>
          <a:p>
            <a:pPr eaLnBrk="1" hangingPunct="1"/>
            <a:r>
              <a:rPr lang="en-GB" dirty="0" smtClean="0">
                <a:latin typeface="Arial" charset="0"/>
                <a:cs typeface="Arial" charset="0"/>
              </a:rPr>
              <a:t>Priced services – Reuters, Thomson Reuters DataStream, Bloomberg</a:t>
            </a:r>
          </a:p>
          <a:p>
            <a:pPr eaLnBrk="1" hangingPunct="1"/>
            <a:endParaRPr lang="en-GB" dirty="0" smtClean="0">
              <a:latin typeface="Arial" charset="0"/>
              <a:cs typeface="Arial" charset="0"/>
            </a:endParaRPr>
          </a:p>
        </p:txBody>
      </p:sp>
      <p:sp>
        <p:nvSpPr>
          <p:cNvPr id="4" name="Date Placeholder 3"/>
          <p:cNvSpPr>
            <a:spLocks noGrp="1"/>
          </p:cNvSpPr>
          <p:nvPr>
            <p:ph type="dt" sz="quarter" idx="10"/>
          </p:nvPr>
        </p:nvSpPr>
        <p:spPr/>
        <p:txBody>
          <a:bodyPr/>
          <a:lstStyle/>
          <a:p>
            <a:pPr>
              <a:defRPr/>
            </a:pPr>
            <a:fld id="{C98EE3DD-1D4F-42D3-B91D-48EC108D890F}" type="datetime1">
              <a:rPr lang="en-GB"/>
              <a:pPr>
                <a:defRPr/>
              </a:pPr>
              <a:t>18/07/2016</a:t>
            </a:fld>
            <a:endParaRPr lang="en-GB"/>
          </a:p>
        </p:txBody>
      </p:sp>
      <p:sp>
        <p:nvSpPr>
          <p:cNvPr id="5" name="Footer Placeholder 4"/>
          <p:cNvSpPr>
            <a:spLocks noGrp="1"/>
          </p:cNvSpPr>
          <p:nvPr>
            <p:ph type="ftr" sz="quarter" idx="11"/>
          </p:nvPr>
        </p:nvSpPr>
        <p:spPr/>
        <p:txBody>
          <a:bodyPr/>
          <a:lstStyle/>
          <a:p>
            <a:pPr>
              <a:defRPr/>
            </a:pPr>
            <a:r>
              <a:rPr lang="en-GB"/>
              <a:t>www.rba.co.uk</a:t>
            </a:r>
          </a:p>
        </p:txBody>
      </p:sp>
      <p:sp>
        <p:nvSpPr>
          <p:cNvPr id="6" name="Slide Number Placeholder 5"/>
          <p:cNvSpPr>
            <a:spLocks noGrp="1"/>
          </p:cNvSpPr>
          <p:nvPr>
            <p:ph type="sldNum" sz="quarter" idx="12"/>
          </p:nvPr>
        </p:nvSpPr>
        <p:spPr/>
        <p:txBody>
          <a:bodyPr/>
          <a:lstStyle/>
          <a:p>
            <a:pPr>
              <a:defRPr/>
            </a:pPr>
            <a:fld id="{9338B539-B873-4BD0-A9BE-3C8C65A068C8}" type="slidenum">
              <a:rPr lang="en-GB"/>
              <a:pPr>
                <a:defRPr/>
              </a:pPr>
              <a:t>75</a:t>
            </a:fld>
            <a:endParaRPr lang="en-GB"/>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71438"/>
            <a:ext cx="8229600" cy="582612"/>
          </a:xfrm>
        </p:spPr>
        <p:txBody>
          <a:bodyPr/>
          <a:lstStyle/>
          <a:p>
            <a:pPr eaLnBrk="1" hangingPunct="1"/>
            <a:r>
              <a:rPr lang="en-GB" smtClean="0">
                <a:latin typeface="Arial" charset="0"/>
                <a:cs typeface="Arial" charset="0"/>
              </a:rPr>
              <a:t>Yahoo Finance</a:t>
            </a:r>
          </a:p>
        </p:txBody>
      </p:sp>
      <p:sp>
        <p:nvSpPr>
          <p:cNvPr id="4" name="Date Placeholder 3"/>
          <p:cNvSpPr>
            <a:spLocks noGrp="1"/>
          </p:cNvSpPr>
          <p:nvPr>
            <p:ph type="dt" sz="quarter" idx="10"/>
          </p:nvPr>
        </p:nvSpPr>
        <p:spPr/>
        <p:txBody>
          <a:bodyPr/>
          <a:lstStyle/>
          <a:p>
            <a:pPr>
              <a:defRPr/>
            </a:pPr>
            <a:fld id="{C98EE3DD-1D4F-42D3-B91D-48EC108D890F}" type="datetime1">
              <a:rPr lang="en-GB"/>
              <a:pPr>
                <a:defRPr/>
              </a:pPr>
              <a:t>18/07/2016</a:t>
            </a:fld>
            <a:endParaRPr lang="en-GB"/>
          </a:p>
        </p:txBody>
      </p:sp>
      <p:sp>
        <p:nvSpPr>
          <p:cNvPr id="5" name="Footer Placeholder 4"/>
          <p:cNvSpPr>
            <a:spLocks noGrp="1"/>
          </p:cNvSpPr>
          <p:nvPr>
            <p:ph type="ftr" sz="quarter" idx="11"/>
          </p:nvPr>
        </p:nvSpPr>
        <p:spPr/>
        <p:txBody>
          <a:bodyPr/>
          <a:lstStyle/>
          <a:p>
            <a:pPr>
              <a:defRPr/>
            </a:pPr>
            <a:r>
              <a:rPr lang="en-GB"/>
              <a:t>www.rba.co.uk</a:t>
            </a:r>
          </a:p>
        </p:txBody>
      </p:sp>
      <p:sp>
        <p:nvSpPr>
          <p:cNvPr id="6" name="Slide Number Placeholder 5"/>
          <p:cNvSpPr>
            <a:spLocks noGrp="1"/>
          </p:cNvSpPr>
          <p:nvPr>
            <p:ph type="sldNum" sz="quarter" idx="12"/>
          </p:nvPr>
        </p:nvSpPr>
        <p:spPr/>
        <p:txBody>
          <a:bodyPr/>
          <a:lstStyle/>
          <a:p>
            <a:pPr>
              <a:defRPr/>
            </a:pPr>
            <a:fld id="{4179A8C0-6E83-4DEA-A9A9-B323B6CCBD94}" type="slidenum">
              <a:rPr lang="en-GB"/>
              <a:pPr>
                <a:defRPr/>
              </a:pPr>
              <a:t>76</a:t>
            </a:fld>
            <a:endParaRPr lang="en-GB"/>
          </a:p>
        </p:txBody>
      </p:sp>
      <p:pic>
        <p:nvPicPr>
          <p:cNvPr id="10" name="Picture 9" descr="Tesco_1.gif"/>
          <p:cNvPicPr>
            <a:picLocks noChangeAspect="1"/>
          </p:cNvPicPr>
          <p:nvPr/>
        </p:nvPicPr>
        <p:blipFill>
          <a:blip r:embed="rId2" cstate="print"/>
          <a:stretch>
            <a:fillRect/>
          </a:stretch>
        </p:blipFill>
        <p:spPr>
          <a:xfrm>
            <a:off x="395536" y="764704"/>
            <a:ext cx="8283218" cy="5544616"/>
          </a:xfrm>
          <a:prstGeom prst="rect">
            <a:avLst/>
          </a:prstGeom>
        </p:spPr>
      </p:pic>
      <p:pic>
        <p:nvPicPr>
          <p:cNvPr id="11" name="Picture 10" descr="Tesco_2.gif"/>
          <p:cNvPicPr>
            <a:picLocks noChangeAspect="1"/>
          </p:cNvPicPr>
          <p:nvPr/>
        </p:nvPicPr>
        <p:blipFill>
          <a:blip r:embed="rId3" cstate="print"/>
          <a:stretch>
            <a:fillRect/>
          </a:stretch>
        </p:blipFill>
        <p:spPr>
          <a:xfrm>
            <a:off x="1549846" y="2554560"/>
            <a:ext cx="7486650" cy="4114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Title 1"/>
          <p:cNvSpPr>
            <a:spLocks noGrp="1"/>
          </p:cNvSpPr>
          <p:nvPr>
            <p:ph type="title"/>
          </p:nvPr>
        </p:nvSpPr>
        <p:spPr>
          <a:xfrm>
            <a:off x="457200" y="71438"/>
            <a:ext cx="8229600" cy="582612"/>
          </a:xfrm>
        </p:spPr>
        <p:txBody>
          <a:bodyPr/>
          <a:lstStyle/>
          <a:p>
            <a:r>
              <a:rPr lang="en-GB" dirty="0" smtClean="0">
                <a:latin typeface="Arial" charset="0"/>
                <a:cs typeface="Arial" charset="0"/>
              </a:rPr>
              <a:t>Google Finance</a:t>
            </a:r>
          </a:p>
        </p:txBody>
      </p:sp>
      <p:sp>
        <p:nvSpPr>
          <p:cNvPr id="4" name="Date Placeholder 3"/>
          <p:cNvSpPr>
            <a:spLocks noGrp="1"/>
          </p:cNvSpPr>
          <p:nvPr>
            <p:ph type="dt" sz="quarter" idx="10"/>
          </p:nvPr>
        </p:nvSpPr>
        <p:spPr/>
        <p:txBody>
          <a:bodyPr/>
          <a:lstStyle/>
          <a:p>
            <a:pPr>
              <a:defRPr/>
            </a:pPr>
            <a:fld id="{C72133D7-C68E-4E4C-865E-D6C9E94A2F86}" type="datetime1">
              <a:rPr lang="en-GB" smtClean="0"/>
              <a:pPr>
                <a:defRPr/>
              </a:pPr>
              <a:t>18/07/2016</a:t>
            </a:fld>
            <a:endParaRPr lang="en-GB"/>
          </a:p>
        </p:txBody>
      </p:sp>
      <p:sp>
        <p:nvSpPr>
          <p:cNvPr id="5" name="Footer Placeholder 4"/>
          <p:cNvSpPr>
            <a:spLocks noGrp="1"/>
          </p:cNvSpPr>
          <p:nvPr>
            <p:ph type="ftr" sz="quarter" idx="11"/>
          </p:nvPr>
        </p:nvSpPr>
        <p:spPr/>
        <p:txBody>
          <a:bodyPr/>
          <a:lstStyle/>
          <a:p>
            <a:pPr>
              <a:defRPr/>
            </a:pPr>
            <a:r>
              <a:rPr lang="en-GB" smtClean="0"/>
              <a:t>www.rba.co.uk</a:t>
            </a:r>
            <a:endParaRPr lang="en-GB" dirty="0"/>
          </a:p>
        </p:txBody>
      </p:sp>
      <p:sp>
        <p:nvSpPr>
          <p:cNvPr id="6" name="Slide Number Placeholder 5"/>
          <p:cNvSpPr>
            <a:spLocks noGrp="1"/>
          </p:cNvSpPr>
          <p:nvPr>
            <p:ph type="sldNum" sz="quarter" idx="12"/>
          </p:nvPr>
        </p:nvSpPr>
        <p:spPr/>
        <p:txBody>
          <a:bodyPr/>
          <a:lstStyle/>
          <a:p>
            <a:pPr>
              <a:defRPr/>
            </a:pPr>
            <a:fld id="{DAC84FD6-2606-4262-AE12-AD8B788FDBB2}" type="slidenum">
              <a:rPr lang="en-GB" smtClean="0"/>
              <a:pPr>
                <a:defRPr/>
              </a:pPr>
              <a:t>77</a:t>
            </a:fld>
            <a:endParaRPr lang="en-GB"/>
          </a:p>
        </p:txBody>
      </p:sp>
      <p:pic>
        <p:nvPicPr>
          <p:cNvPr id="8" name="Picture 7" descr="Tesco_3.gif"/>
          <p:cNvPicPr>
            <a:picLocks noChangeAspect="1"/>
          </p:cNvPicPr>
          <p:nvPr/>
        </p:nvPicPr>
        <p:blipFill>
          <a:blip r:embed="rId2" cstate="print"/>
          <a:stretch>
            <a:fillRect/>
          </a:stretch>
        </p:blipFill>
        <p:spPr>
          <a:xfrm>
            <a:off x="0" y="836517"/>
            <a:ext cx="9144000" cy="5184965"/>
          </a:xfrm>
          <a:prstGeom prst="rect">
            <a:avLst/>
          </a:prstGeom>
        </p:spPr>
      </p:pic>
      <p:pic>
        <p:nvPicPr>
          <p:cNvPr id="9" name="Picture 8" descr="Tesco_4.gif"/>
          <p:cNvPicPr>
            <a:picLocks noChangeAspect="1"/>
          </p:cNvPicPr>
          <p:nvPr/>
        </p:nvPicPr>
        <p:blipFill>
          <a:blip r:embed="rId3" cstate="print"/>
          <a:stretch>
            <a:fillRect/>
          </a:stretch>
        </p:blipFill>
        <p:spPr>
          <a:xfrm>
            <a:off x="1113606" y="2592660"/>
            <a:ext cx="7562850" cy="40767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Google Finance</a:t>
            </a:r>
            <a:endParaRPr lang="en-GB" dirty="0"/>
          </a:p>
        </p:txBody>
      </p:sp>
      <p:sp>
        <p:nvSpPr>
          <p:cNvPr id="3" name="Date Placeholder 2"/>
          <p:cNvSpPr>
            <a:spLocks noGrp="1"/>
          </p:cNvSpPr>
          <p:nvPr>
            <p:ph type="dt" sz="half" idx="10"/>
          </p:nvPr>
        </p:nvSpPr>
        <p:spPr/>
        <p:txBody>
          <a:bodyPr/>
          <a:lstStyle/>
          <a:p>
            <a:fld id="{78994BDD-D0E9-4325-8A3F-7702B48AA4A9}" type="datetime1">
              <a:rPr lang="en-GB" smtClean="0">
                <a:solidFill>
                  <a:prstClr val="black">
                    <a:tint val="75000"/>
                  </a:prstClr>
                </a:solidFill>
              </a:rPr>
              <a:pPr/>
              <a:t>18/07/2016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r>
              <a:rPr lang="en-GB" smtClean="0">
                <a:solidFill>
                  <a:prstClr val="black">
                    <a:tint val="75000"/>
                  </a:prstClr>
                </a:solidFill>
              </a:rPr>
              <a:t>www.rba.co.uk</a:t>
            </a:r>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201C6AF-9ED1-4F00-96B0-A0DF495580E3}" type="slidenum">
              <a:rPr lang="en-GB" smtClean="0">
                <a:solidFill>
                  <a:prstClr val="black">
                    <a:tint val="75000"/>
                  </a:prstClr>
                </a:solidFill>
              </a:rPr>
              <a:pPr/>
              <a:t>78</a:t>
            </a:fld>
            <a:endParaRPr lang="en-GB">
              <a:solidFill>
                <a:prstClr val="black">
                  <a:tint val="75000"/>
                </a:prstClr>
              </a:solidFill>
            </a:endParaRPr>
          </a:p>
        </p:txBody>
      </p:sp>
      <p:pic>
        <p:nvPicPr>
          <p:cNvPr id="7" name="Picture 6" descr="Tesco_5.gif"/>
          <p:cNvPicPr>
            <a:picLocks noChangeAspect="1"/>
          </p:cNvPicPr>
          <p:nvPr/>
        </p:nvPicPr>
        <p:blipFill>
          <a:blip r:embed="rId2" cstate="print"/>
          <a:stretch>
            <a:fillRect/>
          </a:stretch>
        </p:blipFill>
        <p:spPr>
          <a:xfrm>
            <a:off x="0" y="798419"/>
            <a:ext cx="9144000" cy="5261162"/>
          </a:xfrm>
          <a:prstGeom prst="rect">
            <a:avLst/>
          </a:prstGeom>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12" descr="BASF.gif"/>
          <p:cNvPicPr>
            <a:picLocks noChangeAspect="1"/>
          </p:cNvPicPr>
          <p:nvPr/>
        </p:nvPicPr>
        <p:blipFill>
          <a:blip r:embed="rId2" cstate="print"/>
          <a:stretch>
            <a:fillRect/>
          </a:stretch>
        </p:blipFill>
        <p:spPr>
          <a:xfrm>
            <a:off x="323528" y="620688"/>
            <a:ext cx="5889476" cy="4456196"/>
          </a:xfrm>
          <a:prstGeom prst="rect">
            <a:avLst/>
          </a:prstGeom>
        </p:spPr>
      </p:pic>
      <p:sp>
        <p:nvSpPr>
          <p:cNvPr id="12" name="Title 11"/>
          <p:cNvSpPr>
            <a:spLocks noGrp="1"/>
          </p:cNvSpPr>
          <p:nvPr>
            <p:ph type="title"/>
          </p:nvPr>
        </p:nvSpPr>
        <p:spPr/>
        <p:txBody>
          <a:bodyPr/>
          <a:lstStyle/>
          <a:p>
            <a:r>
              <a:rPr lang="en-GB" dirty="0" smtClean="0"/>
              <a:t>Companies on social media </a:t>
            </a:r>
            <a:endParaRPr lang="en-GB" dirty="0"/>
          </a:p>
        </p:txBody>
      </p:sp>
      <p:sp>
        <p:nvSpPr>
          <p:cNvPr id="2" name="Date Placeholder 1"/>
          <p:cNvSpPr>
            <a:spLocks noGrp="1"/>
          </p:cNvSpPr>
          <p:nvPr>
            <p:ph type="dt" sz="half" idx="10"/>
          </p:nvPr>
        </p:nvSpPr>
        <p:spPr/>
        <p:txBody>
          <a:bodyPr/>
          <a:lstStyle/>
          <a:p>
            <a:pPr>
              <a:defRPr/>
            </a:pPr>
            <a:fld id="{162F0CF2-61FB-42A2-BCFD-E1E9F64E76AB}" type="datetime1">
              <a:rPr lang="en-GB"/>
              <a:pPr>
                <a:defRPr/>
              </a:pPr>
              <a:t>18/07/2016</a:t>
            </a:fld>
            <a:endParaRPr lang="en-GB"/>
          </a:p>
        </p:txBody>
      </p:sp>
      <p:sp>
        <p:nvSpPr>
          <p:cNvPr id="3" name="Footer Placeholder 2"/>
          <p:cNvSpPr>
            <a:spLocks noGrp="1"/>
          </p:cNvSpPr>
          <p:nvPr>
            <p:ph type="ftr" sz="quarter" idx="11"/>
          </p:nvPr>
        </p:nvSpPr>
        <p:spPr/>
        <p:txBody>
          <a:bodyPr/>
          <a:lstStyle/>
          <a:p>
            <a:pPr>
              <a:defRPr/>
            </a:pPr>
            <a:r>
              <a:rPr lang="en-GB"/>
              <a:t>www.rba.co.uk</a:t>
            </a:r>
          </a:p>
        </p:txBody>
      </p:sp>
      <p:sp>
        <p:nvSpPr>
          <p:cNvPr id="4" name="Slide Number Placeholder 3"/>
          <p:cNvSpPr>
            <a:spLocks noGrp="1"/>
          </p:cNvSpPr>
          <p:nvPr>
            <p:ph type="sldNum" sz="quarter" idx="12"/>
          </p:nvPr>
        </p:nvSpPr>
        <p:spPr/>
        <p:txBody>
          <a:bodyPr/>
          <a:lstStyle/>
          <a:p>
            <a:pPr>
              <a:defRPr/>
            </a:pPr>
            <a:fld id="{D1FB1047-978C-4C97-8290-D9FBAB6BE1E4}" type="slidenum">
              <a:rPr lang="en-GB"/>
              <a:pPr>
                <a:defRPr/>
              </a:pPr>
              <a:t>79</a:t>
            </a:fld>
            <a:endParaRPr lang="en-GB"/>
          </a:p>
        </p:txBody>
      </p:sp>
      <p:pic>
        <p:nvPicPr>
          <p:cNvPr id="10" name="Picture 9" descr="BASF-Facebook1.gif"/>
          <p:cNvPicPr>
            <a:picLocks noChangeAspect="1"/>
          </p:cNvPicPr>
          <p:nvPr/>
        </p:nvPicPr>
        <p:blipFill>
          <a:blip r:embed="rId3" cstate="print"/>
          <a:stretch>
            <a:fillRect/>
          </a:stretch>
        </p:blipFill>
        <p:spPr>
          <a:xfrm>
            <a:off x="3851920" y="1124744"/>
            <a:ext cx="4097824" cy="3240360"/>
          </a:xfrm>
          <a:prstGeom prst="rect">
            <a:avLst/>
          </a:prstGeom>
        </p:spPr>
      </p:pic>
      <p:pic>
        <p:nvPicPr>
          <p:cNvPr id="11" name="Picture 10" descr="BASF-Facebook2.gif"/>
          <p:cNvPicPr>
            <a:picLocks noChangeAspect="1"/>
          </p:cNvPicPr>
          <p:nvPr/>
        </p:nvPicPr>
        <p:blipFill>
          <a:blip r:embed="rId4" cstate="print"/>
          <a:stretch>
            <a:fillRect/>
          </a:stretch>
        </p:blipFill>
        <p:spPr>
          <a:xfrm>
            <a:off x="5055228" y="2204864"/>
            <a:ext cx="4088772" cy="2915916"/>
          </a:xfrm>
          <a:prstGeom prst="rect">
            <a:avLst/>
          </a:prstGeom>
        </p:spPr>
      </p:pic>
      <p:pic>
        <p:nvPicPr>
          <p:cNvPr id="14" name="Picture 13" descr="BASF_LinkedIN.gif"/>
          <p:cNvPicPr>
            <a:picLocks noChangeAspect="1"/>
          </p:cNvPicPr>
          <p:nvPr/>
        </p:nvPicPr>
        <p:blipFill>
          <a:blip r:embed="rId5" cstate="print"/>
          <a:stretch>
            <a:fillRect/>
          </a:stretch>
        </p:blipFill>
        <p:spPr>
          <a:xfrm>
            <a:off x="611560" y="2066757"/>
            <a:ext cx="4176464" cy="4667417"/>
          </a:xfrm>
          <a:prstGeom prst="rect">
            <a:avLst/>
          </a:prstGeom>
        </p:spPr>
      </p:pic>
      <p:pic>
        <p:nvPicPr>
          <p:cNvPr id="17" name="Picture 16" descr="BASF_Google_Plus.gif"/>
          <p:cNvPicPr>
            <a:picLocks noChangeAspect="1"/>
          </p:cNvPicPr>
          <p:nvPr/>
        </p:nvPicPr>
        <p:blipFill>
          <a:blip r:embed="rId6" cstate="print"/>
          <a:stretch>
            <a:fillRect/>
          </a:stretch>
        </p:blipFill>
        <p:spPr>
          <a:xfrm>
            <a:off x="5800043" y="3356992"/>
            <a:ext cx="2228341" cy="338727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6E481F9-1F60-4314-AF8D-86B12F7E42C7}" type="datetime1">
              <a:rPr lang="en-GB" smtClean="0">
                <a:solidFill>
                  <a:prstClr val="black">
                    <a:tint val="75000"/>
                  </a:prstClr>
                </a:solidFill>
              </a:rPr>
              <a:pPr>
                <a:defRPr/>
              </a:pPr>
              <a:t>18/07/2016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a:defRPr/>
            </a:pPr>
            <a:r>
              <a:rPr lang="en-GB" smtClean="0">
                <a:solidFill>
                  <a:prstClr val="black">
                    <a:tint val="75000"/>
                  </a:prstClr>
                </a:solidFill>
              </a:rPr>
              <a:t>www.rba.co.uk</a:t>
            </a: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B08A4098-A745-4065-92E0-268BA51B8205}" type="slidenum">
              <a:rPr lang="en-GB" smtClean="0">
                <a:solidFill>
                  <a:prstClr val="black">
                    <a:tint val="75000"/>
                  </a:prstClr>
                </a:solidFill>
              </a:rPr>
              <a:pPr>
                <a:defRPr/>
              </a:pPr>
              <a:t>8</a:t>
            </a:fld>
            <a:endParaRPr lang="en-GB">
              <a:solidFill>
                <a:prstClr val="black">
                  <a:tint val="75000"/>
                </a:prstClr>
              </a:solidFill>
            </a:endParaRPr>
          </a:p>
        </p:txBody>
      </p:sp>
      <p:pic>
        <p:nvPicPr>
          <p:cNvPr id="5" name="Picture 4" descr="YouGov_1.gif"/>
          <p:cNvPicPr>
            <a:picLocks noChangeAspect="1"/>
          </p:cNvPicPr>
          <p:nvPr/>
        </p:nvPicPr>
        <p:blipFill>
          <a:blip r:embed="rId2" cstate="print"/>
          <a:stretch>
            <a:fillRect/>
          </a:stretch>
        </p:blipFill>
        <p:spPr>
          <a:xfrm>
            <a:off x="854601" y="987549"/>
            <a:ext cx="6669727" cy="5393779"/>
          </a:xfrm>
          <a:prstGeom prst="rect">
            <a:avLst/>
          </a:prstGeom>
        </p:spPr>
      </p:pic>
      <p:sp>
        <p:nvSpPr>
          <p:cNvPr id="6" name="Rectangle 5"/>
          <p:cNvSpPr/>
          <p:nvPr/>
        </p:nvSpPr>
        <p:spPr>
          <a:xfrm>
            <a:off x="827584" y="116632"/>
            <a:ext cx="5670376" cy="646331"/>
          </a:xfrm>
          <a:prstGeom prst="rect">
            <a:avLst/>
          </a:prstGeom>
        </p:spPr>
        <p:txBody>
          <a:bodyPr wrap="square">
            <a:spAutoFit/>
          </a:bodyPr>
          <a:lstStyle/>
          <a:p>
            <a:r>
              <a:rPr lang="en-GB" dirty="0" err="1" smtClean="0"/>
              <a:t>YouGov</a:t>
            </a:r>
            <a:r>
              <a:rPr lang="en-GB" dirty="0" smtClean="0"/>
              <a:t> | </a:t>
            </a:r>
            <a:r>
              <a:rPr lang="en-GB" dirty="0" err="1" smtClean="0"/>
              <a:t>YouGov</a:t>
            </a:r>
            <a:r>
              <a:rPr lang="en-GB" dirty="0" smtClean="0"/>
              <a:t> on the day poll: Remain 52%, Leave 48%  </a:t>
            </a:r>
            <a:r>
              <a:rPr lang="en-GB" dirty="0" smtClean="0">
                <a:hlinkClick r:id="rId3"/>
              </a:rPr>
              <a:t>https://yougov.co.uk/news/2016/06/23/yougov-day-poll/</a:t>
            </a:r>
            <a:r>
              <a:rPr lang="en-GB" dirty="0" smtClean="0"/>
              <a:t> </a:t>
            </a:r>
            <a:endParaRPr lang="en-GB"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88369D-7DEC-420C-AA6F-CDD22E02AC6F}" type="datetime1">
              <a:rPr lang="en-GB" smtClean="0"/>
              <a:pPr/>
              <a:t>18/07/2016</a:t>
            </a:fld>
            <a:endParaRPr lang="en-GB"/>
          </a:p>
        </p:txBody>
      </p:sp>
      <p:sp>
        <p:nvSpPr>
          <p:cNvPr id="3" name="Footer Placeholder 2"/>
          <p:cNvSpPr>
            <a:spLocks noGrp="1"/>
          </p:cNvSpPr>
          <p:nvPr>
            <p:ph type="ftr" sz="quarter" idx="11"/>
          </p:nvPr>
        </p:nvSpPr>
        <p:spPr/>
        <p:txBody>
          <a:bodyPr/>
          <a:lstStyle/>
          <a:p>
            <a:r>
              <a:rPr lang="en-GB" smtClean="0"/>
              <a:t>www.rba.co.uk</a:t>
            </a:r>
            <a:endParaRPr lang="en-GB"/>
          </a:p>
        </p:txBody>
      </p:sp>
      <p:sp>
        <p:nvSpPr>
          <p:cNvPr id="4" name="Slide Number Placeholder 3"/>
          <p:cNvSpPr>
            <a:spLocks noGrp="1"/>
          </p:cNvSpPr>
          <p:nvPr>
            <p:ph type="sldNum" sz="quarter" idx="12"/>
          </p:nvPr>
        </p:nvSpPr>
        <p:spPr/>
        <p:txBody>
          <a:bodyPr/>
          <a:lstStyle/>
          <a:p>
            <a:fld id="{5201C6AF-9ED1-4F00-96B0-A0DF495580E3}" type="slidenum">
              <a:rPr lang="en-GB" smtClean="0"/>
              <a:pPr/>
              <a:t>80</a:t>
            </a:fld>
            <a:endParaRPr lang="en-GB"/>
          </a:p>
        </p:txBody>
      </p:sp>
      <p:pic>
        <p:nvPicPr>
          <p:cNvPr id="5" name="Picture 4" descr="BASF-Flickr.gif"/>
          <p:cNvPicPr>
            <a:picLocks noChangeAspect="1"/>
          </p:cNvPicPr>
          <p:nvPr/>
        </p:nvPicPr>
        <p:blipFill>
          <a:blip r:embed="rId2" cstate="print"/>
          <a:stretch>
            <a:fillRect/>
          </a:stretch>
        </p:blipFill>
        <p:spPr>
          <a:xfrm>
            <a:off x="251520" y="188640"/>
            <a:ext cx="4040890" cy="4545182"/>
          </a:xfrm>
          <a:prstGeom prst="rect">
            <a:avLst/>
          </a:prstGeom>
        </p:spPr>
      </p:pic>
      <p:pic>
        <p:nvPicPr>
          <p:cNvPr id="6" name="Picture 5" descr="BASF--Instagram.gif"/>
          <p:cNvPicPr>
            <a:picLocks noChangeAspect="1"/>
          </p:cNvPicPr>
          <p:nvPr/>
        </p:nvPicPr>
        <p:blipFill>
          <a:blip r:embed="rId3" cstate="print"/>
          <a:stretch>
            <a:fillRect/>
          </a:stretch>
        </p:blipFill>
        <p:spPr>
          <a:xfrm>
            <a:off x="3995936" y="404664"/>
            <a:ext cx="5012182" cy="3609964"/>
          </a:xfrm>
          <a:prstGeom prst="rect">
            <a:avLst/>
          </a:prstGeom>
        </p:spPr>
      </p:pic>
      <p:pic>
        <p:nvPicPr>
          <p:cNvPr id="7" name="Picture 6" descr="BASF-SLideshare.gif"/>
          <p:cNvPicPr>
            <a:picLocks noChangeAspect="1"/>
          </p:cNvPicPr>
          <p:nvPr/>
        </p:nvPicPr>
        <p:blipFill>
          <a:blip r:embed="rId4" cstate="print"/>
          <a:stretch>
            <a:fillRect/>
          </a:stretch>
        </p:blipFill>
        <p:spPr>
          <a:xfrm>
            <a:off x="323528" y="3028042"/>
            <a:ext cx="5666978" cy="3425294"/>
          </a:xfrm>
          <a:prstGeom prst="rect">
            <a:avLst/>
          </a:prstGeom>
          <a:ln>
            <a:solidFill>
              <a:schemeClr val="tx1">
                <a:lumMod val="95000"/>
                <a:lumOff val="5000"/>
              </a:schemeClr>
            </a:solidFill>
          </a:ln>
        </p:spPr>
      </p:pic>
      <p:pic>
        <p:nvPicPr>
          <p:cNvPr id="8" name="Picture 7" descr="BASF-TWitter-2.gif"/>
          <p:cNvPicPr>
            <a:picLocks noChangeAspect="1"/>
          </p:cNvPicPr>
          <p:nvPr/>
        </p:nvPicPr>
        <p:blipFill>
          <a:blip r:embed="rId5" cstate="print"/>
          <a:stretch>
            <a:fillRect/>
          </a:stretch>
        </p:blipFill>
        <p:spPr>
          <a:xfrm>
            <a:off x="3563888" y="2060848"/>
            <a:ext cx="3444360" cy="4030017"/>
          </a:xfrm>
          <a:prstGeom prst="rect">
            <a:avLst/>
          </a:prstGeom>
          <a:ln>
            <a:solidFill>
              <a:schemeClr val="tx1">
                <a:lumMod val="95000"/>
                <a:lumOff val="5000"/>
              </a:schemeClr>
            </a:solidFill>
          </a:ln>
        </p:spPr>
      </p:pic>
      <p:pic>
        <p:nvPicPr>
          <p:cNvPr id="9" name="Picture 8" descr="BASF-YouTube.gif"/>
          <p:cNvPicPr>
            <a:picLocks noChangeAspect="1"/>
          </p:cNvPicPr>
          <p:nvPr/>
        </p:nvPicPr>
        <p:blipFill>
          <a:blip r:embed="rId6" cstate="print"/>
          <a:stretch>
            <a:fillRect/>
          </a:stretch>
        </p:blipFill>
        <p:spPr>
          <a:xfrm>
            <a:off x="5508104" y="3325202"/>
            <a:ext cx="3528392" cy="3416166"/>
          </a:xfrm>
          <a:prstGeom prst="rect">
            <a:avLst/>
          </a:prstGeom>
          <a:ln>
            <a:solidFill>
              <a:schemeClr val="tx1">
                <a:lumMod val="95000"/>
                <a:lumOff val="5000"/>
              </a:schemeClr>
            </a:solid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GB"/>
          </a:p>
        </p:txBody>
      </p:sp>
      <p:sp>
        <p:nvSpPr>
          <p:cNvPr id="7" name="Content Placeholder 6"/>
          <p:cNvSpPr>
            <a:spLocks noGrp="1"/>
          </p:cNvSpPr>
          <p:nvPr>
            <p:ph idx="1"/>
          </p:nvPr>
        </p:nvSpPr>
        <p:spPr>
          <a:xfrm>
            <a:off x="899592" y="1268760"/>
            <a:ext cx="7200800" cy="4857403"/>
          </a:xfrm>
        </p:spPr>
        <p:txBody>
          <a:bodyPr>
            <a:normAutofit/>
          </a:bodyPr>
          <a:lstStyle/>
          <a:p>
            <a:pPr algn="ctr"/>
            <a:r>
              <a:rPr lang="en-GB" sz="3600" dirty="0" smtClean="0"/>
              <a:t>Google search options and commands for business research</a:t>
            </a:r>
            <a:endParaRPr lang="en-GB" sz="3600" dirty="0"/>
          </a:p>
        </p:txBody>
      </p:sp>
      <p:sp>
        <p:nvSpPr>
          <p:cNvPr id="3" name="Date Placeholder 2"/>
          <p:cNvSpPr>
            <a:spLocks noGrp="1"/>
          </p:cNvSpPr>
          <p:nvPr>
            <p:ph type="dt" sz="half" idx="10"/>
          </p:nvPr>
        </p:nvSpPr>
        <p:spPr/>
        <p:txBody>
          <a:bodyPr/>
          <a:lstStyle/>
          <a:p>
            <a:fld id="{78994BDD-D0E9-4325-8A3F-7702B48AA4A9}" type="datetime1">
              <a:rPr lang="en-GB" smtClean="0">
                <a:solidFill>
                  <a:prstClr val="black">
                    <a:tint val="75000"/>
                  </a:prstClr>
                </a:solidFill>
              </a:rPr>
              <a:pPr/>
              <a:t>18/07/2016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r>
              <a:rPr lang="en-GB" smtClean="0">
                <a:solidFill>
                  <a:prstClr val="black">
                    <a:tint val="75000"/>
                  </a:prstClr>
                </a:solidFill>
              </a:rPr>
              <a:t>www.rba.co.uk</a:t>
            </a:r>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201C6AF-9ED1-4F00-96B0-A0DF495580E3}" type="slidenum">
              <a:rPr lang="en-GB" smtClean="0">
                <a:solidFill>
                  <a:prstClr val="black">
                    <a:tint val="75000"/>
                  </a:prstClr>
                </a:solidFill>
              </a:rPr>
              <a:pPr/>
              <a:t>81</a:t>
            </a:fld>
            <a:endParaRPr lang="en-GB">
              <a:solidFill>
                <a:prstClr val="black">
                  <a:tint val="75000"/>
                </a:prstClr>
              </a:solidFill>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3" name="Content Placeholder 10"/>
          <p:cNvSpPr>
            <a:spLocks noGrp="1"/>
          </p:cNvSpPr>
          <p:nvPr>
            <p:ph idx="1"/>
          </p:nvPr>
        </p:nvSpPr>
        <p:spPr>
          <a:xfrm>
            <a:off x="611559" y="822672"/>
            <a:ext cx="8064897" cy="5054600"/>
          </a:xfrm>
        </p:spPr>
        <p:txBody>
          <a:bodyPr>
            <a:normAutofit fontScale="92500" lnSpcReduction="10000"/>
          </a:bodyPr>
          <a:lstStyle/>
          <a:p>
            <a:r>
              <a:rPr lang="en-GB" dirty="0" smtClean="0">
                <a:latin typeface="Arial" charset="0"/>
                <a:cs typeface="Arial" charset="0"/>
              </a:rPr>
              <a:t>Google now using artificial intelligence as part of search - </a:t>
            </a:r>
            <a:r>
              <a:rPr lang="en-GB" dirty="0" err="1" smtClean="0">
                <a:latin typeface="Arial" charset="0"/>
                <a:cs typeface="Arial" charset="0"/>
              </a:rPr>
              <a:t>RankBrain</a:t>
            </a:r>
            <a:endParaRPr lang="en-GB" dirty="0" smtClean="0">
              <a:latin typeface="Arial" charset="0"/>
              <a:cs typeface="Arial" charset="0"/>
            </a:endParaRPr>
          </a:p>
          <a:p>
            <a:endParaRPr lang="en-GB" dirty="0" smtClean="0">
              <a:latin typeface="Arial" charset="0"/>
              <a:cs typeface="Arial" charset="0"/>
            </a:endParaRPr>
          </a:p>
          <a:p>
            <a:r>
              <a:rPr lang="en-GB" dirty="0" smtClean="0">
                <a:latin typeface="Arial" charset="0"/>
                <a:cs typeface="Arial" charset="0"/>
              </a:rPr>
              <a:t>Tries to make “sense” of your search and put it into context, natural language queries, uses what others have searched and clicked </a:t>
            </a:r>
          </a:p>
          <a:p>
            <a:endParaRPr lang="en-GB" dirty="0" smtClean="0">
              <a:latin typeface="Arial" charset="0"/>
              <a:cs typeface="Arial" charset="0"/>
            </a:endParaRPr>
          </a:p>
          <a:p>
            <a:r>
              <a:rPr lang="en-GB" dirty="0" smtClean="0">
                <a:latin typeface="Arial" charset="0"/>
                <a:cs typeface="Arial" charset="0"/>
              </a:rPr>
              <a:t>Constantly changing – all bets are off when it comes to predicting what your results will look like</a:t>
            </a:r>
          </a:p>
          <a:p>
            <a:endParaRPr lang="en-GB" dirty="0" smtClean="0">
              <a:latin typeface="Arial" charset="0"/>
              <a:cs typeface="Arial" charset="0"/>
            </a:endParaRPr>
          </a:p>
          <a:p>
            <a:r>
              <a:rPr lang="en-GB" dirty="0" smtClean="0">
                <a:latin typeface="Arial" charset="0"/>
                <a:cs typeface="Arial" charset="0"/>
              </a:rPr>
              <a:t>How you ask your question is taken into account, device you are using is taken into account</a:t>
            </a:r>
          </a:p>
          <a:p>
            <a:endParaRPr lang="en-GB" dirty="0" smtClean="0">
              <a:latin typeface="Arial" charset="0"/>
              <a:cs typeface="Arial" charset="0"/>
            </a:endParaRPr>
          </a:p>
          <a:p>
            <a:r>
              <a:rPr lang="en-GB" dirty="0" smtClean="0">
                <a:latin typeface="Arial" charset="0"/>
                <a:cs typeface="Arial" charset="0"/>
              </a:rPr>
              <a:t>Personalises results</a:t>
            </a:r>
          </a:p>
          <a:p>
            <a:endParaRPr lang="en-GB" dirty="0" smtClean="0">
              <a:latin typeface="Arial" charset="0"/>
              <a:cs typeface="Arial" charset="0"/>
            </a:endParaRPr>
          </a:p>
          <a:p>
            <a:r>
              <a:rPr lang="en-GB" dirty="0" smtClean="0">
                <a:latin typeface="Arial" charset="0"/>
                <a:cs typeface="Arial" charset="0"/>
              </a:rPr>
              <a:t>Providing Quick Answers and “facts”, extracts from websites giving you the “answer” </a:t>
            </a:r>
          </a:p>
        </p:txBody>
      </p:sp>
      <p:sp>
        <p:nvSpPr>
          <p:cNvPr id="8" name="Footer Placeholder 7"/>
          <p:cNvSpPr>
            <a:spLocks noGrp="1"/>
          </p:cNvSpPr>
          <p:nvPr>
            <p:ph type="ftr" sz="quarter" idx="11"/>
          </p:nvPr>
        </p:nvSpPr>
        <p:spPr/>
        <p:txBody>
          <a:bodyPr/>
          <a:lstStyle/>
          <a:p>
            <a:pPr>
              <a:defRPr/>
            </a:pPr>
            <a:r>
              <a:rPr lang="en-GB" smtClean="0"/>
              <a:t>www.rba.co.uk</a:t>
            </a:r>
            <a:endParaRPr lang="en-GB"/>
          </a:p>
        </p:txBody>
      </p:sp>
      <p:sp>
        <p:nvSpPr>
          <p:cNvPr id="9" name="Slide Number Placeholder 8"/>
          <p:cNvSpPr>
            <a:spLocks noGrp="1"/>
          </p:cNvSpPr>
          <p:nvPr>
            <p:ph type="sldNum" sz="quarter" idx="12"/>
          </p:nvPr>
        </p:nvSpPr>
        <p:spPr/>
        <p:txBody>
          <a:bodyPr/>
          <a:lstStyle/>
          <a:p>
            <a:pPr>
              <a:defRPr/>
            </a:pPr>
            <a:fld id="{4C707C62-9A21-4323-96AF-F3DF7FB125CD}" type="slidenum">
              <a:rPr lang="en-GB" smtClean="0"/>
              <a:pPr>
                <a:defRPr/>
              </a:pPr>
              <a:t>82</a:t>
            </a:fld>
            <a:endParaRPr lang="en-GB"/>
          </a:p>
        </p:txBody>
      </p:sp>
      <p:sp>
        <p:nvSpPr>
          <p:cNvPr id="10" name="Date Placeholder 9"/>
          <p:cNvSpPr>
            <a:spLocks noGrp="1"/>
          </p:cNvSpPr>
          <p:nvPr>
            <p:ph type="dt" sz="half" idx="10"/>
          </p:nvPr>
        </p:nvSpPr>
        <p:spPr/>
        <p:txBody>
          <a:bodyPr/>
          <a:lstStyle/>
          <a:p>
            <a:r>
              <a:rPr lang="en-GB" smtClean="0">
                <a:solidFill>
                  <a:prstClr val="black">
                    <a:tint val="75000"/>
                  </a:prstClr>
                </a:solidFill>
              </a:rPr>
              <a:t>17/03/2015</a:t>
            </a:r>
            <a:endParaRPr lang="en-GB">
              <a:solidFill>
                <a:prstClr val="black">
                  <a:tint val="75000"/>
                </a:prstClr>
              </a:solidFil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a:xfrm>
            <a:off x="395288" y="260350"/>
            <a:ext cx="8229600" cy="865188"/>
          </a:xfrm>
        </p:spPr>
        <p:txBody>
          <a:bodyPr/>
          <a:lstStyle/>
          <a:p>
            <a:r>
              <a:rPr lang="en-GB" dirty="0" smtClean="0">
                <a:latin typeface="Arial" charset="0"/>
                <a:cs typeface="Arial" charset="0"/>
              </a:rPr>
              <a:t>Private browsing - quickest way “un-</a:t>
            </a:r>
            <a:r>
              <a:rPr lang="en-GB" dirty="0" err="1" smtClean="0">
                <a:latin typeface="Arial" charset="0"/>
                <a:cs typeface="Arial" charset="0"/>
              </a:rPr>
              <a:t>personalise”search</a:t>
            </a:r>
            <a:r>
              <a:rPr lang="en-GB" dirty="0" smtClean="0">
                <a:latin typeface="Arial" charset="0"/>
                <a:cs typeface="Arial" charset="0"/>
              </a:rPr>
              <a:t> </a:t>
            </a:r>
          </a:p>
        </p:txBody>
      </p:sp>
      <p:sp>
        <p:nvSpPr>
          <p:cNvPr id="8195" name="Content Placeholder 2"/>
          <p:cNvSpPr>
            <a:spLocks noGrp="1"/>
          </p:cNvSpPr>
          <p:nvPr>
            <p:ph idx="1"/>
          </p:nvPr>
        </p:nvSpPr>
        <p:spPr>
          <a:xfrm>
            <a:off x="827088" y="1069975"/>
            <a:ext cx="7758112" cy="5238750"/>
          </a:xfrm>
        </p:spPr>
        <p:txBody>
          <a:bodyPr/>
          <a:lstStyle/>
          <a:p>
            <a:r>
              <a:rPr lang="en-GB" dirty="0" smtClean="0">
                <a:latin typeface="Arial" charset="0"/>
                <a:cs typeface="Arial" charset="0"/>
              </a:rPr>
              <a:t>Chrome - New Incognito window </a:t>
            </a:r>
            <a:r>
              <a:rPr lang="en-GB" dirty="0" err="1" smtClean="0">
                <a:latin typeface="Arial" charset="0"/>
                <a:cs typeface="Arial" charset="0"/>
              </a:rPr>
              <a:t>Ctrl+Shift+N</a:t>
            </a:r>
            <a:endParaRPr lang="en-GB" dirty="0" smtClean="0">
              <a:latin typeface="Arial" charset="0"/>
              <a:cs typeface="Arial" charset="0"/>
            </a:endParaRPr>
          </a:p>
          <a:p>
            <a:endParaRPr lang="en-GB" dirty="0" smtClean="0">
              <a:latin typeface="Arial" charset="0"/>
              <a:cs typeface="Arial" charset="0"/>
            </a:endParaRPr>
          </a:p>
          <a:p>
            <a:r>
              <a:rPr lang="en-GB" dirty="0" err="1" smtClean="0">
                <a:latin typeface="Arial" charset="0"/>
                <a:cs typeface="Arial" charset="0"/>
              </a:rPr>
              <a:t>FireFox</a:t>
            </a:r>
            <a:r>
              <a:rPr lang="en-GB" dirty="0" smtClean="0">
                <a:latin typeface="Arial" charset="0"/>
                <a:cs typeface="Arial" charset="0"/>
              </a:rPr>
              <a:t>  </a:t>
            </a:r>
            <a:r>
              <a:rPr lang="en-GB" dirty="0" err="1" smtClean="0">
                <a:latin typeface="Arial" charset="0"/>
                <a:cs typeface="Arial" charset="0"/>
              </a:rPr>
              <a:t>Ctrl+Shift+P</a:t>
            </a:r>
            <a:endParaRPr lang="en-GB" dirty="0" smtClean="0">
              <a:latin typeface="Arial" charset="0"/>
              <a:cs typeface="Arial" charset="0"/>
            </a:endParaRPr>
          </a:p>
          <a:p>
            <a:endParaRPr lang="en-GB" dirty="0" smtClean="0">
              <a:latin typeface="Arial" charset="0"/>
              <a:cs typeface="Arial" charset="0"/>
            </a:endParaRPr>
          </a:p>
          <a:p>
            <a:r>
              <a:rPr lang="en-GB" dirty="0" smtClean="0">
                <a:latin typeface="Arial" charset="0"/>
                <a:cs typeface="Arial" charset="0"/>
              </a:rPr>
              <a:t>Internet Explorer </a:t>
            </a:r>
            <a:r>
              <a:rPr lang="en-GB" dirty="0" err="1" smtClean="0">
                <a:latin typeface="Arial" charset="0"/>
                <a:cs typeface="Arial" charset="0"/>
              </a:rPr>
              <a:t>Ctrl+Shift+P</a:t>
            </a:r>
            <a:endParaRPr lang="en-GB" dirty="0" smtClean="0">
              <a:latin typeface="Arial" charset="0"/>
              <a:cs typeface="Arial" charset="0"/>
            </a:endParaRPr>
          </a:p>
          <a:p>
            <a:endParaRPr lang="en-GB" dirty="0" smtClean="0">
              <a:latin typeface="Arial" charset="0"/>
              <a:cs typeface="Arial" charset="0"/>
            </a:endParaRPr>
          </a:p>
          <a:p>
            <a:r>
              <a:rPr lang="en-GB" dirty="0" smtClean="0">
                <a:latin typeface="Arial" charset="0"/>
                <a:cs typeface="Arial" charset="0"/>
              </a:rPr>
              <a:t>Opera  </a:t>
            </a:r>
            <a:r>
              <a:rPr lang="en-GB" dirty="0" err="1" smtClean="0">
                <a:latin typeface="Arial" charset="0"/>
                <a:cs typeface="Arial" charset="0"/>
              </a:rPr>
              <a:t>Ctrl+Shift+N</a:t>
            </a:r>
            <a:endParaRPr lang="en-GB" dirty="0" smtClean="0">
              <a:latin typeface="Arial" charset="0"/>
              <a:cs typeface="Arial" charset="0"/>
            </a:endParaRPr>
          </a:p>
          <a:p>
            <a:endParaRPr lang="en-GB" dirty="0" smtClean="0">
              <a:latin typeface="Arial" charset="0"/>
              <a:cs typeface="Arial" charset="0"/>
            </a:endParaRPr>
          </a:p>
          <a:p>
            <a:r>
              <a:rPr lang="en-GB" dirty="0" smtClean="0">
                <a:latin typeface="Arial" charset="0"/>
                <a:cs typeface="Arial" charset="0"/>
              </a:rPr>
              <a:t>Does NOT hide your IP address, will not remove country personalisation</a:t>
            </a:r>
          </a:p>
          <a:p>
            <a:endParaRPr lang="en-GB" dirty="0" smtClean="0">
              <a:latin typeface="Arial" charset="0"/>
              <a:cs typeface="Arial" charset="0"/>
            </a:endParaRPr>
          </a:p>
          <a:p>
            <a:r>
              <a:rPr lang="en-GB" dirty="0" smtClean="0">
                <a:latin typeface="Arial" charset="0"/>
                <a:cs typeface="Arial" charset="0"/>
              </a:rPr>
              <a:t>Not search engine specific, built into the browser</a:t>
            </a:r>
          </a:p>
          <a:p>
            <a:endParaRPr lang="en-GB" dirty="0" smtClean="0">
              <a:latin typeface="Arial" charset="0"/>
              <a:cs typeface="Arial" charset="0"/>
            </a:endParaRPr>
          </a:p>
          <a:p>
            <a:endParaRPr lang="en-GB" dirty="0" smtClean="0">
              <a:latin typeface="Arial" charset="0"/>
              <a:cs typeface="Arial" charset="0"/>
            </a:endParaRPr>
          </a:p>
        </p:txBody>
      </p:sp>
      <p:sp>
        <p:nvSpPr>
          <p:cNvPr id="4" name="Date Placeholder 3"/>
          <p:cNvSpPr>
            <a:spLocks noGrp="1"/>
          </p:cNvSpPr>
          <p:nvPr>
            <p:ph type="dt" sz="half" idx="10"/>
          </p:nvPr>
        </p:nvSpPr>
        <p:spPr/>
        <p:txBody>
          <a:bodyPr/>
          <a:lstStyle/>
          <a:p>
            <a:fld id="{873341A0-5FA7-45E8-9B19-AF5144D7DB31}" type="datetime1">
              <a:rPr lang="en-GB" smtClean="0">
                <a:solidFill>
                  <a:prstClr val="black">
                    <a:tint val="75000"/>
                  </a:prstClr>
                </a:solidFill>
              </a:rPr>
              <a:pPr/>
              <a:t>18/07/2016</a:t>
            </a:fld>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5201C6AF-9ED1-4F00-96B0-A0DF495580E3}" type="slidenum">
              <a:rPr lang="en-GB" smtClean="0">
                <a:solidFill>
                  <a:prstClr val="black">
                    <a:tint val="75000"/>
                  </a:prstClr>
                </a:solidFill>
              </a:rPr>
              <a:pPr/>
              <a:t>83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smtClean="0">
                <a:solidFill>
                  <a:prstClr val="black">
                    <a:tint val="75000"/>
                  </a:prstClr>
                </a:solidFill>
              </a:rPr>
              <a:t>www.rba.co.uk</a:t>
            </a:r>
            <a:endParaRPr lang="en-GB" dirty="0">
              <a:solidFill>
                <a:prstClr val="black">
                  <a:tint val="75000"/>
                </a:prstClr>
              </a:solidFill>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625" y="980728"/>
            <a:ext cx="8391525" cy="5327997"/>
          </a:xfrm>
        </p:spPr>
        <p:txBody>
          <a:bodyPr rtlCol="0">
            <a:normAutofit/>
          </a:bodyPr>
          <a:lstStyle/>
          <a:p>
            <a:pPr>
              <a:defRPr/>
            </a:pPr>
            <a:r>
              <a:rPr lang="en-GB" dirty="0" smtClean="0"/>
              <a:t>Google now tells you which terms it has ignored (some of the time)</a:t>
            </a:r>
          </a:p>
          <a:p>
            <a:pPr>
              <a:buFont typeface="Arial" charset="0"/>
              <a:buNone/>
              <a:defRPr/>
            </a:pPr>
            <a:endParaRPr lang="en-GB" dirty="0" smtClean="0"/>
          </a:p>
          <a:p>
            <a:pPr>
              <a:defRPr/>
            </a:pPr>
            <a:r>
              <a:rPr lang="en-GB" dirty="0" smtClean="0"/>
              <a:t>“..” around terms, phrases, names, titles of documents does not always work</a:t>
            </a:r>
          </a:p>
          <a:p>
            <a:pPr>
              <a:defRPr/>
            </a:pPr>
            <a:endParaRPr lang="en-GB" dirty="0" smtClean="0"/>
          </a:p>
          <a:p>
            <a:pPr>
              <a:defRPr/>
            </a:pPr>
            <a:r>
              <a:rPr lang="en-GB" dirty="0" smtClean="0"/>
              <a:t>To force an exact match and inclusion of a term in a search prefix it with ‘intext:’ </a:t>
            </a:r>
            <a:br>
              <a:rPr lang="en-GB" dirty="0" smtClean="0"/>
            </a:br>
            <a:r>
              <a:rPr lang="en-GB" dirty="0" smtClean="0"/>
              <a:t/>
            </a:r>
            <a:br>
              <a:rPr lang="en-GB" dirty="0" smtClean="0"/>
            </a:br>
            <a:r>
              <a:rPr lang="en-GB" dirty="0" smtClean="0"/>
              <a:t>       </a:t>
            </a:r>
            <a:r>
              <a:rPr lang="en-GB" dirty="0" err="1" smtClean="0">
                <a:latin typeface="Courier New" pitchFamily="49" charset="0"/>
                <a:cs typeface="Courier New" pitchFamily="49" charset="0"/>
              </a:rPr>
              <a:t>intext:agricultural</a:t>
            </a:r>
            <a:r>
              <a:rPr lang="en-GB" dirty="0" smtClean="0">
                <a:latin typeface="Courier New" pitchFamily="49" charset="0"/>
                <a:cs typeface="Courier New" pitchFamily="49" charset="0"/>
              </a:rPr>
              <a:t> occupational asthma</a:t>
            </a:r>
          </a:p>
          <a:p>
            <a:pPr lvl="1">
              <a:defRPr/>
            </a:pPr>
            <a:endParaRPr lang="en-GB" dirty="0" smtClean="0">
              <a:latin typeface="Courier New" pitchFamily="49" charset="0"/>
              <a:cs typeface="Courier New" pitchFamily="49" charset="0"/>
            </a:endParaRPr>
          </a:p>
          <a:p>
            <a:pPr>
              <a:defRPr/>
            </a:pPr>
            <a:r>
              <a:rPr lang="en-GB" dirty="0" smtClean="0"/>
              <a:t>Use Verbatim for an exact match search</a:t>
            </a:r>
          </a:p>
          <a:p>
            <a:pPr>
              <a:buFont typeface="Arial" charset="0"/>
              <a:buNone/>
              <a:defRPr/>
            </a:pPr>
            <a:endParaRPr lang="en-GB" dirty="0" smtClean="0">
              <a:latin typeface="Courier New" pitchFamily="49" charset="0"/>
              <a:cs typeface="Courier New" pitchFamily="49" charset="0"/>
            </a:endParaRPr>
          </a:p>
          <a:p>
            <a:pPr lvl="1" fontAlgn="auto">
              <a:spcAft>
                <a:spcPts val="0"/>
              </a:spcAft>
              <a:buFont typeface="Arial" charset="0"/>
              <a:buNone/>
              <a:defRPr/>
            </a:pPr>
            <a:endParaRPr lang="en-GB" dirty="0" smtClean="0"/>
          </a:p>
          <a:p>
            <a:pPr eaLnBrk="1" fontAlgn="auto" hangingPunct="1">
              <a:spcAft>
                <a:spcPts val="0"/>
              </a:spcAft>
              <a:defRPr/>
            </a:pPr>
            <a:endParaRPr lang="en-GB" dirty="0" smtClean="0"/>
          </a:p>
          <a:p>
            <a:pPr eaLnBrk="1" fontAlgn="auto" hangingPunct="1">
              <a:spcAft>
                <a:spcPts val="0"/>
              </a:spcAft>
              <a:defRPr/>
            </a:pPr>
            <a:endParaRPr lang="en-GB" dirty="0"/>
          </a:p>
        </p:txBody>
      </p:sp>
      <p:sp>
        <p:nvSpPr>
          <p:cNvPr id="4" name="Date Placeholder 3"/>
          <p:cNvSpPr>
            <a:spLocks noGrp="1"/>
          </p:cNvSpPr>
          <p:nvPr>
            <p:ph type="dt" sz="half" idx="10"/>
          </p:nvPr>
        </p:nvSpPr>
        <p:spPr/>
        <p:txBody>
          <a:bodyPr/>
          <a:lstStyle/>
          <a:p>
            <a:fld id="{A4B43CB7-DFA8-4B97-897F-D6AA90D466BE}" type="datetime1">
              <a:rPr lang="en-GB" smtClean="0"/>
              <a:pPr/>
              <a:t>18/07/2016</a:t>
            </a:fld>
            <a:endParaRPr lang="en-GB"/>
          </a:p>
        </p:txBody>
      </p:sp>
      <p:sp>
        <p:nvSpPr>
          <p:cNvPr id="5" name="Slide Number Placeholder 4"/>
          <p:cNvSpPr>
            <a:spLocks noGrp="1"/>
          </p:cNvSpPr>
          <p:nvPr>
            <p:ph type="sldNum" sz="quarter" idx="12"/>
          </p:nvPr>
        </p:nvSpPr>
        <p:spPr/>
        <p:txBody>
          <a:bodyPr/>
          <a:lstStyle/>
          <a:p>
            <a:fld id="{5201C6AF-9ED1-4F00-96B0-A0DF495580E3}" type="slidenum">
              <a:rPr lang="en-GB" smtClean="0"/>
              <a:pPr/>
              <a:t>84</a:t>
            </a:fld>
            <a:endParaRPr lang="en-GB"/>
          </a:p>
        </p:txBody>
      </p:sp>
      <p:sp>
        <p:nvSpPr>
          <p:cNvPr id="6" name="Footer Placeholder 5"/>
          <p:cNvSpPr>
            <a:spLocks noGrp="1"/>
          </p:cNvSpPr>
          <p:nvPr>
            <p:ph type="ftr" sz="quarter" idx="11"/>
          </p:nvPr>
        </p:nvSpPr>
        <p:spPr/>
        <p:txBody>
          <a:bodyPr/>
          <a:lstStyle/>
          <a:p>
            <a:r>
              <a:rPr lang="en-GB" smtClean="0"/>
              <a:t>www.rba.co.uk</a:t>
            </a:r>
            <a:endParaRPr lang="en-GB" dirty="0"/>
          </a:p>
        </p:txBody>
      </p:sp>
      <p:sp>
        <p:nvSpPr>
          <p:cNvPr id="7" name="Title 6"/>
          <p:cNvSpPr>
            <a:spLocks noGrp="1"/>
          </p:cNvSpPr>
          <p:nvPr>
            <p:ph type="title"/>
          </p:nvPr>
        </p:nvSpPr>
        <p:spPr/>
        <p:txBody>
          <a:bodyPr/>
          <a:lstStyle/>
          <a:p>
            <a:r>
              <a:rPr lang="en-GB" dirty="0" smtClean="0"/>
              <a:t>Google rewrites your search</a:t>
            </a:r>
            <a:endParaRPr lang="en-GB"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descr="Missing_Terms.gif"/>
          <p:cNvPicPr>
            <a:picLocks noChangeAspect="1"/>
          </p:cNvPicPr>
          <p:nvPr/>
        </p:nvPicPr>
        <p:blipFill>
          <a:blip r:embed="rId2" cstate="print"/>
          <a:stretch>
            <a:fillRect/>
          </a:stretch>
        </p:blipFill>
        <p:spPr>
          <a:xfrm>
            <a:off x="1417290" y="645368"/>
            <a:ext cx="5314950" cy="6096000"/>
          </a:xfrm>
          <a:prstGeom prst="rect">
            <a:avLst/>
          </a:prstGeom>
        </p:spPr>
      </p:pic>
      <p:sp>
        <p:nvSpPr>
          <p:cNvPr id="15362" name="Title 1"/>
          <p:cNvSpPr>
            <a:spLocks noGrp="1"/>
          </p:cNvSpPr>
          <p:nvPr>
            <p:ph type="title"/>
          </p:nvPr>
        </p:nvSpPr>
        <p:spPr>
          <a:xfrm>
            <a:off x="457200" y="71438"/>
            <a:ext cx="8229600" cy="582612"/>
          </a:xfrm>
        </p:spPr>
        <p:txBody>
          <a:bodyPr>
            <a:normAutofit/>
          </a:bodyPr>
          <a:lstStyle/>
          <a:p>
            <a:r>
              <a:rPr lang="en-GB" sz="2400" dirty="0" smtClean="0">
                <a:latin typeface="Arial" charset="0"/>
                <a:cs typeface="Arial" charset="0"/>
              </a:rPr>
              <a:t>Google – missing terms </a:t>
            </a:r>
          </a:p>
        </p:txBody>
      </p:sp>
      <p:sp>
        <p:nvSpPr>
          <p:cNvPr id="3" name="Date Placeholder 2"/>
          <p:cNvSpPr>
            <a:spLocks noGrp="1"/>
          </p:cNvSpPr>
          <p:nvPr>
            <p:ph type="dt" sz="quarter" idx="10"/>
          </p:nvPr>
        </p:nvSpPr>
        <p:spPr/>
        <p:txBody>
          <a:bodyPr/>
          <a:lstStyle/>
          <a:p>
            <a:pPr>
              <a:defRPr/>
            </a:pPr>
            <a:fld id="{2B59D30A-1BB8-4859-9BB9-3E4AFEDB8E39}" type="datetime1">
              <a:rPr lang="en-GB" smtClean="0"/>
              <a:pPr>
                <a:defRPr/>
              </a:pPr>
              <a:t>18/07/2016</a:t>
            </a:fld>
            <a:endParaRPr lang="en-GB"/>
          </a:p>
        </p:txBody>
      </p:sp>
      <p:sp>
        <p:nvSpPr>
          <p:cNvPr id="4" name="Footer Placeholder 3"/>
          <p:cNvSpPr>
            <a:spLocks noGrp="1"/>
          </p:cNvSpPr>
          <p:nvPr>
            <p:ph type="ftr" sz="quarter" idx="11"/>
          </p:nvPr>
        </p:nvSpPr>
        <p:spPr/>
        <p:txBody>
          <a:bodyPr/>
          <a:lstStyle/>
          <a:p>
            <a:pPr>
              <a:defRPr/>
            </a:pPr>
            <a:r>
              <a:rPr lang="en-GB" smtClean="0"/>
              <a:t>www.rba.co.uk</a:t>
            </a:r>
            <a:endParaRPr lang="en-GB"/>
          </a:p>
        </p:txBody>
      </p:sp>
      <p:sp>
        <p:nvSpPr>
          <p:cNvPr id="5" name="Slide Number Placeholder 4"/>
          <p:cNvSpPr>
            <a:spLocks noGrp="1"/>
          </p:cNvSpPr>
          <p:nvPr>
            <p:ph type="sldNum" sz="quarter" idx="12"/>
          </p:nvPr>
        </p:nvSpPr>
        <p:spPr/>
        <p:txBody>
          <a:bodyPr/>
          <a:lstStyle/>
          <a:p>
            <a:pPr>
              <a:defRPr/>
            </a:pPr>
            <a:fld id="{B4571B88-AE35-459F-9631-8A90D6122A4B}" type="slidenum">
              <a:rPr lang="en-GB" smtClean="0"/>
              <a:pPr>
                <a:defRPr/>
              </a:pPr>
              <a:t>85</a:t>
            </a:fld>
            <a:endParaRPr lang="en-GB"/>
          </a:p>
        </p:txBody>
      </p:sp>
      <p:sp>
        <p:nvSpPr>
          <p:cNvPr id="7" name="Rounded Rectangle 6"/>
          <p:cNvSpPr/>
          <p:nvPr/>
        </p:nvSpPr>
        <p:spPr>
          <a:xfrm>
            <a:off x="1403648" y="2996952"/>
            <a:ext cx="1655763" cy="431800"/>
          </a:xfrm>
          <a:prstGeom prst="roundRect">
            <a:avLst/>
          </a:prstGeom>
          <a:noFill/>
          <a:ln w="603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Left Arrow 7"/>
          <p:cNvSpPr/>
          <p:nvPr/>
        </p:nvSpPr>
        <p:spPr>
          <a:xfrm rot="11003099">
            <a:off x="746507" y="3017869"/>
            <a:ext cx="719137" cy="360363"/>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 name="Rounded Rectangle 9"/>
          <p:cNvSpPr/>
          <p:nvPr/>
        </p:nvSpPr>
        <p:spPr>
          <a:xfrm>
            <a:off x="1495332" y="5157391"/>
            <a:ext cx="1655763" cy="431800"/>
          </a:xfrm>
          <a:prstGeom prst="roundRect">
            <a:avLst/>
          </a:prstGeom>
          <a:noFill/>
          <a:ln w="603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Left Arrow 10"/>
          <p:cNvSpPr/>
          <p:nvPr/>
        </p:nvSpPr>
        <p:spPr>
          <a:xfrm rot="11003099">
            <a:off x="693580" y="5207960"/>
            <a:ext cx="719137" cy="360363"/>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71438"/>
            <a:ext cx="8229600" cy="582612"/>
          </a:xfrm>
        </p:spPr>
        <p:txBody>
          <a:bodyPr>
            <a:normAutofit/>
          </a:bodyPr>
          <a:lstStyle/>
          <a:p>
            <a:r>
              <a:rPr lang="en-GB" sz="2400" dirty="0" smtClean="0">
                <a:latin typeface="Arial" charset="0"/>
                <a:cs typeface="Arial" charset="0"/>
              </a:rPr>
              <a:t>Google – using intext: </a:t>
            </a:r>
          </a:p>
        </p:txBody>
      </p:sp>
      <p:sp>
        <p:nvSpPr>
          <p:cNvPr id="3" name="Date Placeholder 2"/>
          <p:cNvSpPr>
            <a:spLocks noGrp="1"/>
          </p:cNvSpPr>
          <p:nvPr>
            <p:ph type="dt" sz="quarter" idx="10"/>
          </p:nvPr>
        </p:nvSpPr>
        <p:spPr/>
        <p:txBody>
          <a:bodyPr/>
          <a:lstStyle/>
          <a:p>
            <a:pPr>
              <a:defRPr/>
            </a:pPr>
            <a:fld id="{2B59D30A-1BB8-4859-9BB9-3E4AFEDB8E39}" type="datetime1">
              <a:rPr lang="en-GB" smtClean="0"/>
              <a:pPr>
                <a:defRPr/>
              </a:pPr>
              <a:t>18/07/2016</a:t>
            </a:fld>
            <a:endParaRPr lang="en-GB"/>
          </a:p>
        </p:txBody>
      </p:sp>
      <p:sp>
        <p:nvSpPr>
          <p:cNvPr id="4" name="Footer Placeholder 3"/>
          <p:cNvSpPr>
            <a:spLocks noGrp="1"/>
          </p:cNvSpPr>
          <p:nvPr>
            <p:ph type="ftr" sz="quarter" idx="11"/>
          </p:nvPr>
        </p:nvSpPr>
        <p:spPr/>
        <p:txBody>
          <a:bodyPr/>
          <a:lstStyle/>
          <a:p>
            <a:pPr>
              <a:defRPr/>
            </a:pPr>
            <a:r>
              <a:rPr lang="en-GB" smtClean="0"/>
              <a:t>www.rba.co.uk</a:t>
            </a:r>
            <a:endParaRPr lang="en-GB"/>
          </a:p>
        </p:txBody>
      </p:sp>
      <p:sp>
        <p:nvSpPr>
          <p:cNvPr id="5" name="Slide Number Placeholder 4"/>
          <p:cNvSpPr>
            <a:spLocks noGrp="1"/>
          </p:cNvSpPr>
          <p:nvPr>
            <p:ph type="sldNum" sz="quarter" idx="12"/>
          </p:nvPr>
        </p:nvSpPr>
        <p:spPr/>
        <p:txBody>
          <a:bodyPr/>
          <a:lstStyle/>
          <a:p>
            <a:pPr>
              <a:defRPr/>
            </a:pPr>
            <a:fld id="{B4571B88-AE35-459F-9631-8A90D6122A4B}" type="slidenum">
              <a:rPr lang="en-GB" smtClean="0"/>
              <a:pPr>
                <a:defRPr/>
              </a:pPr>
              <a:t>86</a:t>
            </a:fld>
            <a:endParaRPr lang="en-GB"/>
          </a:p>
        </p:txBody>
      </p:sp>
      <p:pic>
        <p:nvPicPr>
          <p:cNvPr id="12" name="Picture 11" descr="Missing_Terms_Intext.gif"/>
          <p:cNvPicPr>
            <a:picLocks noChangeAspect="1"/>
          </p:cNvPicPr>
          <p:nvPr/>
        </p:nvPicPr>
        <p:blipFill>
          <a:blip r:embed="rId2" cstate="print"/>
          <a:stretch>
            <a:fillRect/>
          </a:stretch>
        </p:blipFill>
        <p:spPr>
          <a:xfrm>
            <a:off x="1691680" y="620985"/>
            <a:ext cx="5724525" cy="6048375"/>
          </a:xfrm>
          <a:prstGeom prst="rect">
            <a:avLst/>
          </a:prstGeom>
        </p:spPr>
      </p:pic>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 name="Picture 18" descr="Verbatim_2.gif"/>
          <p:cNvPicPr>
            <a:picLocks noChangeAspect="1"/>
          </p:cNvPicPr>
          <p:nvPr/>
        </p:nvPicPr>
        <p:blipFill>
          <a:blip r:embed="rId2" cstate="print"/>
          <a:stretch>
            <a:fillRect/>
          </a:stretch>
        </p:blipFill>
        <p:spPr>
          <a:xfrm>
            <a:off x="2267744" y="548680"/>
            <a:ext cx="5627785" cy="6264696"/>
          </a:xfrm>
          <a:prstGeom prst="rect">
            <a:avLst/>
          </a:prstGeom>
        </p:spPr>
      </p:pic>
      <p:sp>
        <p:nvSpPr>
          <p:cNvPr id="14338" name="Title 1"/>
          <p:cNvSpPr>
            <a:spLocks noGrp="1"/>
          </p:cNvSpPr>
          <p:nvPr>
            <p:ph type="title"/>
          </p:nvPr>
        </p:nvSpPr>
        <p:spPr>
          <a:xfrm>
            <a:off x="457200" y="71438"/>
            <a:ext cx="8229600" cy="582612"/>
          </a:xfrm>
        </p:spPr>
        <p:txBody>
          <a:bodyPr>
            <a:normAutofit/>
          </a:bodyPr>
          <a:lstStyle/>
          <a:p>
            <a:pPr eaLnBrk="1" hangingPunct="1"/>
            <a:r>
              <a:rPr lang="en-GB" sz="2400" dirty="0" smtClean="0">
                <a:latin typeface="Arial" charset="0"/>
                <a:cs typeface="Arial" charset="0"/>
              </a:rPr>
              <a:t>Google Verbatim</a:t>
            </a:r>
          </a:p>
        </p:txBody>
      </p:sp>
      <p:sp>
        <p:nvSpPr>
          <p:cNvPr id="5" name="Rounded Rectangle 4"/>
          <p:cNvSpPr/>
          <p:nvPr/>
        </p:nvSpPr>
        <p:spPr>
          <a:xfrm>
            <a:off x="6516216" y="1124744"/>
            <a:ext cx="1152128" cy="576064"/>
          </a:xfrm>
          <a:prstGeom prst="roundRect">
            <a:avLst/>
          </a:prstGeom>
          <a:noFill/>
          <a:ln w="603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Left Arrow 5"/>
          <p:cNvSpPr/>
          <p:nvPr/>
        </p:nvSpPr>
        <p:spPr>
          <a:xfrm>
            <a:off x="7739707" y="1268437"/>
            <a:ext cx="720725" cy="360363"/>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 name="Rounded Rectangle 6"/>
          <p:cNvSpPr/>
          <p:nvPr/>
        </p:nvSpPr>
        <p:spPr>
          <a:xfrm>
            <a:off x="4428926" y="2420888"/>
            <a:ext cx="1079500" cy="360040"/>
          </a:xfrm>
          <a:prstGeom prst="roundRect">
            <a:avLst/>
          </a:prstGeom>
          <a:noFill/>
          <a:ln w="603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Left Arrow 8"/>
          <p:cNvSpPr/>
          <p:nvPr/>
        </p:nvSpPr>
        <p:spPr>
          <a:xfrm>
            <a:off x="5581054" y="2420888"/>
            <a:ext cx="719138" cy="360363"/>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Date Placeholder 10"/>
          <p:cNvSpPr>
            <a:spLocks noGrp="1"/>
          </p:cNvSpPr>
          <p:nvPr>
            <p:ph type="dt" sz="half" idx="10"/>
          </p:nvPr>
        </p:nvSpPr>
        <p:spPr/>
        <p:txBody>
          <a:bodyPr/>
          <a:lstStyle/>
          <a:p>
            <a:fld id="{D5144DAB-BA5A-4DA2-9F3B-A3F456418722}" type="datetime1">
              <a:rPr lang="en-GB" smtClean="0"/>
              <a:pPr/>
              <a:t>18/07/2016</a:t>
            </a:fld>
            <a:endParaRPr lang="en-GB"/>
          </a:p>
        </p:txBody>
      </p:sp>
      <p:sp>
        <p:nvSpPr>
          <p:cNvPr id="13" name="Slide Number Placeholder 12"/>
          <p:cNvSpPr>
            <a:spLocks noGrp="1"/>
          </p:cNvSpPr>
          <p:nvPr>
            <p:ph type="sldNum" sz="quarter" idx="12"/>
          </p:nvPr>
        </p:nvSpPr>
        <p:spPr/>
        <p:txBody>
          <a:bodyPr/>
          <a:lstStyle/>
          <a:p>
            <a:fld id="{5201C6AF-9ED1-4F00-96B0-A0DF495580E3}" type="slidenum">
              <a:rPr lang="en-GB" smtClean="0"/>
              <a:pPr/>
              <a:t>87</a:t>
            </a:fld>
            <a:endParaRPr lang="en-GB"/>
          </a:p>
        </p:txBody>
      </p:sp>
      <p:sp>
        <p:nvSpPr>
          <p:cNvPr id="14" name="Footer Placeholder 13"/>
          <p:cNvSpPr>
            <a:spLocks noGrp="1"/>
          </p:cNvSpPr>
          <p:nvPr>
            <p:ph type="ftr" sz="quarter" idx="11"/>
          </p:nvPr>
        </p:nvSpPr>
        <p:spPr/>
        <p:txBody>
          <a:bodyPr/>
          <a:lstStyle/>
          <a:p>
            <a:r>
              <a:rPr lang="en-GB" smtClean="0"/>
              <a:t>www.rba.co.uk</a:t>
            </a:r>
            <a:endParaRPr lang="en-GB" dirty="0"/>
          </a:p>
        </p:txBody>
      </p:sp>
      <p:sp>
        <p:nvSpPr>
          <p:cNvPr id="17" name="Rounded Rectangle 16"/>
          <p:cNvSpPr/>
          <p:nvPr/>
        </p:nvSpPr>
        <p:spPr>
          <a:xfrm>
            <a:off x="4357167" y="1814204"/>
            <a:ext cx="1150937" cy="432817"/>
          </a:xfrm>
          <a:prstGeom prst="roundRect">
            <a:avLst/>
          </a:prstGeom>
          <a:noFill/>
          <a:ln w="603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8" name="Left Arrow 17"/>
          <p:cNvSpPr/>
          <p:nvPr/>
        </p:nvSpPr>
        <p:spPr>
          <a:xfrm rot="11003099">
            <a:off x="3554819" y="1793733"/>
            <a:ext cx="719137" cy="360363"/>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7" grpId="0" animBg="1"/>
      <p:bldP spid="18" grpId="0" animBg="1"/>
    </p:bld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Title 1"/>
          <p:cNvSpPr>
            <a:spLocks noGrp="1"/>
          </p:cNvSpPr>
          <p:nvPr>
            <p:ph type="title"/>
          </p:nvPr>
        </p:nvSpPr>
        <p:spPr>
          <a:xfrm>
            <a:off x="428625" y="71438"/>
            <a:ext cx="8229600" cy="582612"/>
          </a:xfrm>
        </p:spPr>
        <p:txBody>
          <a:bodyPr/>
          <a:lstStyle/>
          <a:p>
            <a:pPr eaLnBrk="1" hangingPunct="1"/>
            <a:r>
              <a:rPr lang="en-GB" smtClean="0">
                <a:latin typeface="Arial" charset="0"/>
                <a:cs typeface="Arial" charset="0"/>
              </a:rPr>
              <a:t>Think file format</a:t>
            </a:r>
          </a:p>
        </p:txBody>
      </p:sp>
      <p:sp>
        <p:nvSpPr>
          <p:cNvPr id="3" name="Content Placeholder 2"/>
          <p:cNvSpPr>
            <a:spLocks noGrp="1"/>
          </p:cNvSpPr>
          <p:nvPr>
            <p:ph idx="1"/>
          </p:nvPr>
        </p:nvSpPr>
        <p:spPr>
          <a:xfrm>
            <a:off x="428625" y="1071563"/>
            <a:ext cx="8229600" cy="5054600"/>
          </a:xfrm>
        </p:spPr>
        <p:txBody>
          <a:bodyPr rtlCol="0">
            <a:normAutofit fontScale="92500" lnSpcReduction="10000"/>
          </a:bodyPr>
          <a:lstStyle/>
          <a:p>
            <a:pPr lvl="1" eaLnBrk="1" fontAlgn="auto" hangingPunct="1">
              <a:spcAft>
                <a:spcPts val="0"/>
              </a:spcAft>
              <a:buFont typeface="Arial" pitchFamily="34" charset="0"/>
              <a:buChar char="–"/>
              <a:defRPr/>
            </a:pPr>
            <a:r>
              <a:rPr lang="en-GB" dirty="0" smtClean="0"/>
              <a:t>PDF for research documents, government reports, industry papers</a:t>
            </a:r>
          </a:p>
          <a:p>
            <a:pPr lvl="1" eaLnBrk="1" fontAlgn="auto" hangingPunct="1">
              <a:spcAft>
                <a:spcPts val="0"/>
              </a:spcAft>
              <a:buFont typeface="Arial" pitchFamily="34" charset="0"/>
              <a:buChar char="–"/>
              <a:defRPr/>
            </a:pPr>
            <a:r>
              <a:rPr lang="en-GB" dirty="0" smtClean="0"/>
              <a:t>ppt or </a:t>
            </a:r>
            <a:r>
              <a:rPr lang="en-GB" dirty="0" err="1" smtClean="0"/>
              <a:t>pptx</a:t>
            </a:r>
            <a:r>
              <a:rPr lang="en-GB" dirty="0" smtClean="0"/>
              <a:t> for presentations, tracking down an expert on a topic</a:t>
            </a:r>
          </a:p>
          <a:p>
            <a:pPr lvl="1" eaLnBrk="1" fontAlgn="auto" hangingPunct="1">
              <a:spcAft>
                <a:spcPts val="0"/>
              </a:spcAft>
              <a:buFont typeface="Arial" pitchFamily="34" charset="0"/>
              <a:buChar char="–"/>
              <a:defRPr/>
            </a:pPr>
            <a:r>
              <a:rPr lang="en-GB" dirty="0" smtClean="0"/>
              <a:t>xls or </a:t>
            </a:r>
            <a:r>
              <a:rPr lang="en-GB" dirty="0" err="1" smtClean="0"/>
              <a:t>xlsx</a:t>
            </a:r>
            <a:r>
              <a:rPr lang="en-GB" dirty="0" smtClean="0"/>
              <a:t> for spreadsheets containing data</a:t>
            </a:r>
          </a:p>
          <a:p>
            <a:pPr eaLnBrk="1" fontAlgn="auto" hangingPunct="1">
              <a:spcAft>
                <a:spcPts val="0"/>
              </a:spcAft>
              <a:defRPr/>
            </a:pPr>
            <a:endParaRPr lang="en-GB" dirty="0" smtClean="0"/>
          </a:p>
          <a:p>
            <a:pPr eaLnBrk="1" fontAlgn="auto" hangingPunct="1">
              <a:spcAft>
                <a:spcPts val="0"/>
              </a:spcAft>
              <a:defRPr/>
            </a:pPr>
            <a:r>
              <a:rPr lang="en-GB" dirty="0" smtClean="0"/>
              <a:t>Use the advanced search screen or the </a:t>
            </a:r>
            <a:r>
              <a:rPr lang="en-GB" dirty="0" err="1" smtClean="0"/>
              <a:t>filetype</a:t>
            </a:r>
            <a:r>
              <a:rPr lang="en-GB" dirty="0" smtClean="0"/>
              <a:t>: command</a:t>
            </a:r>
          </a:p>
          <a:p>
            <a:pPr lvl="1" eaLnBrk="1" fontAlgn="auto" hangingPunct="1">
              <a:spcAft>
                <a:spcPts val="0"/>
              </a:spcAft>
              <a:buFont typeface="Arial" pitchFamily="34" charset="0"/>
              <a:buNone/>
              <a:defRPr/>
            </a:pPr>
            <a:r>
              <a:rPr lang="en-GB" dirty="0" smtClean="0">
                <a:latin typeface="Courier New" pitchFamily="49" charset="0"/>
                <a:cs typeface="Courier New" pitchFamily="49" charset="0"/>
              </a:rPr>
              <a:t>  UK waste vegetable oil energy generation regulations </a:t>
            </a:r>
            <a:r>
              <a:rPr lang="en-GB" dirty="0" err="1" smtClean="0">
                <a:latin typeface="Courier New" pitchFamily="49" charset="0"/>
                <a:cs typeface="Courier New" pitchFamily="49" charset="0"/>
              </a:rPr>
              <a:t>filetype:pdf</a:t>
            </a:r>
            <a:endParaRPr lang="en-GB" dirty="0" smtClean="0">
              <a:latin typeface="Courier New" pitchFamily="49" charset="0"/>
              <a:cs typeface="Courier New" pitchFamily="49" charset="0"/>
            </a:endParaRPr>
          </a:p>
          <a:p>
            <a:pPr lvl="1" eaLnBrk="1" fontAlgn="auto" hangingPunct="1">
              <a:spcAft>
                <a:spcPts val="0"/>
              </a:spcAft>
              <a:buFont typeface="Arial" pitchFamily="34" charset="0"/>
              <a:buNone/>
              <a:defRPr/>
            </a:pPr>
            <a:r>
              <a:rPr lang="en-GB" dirty="0" smtClean="0">
                <a:latin typeface="Courier New" pitchFamily="49" charset="0"/>
                <a:cs typeface="Courier New" pitchFamily="49" charset="0"/>
              </a:rPr>
              <a:t>  UK waste vegetable oil energy generation regulations </a:t>
            </a:r>
            <a:r>
              <a:rPr lang="en-GB" dirty="0" err="1" smtClean="0">
                <a:latin typeface="Courier New" pitchFamily="49" charset="0"/>
                <a:cs typeface="Courier New" pitchFamily="49" charset="0"/>
              </a:rPr>
              <a:t>filetype:ppt</a:t>
            </a:r>
            <a:endParaRPr lang="en-GB" dirty="0" smtClean="0">
              <a:latin typeface="Courier New" pitchFamily="49" charset="0"/>
              <a:cs typeface="Courier New" pitchFamily="49" charset="0"/>
            </a:endParaRPr>
          </a:p>
          <a:p>
            <a:pPr lvl="1" eaLnBrk="1" fontAlgn="auto" hangingPunct="1">
              <a:spcAft>
                <a:spcPts val="0"/>
              </a:spcAft>
              <a:buFont typeface="Arial" pitchFamily="34" charset="0"/>
              <a:buNone/>
              <a:defRPr/>
            </a:pPr>
            <a:r>
              <a:rPr lang="en-GB" dirty="0" smtClean="0">
                <a:latin typeface="Courier New" pitchFamily="49" charset="0"/>
                <a:cs typeface="Courier New" pitchFamily="49" charset="0"/>
              </a:rPr>
              <a:t>	UK waste vegetable oil energy generation regulations </a:t>
            </a:r>
            <a:r>
              <a:rPr lang="en-GB" dirty="0" err="1" smtClean="0">
                <a:latin typeface="Courier New" pitchFamily="49" charset="0"/>
                <a:cs typeface="Courier New" pitchFamily="49" charset="0"/>
              </a:rPr>
              <a:t>filetype:pptx</a:t>
            </a:r>
            <a:endParaRPr lang="en-GB" dirty="0" smtClean="0">
              <a:latin typeface="Courier New" pitchFamily="49" charset="0"/>
              <a:cs typeface="Courier New" pitchFamily="49" charset="0"/>
            </a:endParaRPr>
          </a:p>
          <a:p>
            <a:pPr lvl="1" eaLnBrk="1" fontAlgn="auto" hangingPunct="1">
              <a:spcAft>
                <a:spcPts val="0"/>
              </a:spcAft>
              <a:buFont typeface="Arial" pitchFamily="34" charset="0"/>
              <a:buNone/>
              <a:defRPr/>
            </a:pPr>
            <a:r>
              <a:rPr lang="en-GB" dirty="0" smtClean="0">
                <a:latin typeface="Courier New" pitchFamily="49" charset="0"/>
                <a:cs typeface="Courier New" pitchFamily="49" charset="0"/>
              </a:rPr>
              <a:t>	UK waste vegetable oil energy generation </a:t>
            </a:r>
            <a:r>
              <a:rPr lang="en-GB" dirty="0" err="1" smtClean="0">
                <a:latin typeface="Courier New" pitchFamily="49" charset="0"/>
                <a:cs typeface="Courier New" pitchFamily="49" charset="0"/>
              </a:rPr>
              <a:t>filetype:xls</a:t>
            </a:r>
            <a:r>
              <a:rPr lang="en-GB" dirty="0" smtClean="0">
                <a:latin typeface="Courier New" pitchFamily="49" charset="0"/>
                <a:cs typeface="Courier New" pitchFamily="49" charset="0"/>
              </a:rPr>
              <a:t>  </a:t>
            </a:r>
          </a:p>
          <a:p>
            <a:pPr lvl="1" eaLnBrk="1" fontAlgn="auto" hangingPunct="1">
              <a:spcAft>
                <a:spcPts val="0"/>
              </a:spcAft>
              <a:buFont typeface="Arial" pitchFamily="34" charset="0"/>
              <a:buNone/>
              <a:defRPr/>
            </a:pPr>
            <a:r>
              <a:rPr lang="en-GB" dirty="0" smtClean="0">
                <a:latin typeface="Courier New" pitchFamily="49" charset="0"/>
                <a:cs typeface="Courier New" pitchFamily="49" charset="0"/>
              </a:rPr>
              <a:t>	UK waste vegetable oil energy generation </a:t>
            </a:r>
            <a:r>
              <a:rPr lang="en-GB" dirty="0" err="1" smtClean="0">
                <a:latin typeface="Courier New" pitchFamily="49" charset="0"/>
                <a:cs typeface="Courier New" pitchFamily="49" charset="0"/>
              </a:rPr>
              <a:t>filetype:xlsx</a:t>
            </a:r>
            <a:endParaRPr lang="en-GB" dirty="0" smtClean="0">
              <a:latin typeface="Courier New" pitchFamily="49" charset="0"/>
              <a:cs typeface="Courier New" pitchFamily="49" charset="0"/>
            </a:endParaRPr>
          </a:p>
          <a:p>
            <a:pPr lvl="1" eaLnBrk="1" fontAlgn="auto" hangingPunct="1">
              <a:spcAft>
                <a:spcPts val="0"/>
              </a:spcAft>
              <a:buFont typeface="Arial" pitchFamily="34" charset="0"/>
              <a:buNone/>
              <a:defRPr/>
            </a:pPr>
            <a:r>
              <a:rPr lang="en-GB" dirty="0" smtClean="0">
                <a:latin typeface="Courier New" pitchFamily="49" charset="0"/>
                <a:cs typeface="Courier New" pitchFamily="49" charset="0"/>
              </a:rPr>
              <a:t>  </a:t>
            </a:r>
            <a:endParaRPr lang="en-GB" dirty="0" smtClean="0"/>
          </a:p>
          <a:p>
            <a:pPr eaLnBrk="1" fontAlgn="auto" hangingPunct="1">
              <a:spcAft>
                <a:spcPts val="0"/>
              </a:spcAft>
              <a:defRPr/>
            </a:pPr>
            <a:endParaRPr lang="en-GB" dirty="0" smtClean="0"/>
          </a:p>
          <a:p>
            <a:pPr eaLnBrk="1" fontAlgn="auto" hangingPunct="1">
              <a:spcAft>
                <a:spcPts val="0"/>
              </a:spcAft>
              <a:defRPr/>
            </a:pPr>
            <a:endParaRPr lang="en-GB" dirty="0" smtClean="0"/>
          </a:p>
          <a:p>
            <a:pPr eaLnBrk="1" fontAlgn="auto" hangingPunct="1">
              <a:spcAft>
                <a:spcPts val="0"/>
              </a:spcAft>
              <a:defRPr/>
            </a:pPr>
            <a:endParaRPr lang="en-GB" dirty="0" smtClean="0"/>
          </a:p>
          <a:p>
            <a:pPr eaLnBrk="1" fontAlgn="auto" hangingPunct="1">
              <a:spcAft>
                <a:spcPts val="0"/>
              </a:spcAft>
              <a:defRPr/>
            </a:pPr>
            <a:endParaRPr lang="en-GB" dirty="0"/>
          </a:p>
        </p:txBody>
      </p:sp>
      <p:sp>
        <p:nvSpPr>
          <p:cNvPr id="4" name="Date Placeholder 3"/>
          <p:cNvSpPr>
            <a:spLocks noGrp="1"/>
          </p:cNvSpPr>
          <p:nvPr>
            <p:ph type="dt" sz="quarter" idx="10"/>
          </p:nvPr>
        </p:nvSpPr>
        <p:spPr/>
        <p:txBody>
          <a:bodyPr/>
          <a:lstStyle/>
          <a:p>
            <a:pPr>
              <a:defRPr/>
            </a:pPr>
            <a:fld id="{C98EE3DD-1D4F-42D3-B91D-48EC108D890F}" type="datetime1">
              <a:rPr lang="en-GB"/>
              <a:pPr>
                <a:defRPr/>
              </a:pPr>
              <a:t>18/07/2016</a:t>
            </a:fld>
            <a:endParaRPr lang="en-GB"/>
          </a:p>
        </p:txBody>
      </p:sp>
      <p:sp>
        <p:nvSpPr>
          <p:cNvPr id="5" name="Footer Placeholder 4"/>
          <p:cNvSpPr>
            <a:spLocks noGrp="1"/>
          </p:cNvSpPr>
          <p:nvPr>
            <p:ph type="ftr" sz="quarter" idx="11"/>
          </p:nvPr>
        </p:nvSpPr>
        <p:spPr/>
        <p:txBody>
          <a:bodyPr/>
          <a:lstStyle/>
          <a:p>
            <a:pPr>
              <a:defRPr/>
            </a:pPr>
            <a:r>
              <a:rPr lang="en-GB"/>
              <a:t>www.rba.co.uk</a:t>
            </a:r>
          </a:p>
        </p:txBody>
      </p:sp>
      <p:sp>
        <p:nvSpPr>
          <p:cNvPr id="6" name="Slide Number Placeholder 5"/>
          <p:cNvSpPr>
            <a:spLocks noGrp="1"/>
          </p:cNvSpPr>
          <p:nvPr>
            <p:ph type="sldNum" sz="quarter" idx="12"/>
          </p:nvPr>
        </p:nvSpPr>
        <p:spPr/>
        <p:txBody>
          <a:bodyPr/>
          <a:lstStyle/>
          <a:p>
            <a:pPr>
              <a:defRPr/>
            </a:pPr>
            <a:fld id="{BA1F7636-B077-4C81-A725-10C8E0464658}" type="slidenum">
              <a:rPr lang="en-GB"/>
              <a:pPr>
                <a:defRPr/>
              </a:pPr>
              <a:t>88</a:t>
            </a:fld>
            <a:endParaRPr lang="en-GB"/>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Title 4"/>
          <p:cNvSpPr>
            <a:spLocks noGrp="1"/>
          </p:cNvSpPr>
          <p:nvPr>
            <p:ph type="title"/>
          </p:nvPr>
        </p:nvSpPr>
        <p:spPr>
          <a:xfrm>
            <a:off x="215900" y="71438"/>
            <a:ext cx="8243888" cy="582612"/>
          </a:xfrm>
        </p:spPr>
        <p:txBody>
          <a:bodyPr/>
          <a:lstStyle/>
          <a:p>
            <a:r>
              <a:rPr lang="en-GB" dirty="0" smtClean="0">
                <a:latin typeface="Arial" charset="0"/>
                <a:cs typeface="Arial" charset="0"/>
              </a:rPr>
              <a:t>Google site:</a:t>
            </a:r>
          </a:p>
        </p:txBody>
      </p:sp>
      <p:sp>
        <p:nvSpPr>
          <p:cNvPr id="6" name="Content Placeholder 5"/>
          <p:cNvSpPr>
            <a:spLocks noGrp="1"/>
          </p:cNvSpPr>
          <p:nvPr>
            <p:ph idx="1"/>
          </p:nvPr>
        </p:nvSpPr>
        <p:spPr>
          <a:xfrm>
            <a:off x="395288" y="620688"/>
            <a:ext cx="8604250" cy="5904656"/>
          </a:xfrm>
        </p:spPr>
        <p:txBody>
          <a:bodyPr>
            <a:normAutofit/>
          </a:bodyPr>
          <a:lstStyle/>
          <a:p>
            <a:pPr>
              <a:defRPr/>
            </a:pPr>
            <a:r>
              <a:rPr lang="en-GB" dirty="0" smtClean="0"/>
              <a:t>site: to search within a site or type of site</a:t>
            </a:r>
          </a:p>
          <a:p>
            <a:pPr>
              <a:defRPr/>
            </a:pPr>
            <a:r>
              <a:rPr lang="en-GB" sz="1900" dirty="0" smtClean="0">
                <a:latin typeface="Courier New" pitchFamily="49" charset="0"/>
                <a:cs typeface="Courier New" pitchFamily="49" charset="0"/>
              </a:rPr>
              <a:t>waste vegetable oil energy generation </a:t>
            </a:r>
            <a:r>
              <a:rPr lang="en-GB" sz="1900" dirty="0" err="1" smtClean="0">
                <a:latin typeface="Courier New" pitchFamily="49" charset="0"/>
                <a:cs typeface="Courier New" pitchFamily="49" charset="0"/>
              </a:rPr>
              <a:t>site:gov.uk</a:t>
            </a:r>
            <a:endParaRPr lang="en-GB" sz="1900" dirty="0" smtClean="0">
              <a:latin typeface="Courier New" pitchFamily="49" charset="0"/>
              <a:cs typeface="Courier New" pitchFamily="49" charset="0"/>
            </a:endParaRPr>
          </a:p>
          <a:p>
            <a:pPr>
              <a:defRPr/>
            </a:pPr>
            <a:r>
              <a:rPr lang="en-GB" sz="1900" dirty="0" smtClean="0">
                <a:latin typeface="Courier New" pitchFamily="49" charset="0"/>
                <a:cs typeface="Courier New" pitchFamily="49" charset="0"/>
              </a:rPr>
              <a:t>waste vegetable oil energy generation </a:t>
            </a:r>
            <a:r>
              <a:rPr lang="en-GB" sz="1900" dirty="0" err="1" smtClean="0">
                <a:latin typeface="Courier New" pitchFamily="49" charset="0"/>
                <a:cs typeface="Courier New" pitchFamily="49" charset="0"/>
              </a:rPr>
              <a:t>site:www.gov.uk</a:t>
            </a:r>
            <a:endParaRPr lang="en-GB" sz="1900" dirty="0" smtClean="0">
              <a:latin typeface="Courier New" pitchFamily="49" charset="0"/>
              <a:cs typeface="Courier New" pitchFamily="49" charset="0"/>
            </a:endParaRPr>
          </a:p>
          <a:p>
            <a:pPr>
              <a:defRPr/>
            </a:pPr>
            <a:r>
              <a:rPr lang="en-GB" sz="1900" dirty="0" smtClean="0">
                <a:latin typeface="Courier New" pitchFamily="49" charset="0"/>
                <a:cs typeface="Courier New" pitchFamily="49" charset="0"/>
              </a:rPr>
              <a:t>waste vegetable oil energy generation </a:t>
            </a:r>
            <a:r>
              <a:rPr lang="en-GB" sz="1900" dirty="0" err="1" smtClean="0">
                <a:latin typeface="Courier New" pitchFamily="49" charset="0"/>
                <a:cs typeface="Courier New" pitchFamily="49" charset="0"/>
              </a:rPr>
              <a:t>site:assembly.wales</a:t>
            </a:r>
            <a:r>
              <a:rPr lang="en-GB" sz="1900" dirty="0" smtClean="0">
                <a:latin typeface="Courier New" pitchFamily="49" charset="0"/>
                <a:cs typeface="Courier New" pitchFamily="49" charset="0"/>
              </a:rPr>
              <a:t> </a:t>
            </a:r>
          </a:p>
          <a:p>
            <a:pPr>
              <a:defRPr/>
            </a:pPr>
            <a:r>
              <a:rPr lang="en-GB" sz="1900" dirty="0" smtClean="0">
                <a:latin typeface="Courier New" pitchFamily="49" charset="0"/>
                <a:cs typeface="Courier New" pitchFamily="49" charset="0"/>
              </a:rPr>
              <a:t>waste vegetable oil energy generation </a:t>
            </a:r>
            <a:r>
              <a:rPr lang="en-GB" sz="1900" dirty="0" err="1" smtClean="0">
                <a:latin typeface="Courier New" pitchFamily="49" charset="0"/>
                <a:cs typeface="Courier New" pitchFamily="49" charset="0"/>
              </a:rPr>
              <a:t>site:ac.uk</a:t>
            </a:r>
            <a:endParaRPr lang="en-GB" sz="1900" dirty="0" smtClean="0">
              <a:latin typeface="Courier New" pitchFamily="49" charset="0"/>
              <a:cs typeface="Courier New" pitchFamily="49" charset="0"/>
            </a:endParaRPr>
          </a:p>
          <a:p>
            <a:pPr>
              <a:defRPr/>
            </a:pPr>
            <a:endParaRPr lang="en-GB" sz="1900" dirty="0" smtClean="0"/>
          </a:p>
          <a:p>
            <a:pPr>
              <a:defRPr/>
            </a:pPr>
            <a:r>
              <a:rPr lang="en-GB" dirty="0" smtClean="0"/>
              <a:t>Can exclude sites using  -site:</a:t>
            </a:r>
          </a:p>
          <a:p>
            <a:pPr>
              <a:defRPr/>
            </a:pPr>
            <a:r>
              <a:rPr lang="en-GB" sz="1800" dirty="0" smtClean="0">
                <a:latin typeface="Courier New" pitchFamily="49" charset="0"/>
                <a:cs typeface="Courier New" pitchFamily="49" charset="0"/>
              </a:rPr>
              <a:t>agricultural occupational asthma UK </a:t>
            </a:r>
            <a:r>
              <a:rPr lang="en-GB" sz="1800" dirty="0" err="1" smtClean="0">
                <a:latin typeface="Courier New" pitchFamily="49" charset="0"/>
                <a:cs typeface="Courier New" pitchFamily="49" charset="0"/>
              </a:rPr>
              <a:t>site:gov.uk</a:t>
            </a:r>
            <a:r>
              <a:rPr lang="en-GB" sz="1800" dirty="0" smtClean="0">
                <a:latin typeface="Courier New" pitchFamily="49" charset="0"/>
                <a:cs typeface="Courier New" pitchFamily="49" charset="0"/>
              </a:rPr>
              <a:t> </a:t>
            </a:r>
          </a:p>
          <a:p>
            <a:pPr>
              <a:defRPr/>
            </a:pPr>
            <a:r>
              <a:rPr lang="en-GB" sz="1800" dirty="0" smtClean="0">
                <a:latin typeface="Courier New" pitchFamily="49" charset="0"/>
                <a:cs typeface="Courier New" pitchFamily="49" charset="0"/>
              </a:rPr>
              <a:t>–</a:t>
            </a:r>
            <a:r>
              <a:rPr lang="en-GB" sz="1800" dirty="0" err="1" smtClean="0">
                <a:latin typeface="Courier New" pitchFamily="49" charset="0"/>
                <a:cs typeface="Courier New" pitchFamily="49" charset="0"/>
              </a:rPr>
              <a:t>site:hse.gov.uk</a:t>
            </a:r>
            <a:endParaRPr lang="en-GB" sz="1800" dirty="0" smtClean="0">
              <a:latin typeface="Courier New" pitchFamily="49" charset="0"/>
              <a:cs typeface="Courier New" pitchFamily="49" charset="0"/>
            </a:endParaRPr>
          </a:p>
          <a:p>
            <a:pPr>
              <a:defRPr/>
            </a:pPr>
            <a:endParaRPr lang="en-GB" dirty="0" smtClean="0"/>
          </a:p>
          <a:p>
            <a:pPr>
              <a:defRPr/>
            </a:pPr>
            <a:r>
              <a:rPr lang="en-GB" dirty="0" smtClean="0"/>
              <a:t>Does NOT search inside databases or protected areas</a:t>
            </a:r>
          </a:p>
          <a:p>
            <a:pPr>
              <a:defRPr/>
            </a:pPr>
            <a:endParaRPr lang="en-GB" dirty="0" smtClean="0"/>
          </a:p>
          <a:p>
            <a:pPr>
              <a:defRPr/>
            </a:pPr>
            <a:r>
              <a:rPr lang="en-GB" dirty="0" smtClean="0"/>
              <a:t>Can combine with filetype:</a:t>
            </a:r>
          </a:p>
          <a:p>
            <a:pPr>
              <a:defRPr/>
            </a:pPr>
            <a:r>
              <a:rPr lang="en-GB" sz="1800" dirty="0" smtClean="0">
                <a:latin typeface="Courier New" pitchFamily="49" charset="0"/>
                <a:cs typeface="Courier New" pitchFamily="49" charset="0"/>
              </a:rPr>
              <a:t>waste vegetable oil energy generation </a:t>
            </a:r>
            <a:r>
              <a:rPr lang="en-GB" sz="1800" dirty="0" err="1" smtClean="0">
                <a:latin typeface="Courier New" pitchFamily="49" charset="0"/>
                <a:cs typeface="Courier New" pitchFamily="49" charset="0"/>
              </a:rPr>
              <a:t>site:wales</a:t>
            </a:r>
            <a:r>
              <a:rPr lang="en-GB" sz="1800" dirty="0" smtClean="0">
                <a:latin typeface="Courier New" pitchFamily="49" charset="0"/>
                <a:cs typeface="Courier New" pitchFamily="49" charset="0"/>
              </a:rPr>
              <a:t> </a:t>
            </a:r>
            <a:r>
              <a:rPr lang="en-GB" sz="1800" dirty="0" err="1" smtClean="0">
                <a:latin typeface="Courier New" pitchFamily="49" charset="0"/>
                <a:cs typeface="Courier New" pitchFamily="49" charset="0"/>
              </a:rPr>
              <a:t>filetype:pdf</a:t>
            </a:r>
            <a:endParaRPr lang="en-GB" sz="1800" dirty="0">
              <a:latin typeface="Courier New" pitchFamily="49" charset="0"/>
              <a:cs typeface="Courier New" pitchFamily="49" charset="0"/>
            </a:endParaRPr>
          </a:p>
        </p:txBody>
      </p:sp>
      <p:sp>
        <p:nvSpPr>
          <p:cNvPr id="2" name="Date Placeholder 1"/>
          <p:cNvSpPr>
            <a:spLocks noGrp="1"/>
          </p:cNvSpPr>
          <p:nvPr>
            <p:ph type="dt" sz="quarter" idx="10"/>
          </p:nvPr>
        </p:nvSpPr>
        <p:spPr/>
        <p:txBody>
          <a:bodyPr/>
          <a:lstStyle/>
          <a:p>
            <a:pPr>
              <a:defRPr/>
            </a:pPr>
            <a:fld id="{C1EF71A1-9FC0-496A-BE0B-D690D1BE15B8}" type="datetime1">
              <a:rPr lang="en-GB" smtClean="0"/>
              <a:pPr>
                <a:defRPr/>
              </a:pPr>
              <a:t>18/07/2016</a:t>
            </a:fld>
            <a:endParaRPr lang="en-GB" dirty="0"/>
          </a:p>
        </p:txBody>
      </p:sp>
      <p:sp>
        <p:nvSpPr>
          <p:cNvPr id="3" name="Footer Placeholder 2"/>
          <p:cNvSpPr>
            <a:spLocks noGrp="1"/>
          </p:cNvSpPr>
          <p:nvPr>
            <p:ph type="ftr" sz="quarter" idx="11"/>
          </p:nvPr>
        </p:nvSpPr>
        <p:spPr/>
        <p:txBody>
          <a:bodyPr/>
          <a:lstStyle/>
          <a:p>
            <a:pPr>
              <a:defRPr/>
            </a:pPr>
            <a:r>
              <a:rPr lang="en-GB" smtClean="0"/>
              <a:t>www.rba.co.uk</a:t>
            </a:r>
            <a:endParaRPr lang="en-GB"/>
          </a:p>
        </p:txBody>
      </p:sp>
      <p:sp>
        <p:nvSpPr>
          <p:cNvPr id="4" name="Slide Number Placeholder 3"/>
          <p:cNvSpPr>
            <a:spLocks noGrp="1"/>
          </p:cNvSpPr>
          <p:nvPr>
            <p:ph type="sldNum" sz="quarter" idx="12"/>
          </p:nvPr>
        </p:nvSpPr>
        <p:spPr/>
        <p:txBody>
          <a:bodyPr/>
          <a:lstStyle/>
          <a:p>
            <a:pPr>
              <a:defRPr/>
            </a:pPr>
            <a:fld id="{7E48B9C4-64F6-4CD4-93B6-9E9E18B288E9}" type="slidenum">
              <a:rPr lang="en-GB" smtClean="0"/>
              <a:pPr>
                <a:defRPr/>
              </a:pPr>
              <a:t>89</a:t>
            </a:fld>
            <a:endParaRPr lang="en-GB"/>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6E481F9-1F60-4314-AF8D-86B12F7E42C7}" type="datetime1">
              <a:rPr lang="en-GB" smtClean="0">
                <a:solidFill>
                  <a:prstClr val="black">
                    <a:tint val="75000"/>
                  </a:prstClr>
                </a:solidFill>
              </a:rPr>
              <a:pPr>
                <a:defRPr/>
              </a:pPr>
              <a:t>18/07/2016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a:defRPr/>
            </a:pPr>
            <a:r>
              <a:rPr lang="en-GB" smtClean="0">
                <a:solidFill>
                  <a:prstClr val="black">
                    <a:tint val="75000"/>
                  </a:prstClr>
                </a:solidFill>
              </a:rPr>
              <a:t>www.rba.co.uk</a:t>
            </a: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B08A4098-A745-4065-92E0-268BA51B8205}" type="slidenum">
              <a:rPr lang="en-GB" smtClean="0">
                <a:solidFill>
                  <a:prstClr val="black">
                    <a:tint val="75000"/>
                  </a:prstClr>
                </a:solidFill>
              </a:rPr>
              <a:pPr>
                <a:defRPr/>
              </a:pPr>
              <a:t>9</a:t>
            </a:fld>
            <a:endParaRPr lang="en-GB">
              <a:solidFill>
                <a:prstClr val="black">
                  <a:tint val="75000"/>
                </a:prstClr>
              </a:solidFill>
            </a:endParaRPr>
          </a:p>
        </p:txBody>
      </p:sp>
      <p:sp>
        <p:nvSpPr>
          <p:cNvPr id="5" name="Rectangle 4"/>
          <p:cNvSpPr/>
          <p:nvPr/>
        </p:nvSpPr>
        <p:spPr>
          <a:xfrm>
            <a:off x="179512" y="116632"/>
            <a:ext cx="7416824" cy="646331"/>
          </a:xfrm>
          <a:prstGeom prst="rect">
            <a:avLst/>
          </a:prstGeom>
        </p:spPr>
        <p:txBody>
          <a:bodyPr wrap="square">
            <a:spAutoFit/>
          </a:bodyPr>
          <a:lstStyle/>
          <a:p>
            <a:r>
              <a:rPr lang="en-GB" dirty="0" smtClean="0">
                <a:hlinkClick r:id="rId2"/>
              </a:rPr>
              <a:t>http://d25d2506sfb94s.cloudfront.net/cumulus_uploads/document/640yx5m0rx/On_the_Day_FINAL_poll_forwebsite.pdf</a:t>
            </a:r>
            <a:r>
              <a:rPr lang="en-GB" dirty="0" smtClean="0"/>
              <a:t> </a:t>
            </a:r>
            <a:endParaRPr lang="en-GB" dirty="0"/>
          </a:p>
        </p:txBody>
      </p:sp>
      <p:pic>
        <p:nvPicPr>
          <p:cNvPr id="6" name="Picture 5" descr="Yougov_2.gif"/>
          <p:cNvPicPr>
            <a:picLocks noChangeAspect="1"/>
          </p:cNvPicPr>
          <p:nvPr/>
        </p:nvPicPr>
        <p:blipFill>
          <a:blip r:embed="rId3" cstate="print"/>
          <a:stretch>
            <a:fillRect/>
          </a:stretch>
        </p:blipFill>
        <p:spPr>
          <a:xfrm>
            <a:off x="237826" y="1052736"/>
            <a:ext cx="8798670" cy="4763418"/>
          </a:xfrm>
          <a:prstGeom prst="rect">
            <a:avLst/>
          </a:prstGeom>
        </p:spPr>
      </p:pic>
      <p:sp>
        <p:nvSpPr>
          <p:cNvPr id="7" name="Rounded Rectangle 6"/>
          <p:cNvSpPr/>
          <p:nvPr/>
        </p:nvSpPr>
        <p:spPr>
          <a:xfrm>
            <a:off x="323528" y="2060848"/>
            <a:ext cx="1728192" cy="504056"/>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Up Arrow 7"/>
          <p:cNvSpPr/>
          <p:nvPr/>
        </p:nvSpPr>
        <p:spPr>
          <a:xfrm rot="15712976">
            <a:off x="2190989" y="1795291"/>
            <a:ext cx="504056" cy="864096"/>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Picture 15" descr="Stem_cell_diabetes.gif"/>
          <p:cNvPicPr>
            <a:picLocks noChangeAspect="1"/>
          </p:cNvPicPr>
          <p:nvPr/>
        </p:nvPicPr>
        <p:blipFill>
          <a:blip r:embed="rId2" cstate="print"/>
          <a:stretch>
            <a:fillRect/>
          </a:stretch>
        </p:blipFill>
        <p:spPr>
          <a:xfrm>
            <a:off x="1979712" y="2199619"/>
            <a:ext cx="5150519" cy="4541748"/>
          </a:xfrm>
          <a:prstGeom prst="rect">
            <a:avLst/>
          </a:prstGeom>
        </p:spPr>
      </p:pic>
      <p:sp>
        <p:nvSpPr>
          <p:cNvPr id="3" name="Content Placeholder 2"/>
          <p:cNvSpPr>
            <a:spLocks noGrp="1"/>
          </p:cNvSpPr>
          <p:nvPr>
            <p:ph idx="1"/>
          </p:nvPr>
        </p:nvSpPr>
        <p:spPr>
          <a:xfrm>
            <a:off x="428596" y="260648"/>
            <a:ext cx="8229600" cy="2232248"/>
          </a:xfrm>
        </p:spPr>
        <p:txBody>
          <a:bodyPr>
            <a:normAutofit/>
          </a:bodyPr>
          <a:lstStyle/>
          <a:p>
            <a:r>
              <a:rPr lang="en-GB" b="1" dirty="0" smtClean="0"/>
              <a:t>Date </a:t>
            </a:r>
          </a:p>
          <a:p>
            <a:r>
              <a:rPr lang="en-GB" dirty="0" smtClean="0"/>
              <a:t>Restrict your results to information that has been published within the last hour, day, week, month, year or your own date range</a:t>
            </a:r>
          </a:p>
          <a:p>
            <a:r>
              <a:rPr lang="en-GB" b="1" dirty="0" smtClean="0"/>
              <a:t>Search tools</a:t>
            </a:r>
            <a:r>
              <a:rPr lang="en-GB" dirty="0" smtClean="0"/>
              <a:t>, </a:t>
            </a:r>
            <a:r>
              <a:rPr lang="en-GB" b="1" dirty="0" smtClean="0"/>
              <a:t>Any time</a:t>
            </a:r>
            <a:r>
              <a:rPr lang="en-GB" dirty="0" smtClean="0"/>
              <a:t> and select an option </a:t>
            </a:r>
          </a:p>
          <a:p>
            <a:endParaRPr lang="en-GB" dirty="0"/>
          </a:p>
        </p:txBody>
      </p:sp>
      <p:sp>
        <p:nvSpPr>
          <p:cNvPr id="4" name="Date Placeholder 3"/>
          <p:cNvSpPr>
            <a:spLocks noGrp="1"/>
          </p:cNvSpPr>
          <p:nvPr>
            <p:ph type="dt" sz="half" idx="10"/>
          </p:nvPr>
        </p:nvSpPr>
        <p:spPr/>
        <p:txBody>
          <a:bodyPr/>
          <a:lstStyle/>
          <a:p>
            <a:fld id="{0C90DB33-749D-4A69-BC25-9FD3EA3B2772}" type="datetime1">
              <a:rPr lang="en-GB" smtClean="0">
                <a:solidFill>
                  <a:prstClr val="black">
                    <a:tint val="75000"/>
                  </a:prstClr>
                </a:solidFill>
              </a:rPr>
              <a:pPr/>
              <a:t>18/07/2016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rPr>
              <a:t>www.rba.co.uk</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201C6AF-9ED1-4F00-96B0-A0DF495580E3}" type="slidenum">
              <a:rPr lang="en-GB" smtClean="0">
                <a:solidFill>
                  <a:prstClr val="black">
                    <a:tint val="75000"/>
                  </a:prstClr>
                </a:solidFill>
              </a:rPr>
              <a:pPr/>
              <a:t>90</a:t>
            </a:fld>
            <a:endParaRPr lang="en-GB">
              <a:solidFill>
                <a:prstClr val="black">
                  <a:tint val="75000"/>
                </a:prstClr>
              </a:solidFill>
            </a:endParaRPr>
          </a:p>
        </p:txBody>
      </p:sp>
      <p:sp>
        <p:nvSpPr>
          <p:cNvPr id="10" name="Rounded Rectangle 9"/>
          <p:cNvSpPr/>
          <p:nvPr/>
        </p:nvSpPr>
        <p:spPr>
          <a:xfrm>
            <a:off x="5292080" y="2708920"/>
            <a:ext cx="936104" cy="432048"/>
          </a:xfrm>
          <a:prstGeom prst="round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1" name="Rounded Rectangle 10"/>
          <p:cNvSpPr/>
          <p:nvPr/>
        </p:nvSpPr>
        <p:spPr>
          <a:xfrm>
            <a:off x="2843808" y="3068960"/>
            <a:ext cx="1152128" cy="431230"/>
          </a:xfrm>
          <a:prstGeom prst="round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2" name="Rounded Rectangle 11"/>
          <p:cNvSpPr/>
          <p:nvPr/>
        </p:nvSpPr>
        <p:spPr>
          <a:xfrm>
            <a:off x="2843808" y="4221088"/>
            <a:ext cx="1152128" cy="432048"/>
          </a:xfrm>
          <a:prstGeom prst="round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3" name="Left Arrow 12"/>
          <p:cNvSpPr/>
          <p:nvPr/>
        </p:nvSpPr>
        <p:spPr>
          <a:xfrm rot="12682793">
            <a:off x="2155449" y="3013813"/>
            <a:ext cx="719137" cy="360363"/>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4" name="Left Arrow 13"/>
          <p:cNvSpPr/>
          <p:nvPr/>
        </p:nvSpPr>
        <p:spPr>
          <a:xfrm rot="19060117">
            <a:off x="6197144" y="2405128"/>
            <a:ext cx="803479" cy="369450"/>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5" name="Left Arrow 14"/>
          <p:cNvSpPr/>
          <p:nvPr/>
        </p:nvSpPr>
        <p:spPr>
          <a:xfrm rot="21100932">
            <a:off x="4090228" y="4170643"/>
            <a:ext cx="719137" cy="360363"/>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Title 1"/>
          <p:cNvSpPr>
            <a:spLocks noGrp="1"/>
          </p:cNvSpPr>
          <p:nvPr>
            <p:ph type="title"/>
          </p:nvPr>
        </p:nvSpPr>
        <p:spPr>
          <a:xfrm>
            <a:off x="428625" y="71438"/>
            <a:ext cx="8229600" cy="582612"/>
          </a:xfrm>
        </p:spPr>
        <p:txBody>
          <a:bodyPr/>
          <a:lstStyle/>
          <a:p>
            <a:pPr eaLnBrk="1" hangingPunct="1"/>
            <a:r>
              <a:rPr lang="en-GB" smtClean="0">
                <a:latin typeface="Arial" charset="0"/>
                <a:cs typeface="Arial" charset="0"/>
              </a:rPr>
              <a:t>daterange:</a:t>
            </a:r>
          </a:p>
        </p:txBody>
      </p:sp>
      <p:sp>
        <p:nvSpPr>
          <p:cNvPr id="61443" name="Content Placeholder 2"/>
          <p:cNvSpPr>
            <a:spLocks noGrp="1"/>
          </p:cNvSpPr>
          <p:nvPr>
            <p:ph idx="1"/>
          </p:nvPr>
        </p:nvSpPr>
        <p:spPr>
          <a:xfrm>
            <a:off x="428625" y="765174"/>
            <a:ext cx="8229600" cy="5616153"/>
          </a:xfrm>
        </p:spPr>
        <p:txBody>
          <a:bodyPr>
            <a:normAutofit fontScale="92500"/>
          </a:bodyPr>
          <a:lstStyle/>
          <a:p>
            <a:pPr eaLnBrk="1" hangingPunct="1">
              <a:lnSpc>
                <a:spcPct val="110000"/>
              </a:lnSpc>
              <a:spcBef>
                <a:spcPct val="0"/>
              </a:spcBef>
            </a:pPr>
            <a:r>
              <a:rPr lang="en-GB" dirty="0" smtClean="0">
                <a:latin typeface="Arial" charset="0"/>
                <a:cs typeface="Arial" charset="0"/>
              </a:rPr>
              <a:t>Date/Any time menu option cannot be used with Verbatim</a:t>
            </a:r>
          </a:p>
          <a:p>
            <a:pPr eaLnBrk="1" hangingPunct="1">
              <a:lnSpc>
                <a:spcPct val="110000"/>
              </a:lnSpc>
              <a:spcBef>
                <a:spcPct val="0"/>
              </a:spcBef>
            </a:pPr>
            <a:endParaRPr lang="en-GB" dirty="0" smtClean="0">
              <a:latin typeface="Arial" charset="0"/>
              <a:cs typeface="Arial" charset="0"/>
            </a:endParaRPr>
          </a:p>
          <a:p>
            <a:pPr eaLnBrk="1" hangingPunct="1">
              <a:lnSpc>
                <a:spcPct val="110000"/>
              </a:lnSpc>
              <a:spcBef>
                <a:spcPct val="0"/>
              </a:spcBef>
            </a:pPr>
            <a:r>
              <a:rPr lang="en-GB" dirty="0" smtClean="0">
                <a:latin typeface="Arial" charset="0"/>
                <a:cs typeface="Arial" charset="0"/>
              </a:rPr>
              <a:t>Use </a:t>
            </a:r>
            <a:r>
              <a:rPr lang="en-GB" dirty="0" err="1" smtClean="0">
                <a:latin typeface="Arial" charset="0"/>
                <a:cs typeface="Arial" charset="0"/>
              </a:rPr>
              <a:t>daterange</a:t>
            </a:r>
            <a:r>
              <a:rPr lang="en-GB" dirty="0" smtClean="0">
                <a:latin typeface="Arial" charset="0"/>
                <a:cs typeface="Arial" charset="0"/>
              </a:rPr>
              <a:t>: command instead</a:t>
            </a:r>
          </a:p>
          <a:p>
            <a:pPr eaLnBrk="1" hangingPunct="1">
              <a:lnSpc>
                <a:spcPct val="110000"/>
              </a:lnSpc>
              <a:spcBef>
                <a:spcPct val="0"/>
              </a:spcBef>
            </a:pPr>
            <a:endParaRPr lang="en-GB" dirty="0" smtClean="0">
              <a:latin typeface="Arial" charset="0"/>
              <a:cs typeface="Arial" charset="0"/>
            </a:endParaRPr>
          </a:p>
          <a:p>
            <a:pPr eaLnBrk="1" hangingPunct="1">
              <a:lnSpc>
                <a:spcPct val="110000"/>
              </a:lnSpc>
              <a:spcBef>
                <a:spcPct val="0"/>
              </a:spcBef>
            </a:pPr>
            <a:r>
              <a:rPr lang="en-GB" dirty="0" smtClean="0">
                <a:latin typeface="Arial" charset="0"/>
                <a:cs typeface="Arial" charset="0"/>
              </a:rPr>
              <a:t>Uses Julian date format (fractions omitted)</a:t>
            </a:r>
          </a:p>
          <a:p>
            <a:pPr eaLnBrk="1" hangingPunct="1">
              <a:lnSpc>
                <a:spcPct val="110000"/>
              </a:lnSpc>
              <a:spcBef>
                <a:spcPct val="0"/>
              </a:spcBef>
            </a:pPr>
            <a:endParaRPr lang="en-GB" dirty="0" smtClean="0">
              <a:latin typeface="Arial" charset="0"/>
              <a:cs typeface="Arial" charset="0"/>
            </a:endParaRPr>
          </a:p>
          <a:p>
            <a:pPr eaLnBrk="1" hangingPunct="1">
              <a:lnSpc>
                <a:spcPct val="110000"/>
              </a:lnSpc>
              <a:spcBef>
                <a:spcPct val="0"/>
              </a:spcBef>
            </a:pPr>
            <a:r>
              <a:rPr lang="en-GB" dirty="0" smtClean="0">
                <a:latin typeface="Arial" charset="0"/>
                <a:cs typeface="Arial" charset="0"/>
              </a:rPr>
              <a:t>Julian Date Converter, and information on Julian date format) is at </a:t>
            </a:r>
            <a:r>
              <a:rPr lang="en-GB" dirty="0" smtClean="0">
                <a:latin typeface="Arial" charset="0"/>
                <a:cs typeface="Arial" charset="0"/>
                <a:hlinkClick r:id="rId3"/>
              </a:rPr>
              <a:t>http://aa.usno.navy.mil/data/docs/JulianDate.php/</a:t>
            </a:r>
            <a:r>
              <a:rPr lang="en-GB" dirty="0" smtClean="0">
                <a:latin typeface="Arial" charset="0"/>
                <a:cs typeface="Arial" charset="0"/>
              </a:rPr>
              <a:t> </a:t>
            </a:r>
          </a:p>
          <a:p>
            <a:pPr eaLnBrk="1" hangingPunct="1">
              <a:lnSpc>
                <a:spcPct val="110000"/>
              </a:lnSpc>
              <a:spcBef>
                <a:spcPct val="0"/>
              </a:spcBef>
            </a:pPr>
            <a:r>
              <a:rPr lang="en-GB" dirty="0" smtClean="0">
                <a:latin typeface="Arial" charset="0"/>
                <a:cs typeface="Arial" charset="0"/>
              </a:rPr>
              <a:t>Convert your dates to the Julian format and then, omitting the fractions, copy and paste them into your search </a:t>
            </a:r>
          </a:p>
          <a:p>
            <a:pPr eaLnBrk="1" hangingPunct="1">
              <a:lnSpc>
                <a:spcPct val="110000"/>
              </a:lnSpc>
              <a:spcBef>
                <a:spcPct val="0"/>
              </a:spcBef>
            </a:pPr>
            <a:endParaRPr lang="en-GB" dirty="0" smtClean="0">
              <a:latin typeface="Arial" charset="0"/>
              <a:cs typeface="Arial" charset="0"/>
            </a:endParaRPr>
          </a:p>
          <a:p>
            <a:pPr lvl="2">
              <a:lnSpc>
                <a:spcPct val="110000"/>
              </a:lnSpc>
              <a:spcBef>
                <a:spcPct val="0"/>
              </a:spcBef>
            </a:pPr>
            <a:r>
              <a:rPr lang="en-GB" dirty="0" smtClean="0">
                <a:latin typeface="Arial" charset="0"/>
                <a:cs typeface="Arial" charset="0"/>
              </a:rPr>
              <a:t>Syntax: for example articles between 1</a:t>
            </a:r>
            <a:r>
              <a:rPr lang="en-GB" baseline="30000" dirty="0" smtClean="0">
                <a:latin typeface="Arial" charset="0"/>
                <a:cs typeface="Arial" charset="0"/>
              </a:rPr>
              <a:t>st</a:t>
            </a:r>
            <a:r>
              <a:rPr lang="en-GB" dirty="0" smtClean="0">
                <a:latin typeface="Arial" charset="0"/>
                <a:cs typeface="Arial" charset="0"/>
              </a:rPr>
              <a:t> January 2015 and 30</a:t>
            </a:r>
            <a:r>
              <a:rPr lang="en-GB" baseline="30000" dirty="0" smtClean="0">
                <a:latin typeface="Arial" charset="0"/>
                <a:cs typeface="Arial" charset="0"/>
              </a:rPr>
              <a:t>th</a:t>
            </a:r>
            <a:r>
              <a:rPr lang="en-GB" dirty="0" smtClean="0">
                <a:latin typeface="Arial" charset="0"/>
                <a:cs typeface="Arial" charset="0"/>
              </a:rPr>
              <a:t> June 2015</a:t>
            </a:r>
            <a:br>
              <a:rPr lang="en-GB" dirty="0" smtClean="0">
                <a:latin typeface="Arial" charset="0"/>
                <a:cs typeface="Arial" charset="0"/>
              </a:rPr>
            </a:br>
            <a:r>
              <a:rPr lang="en-GB" dirty="0" smtClean="0">
                <a:latin typeface="Arial" charset="0"/>
                <a:cs typeface="Arial" charset="0"/>
              </a:rPr>
              <a:t>	</a:t>
            </a:r>
            <a:r>
              <a:rPr lang="en-GB" dirty="0" smtClean="0">
                <a:latin typeface="Courier New" pitchFamily="49" charset="0"/>
                <a:cs typeface="Courier New" pitchFamily="49" charset="0"/>
              </a:rPr>
              <a:t>stem cell therapy diabetes daterange:2457023-</a:t>
            </a:r>
          </a:p>
          <a:p>
            <a:pPr lvl="2">
              <a:lnSpc>
                <a:spcPct val="110000"/>
              </a:lnSpc>
              <a:spcBef>
                <a:spcPct val="0"/>
              </a:spcBef>
            </a:pPr>
            <a:r>
              <a:rPr lang="en-GB" dirty="0" smtClean="0">
                <a:latin typeface="Courier New" pitchFamily="49" charset="0"/>
                <a:cs typeface="Courier New" pitchFamily="49" charset="0"/>
              </a:rPr>
              <a:t>      2457203</a:t>
            </a:r>
          </a:p>
          <a:p>
            <a:pPr eaLnBrk="1" hangingPunct="1">
              <a:lnSpc>
                <a:spcPct val="110000"/>
              </a:lnSpc>
              <a:spcBef>
                <a:spcPct val="0"/>
              </a:spcBef>
            </a:pPr>
            <a:endParaRPr lang="en-GB" dirty="0" smtClean="0">
              <a:latin typeface="Arial" charset="0"/>
              <a:cs typeface="Arial" charset="0"/>
            </a:endParaRPr>
          </a:p>
          <a:p>
            <a:pPr eaLnBrk="1" hangingPunct="1">
              <a:lnSpc>
                <a:spcPct val="110000"/>
              </a:lnSpc>
              <a:spcBef>
                <a:spcPct val="0"/>
              </a:spcBef>
            </a:pPr>
            <a:r>
              <a:rPr lang="en-GB" dirty="0" smtClean="0">
                <a:latin typeface="Arial" charset="0"/>
                <a:cs typeface="Arial" charset="0"/>
              </a:rPr>
              <a:t>Then apply Verbatim to the results page</a:t>
            </a:r>
          </a:p>
        </p:txBody>
      </p:sp>
      <p:sp>
        <p:nvSpPr>
          <p:cNvPr id="4" name="Date Placeholder 3"/>
          <p:cNvSpPr>
            <a:spLocks noGrp="1"/>
          </p:cNvSpPr>
          <p:nvPr>
            <p:ph type="dt" sz="quarter" idx="10"/>
          </p:nvPr>
        </p:nvSpPr>
        <p:spPr/>
        <p:txBody>
          <a:bodyPr/>
          <a:lstStyle/>
          <a:p>
            <a:pPr>
              <a:defRPr/>
            </a:pPr>
            <a:fld id="{C98EE3DD-1D4F-42D3-B91D-48EC108D890F}" type="datetime1">
              <a:rPr lang="en-GB">
                <a:solidFill>
                  <a:prstClr val="black">
                    <a:tint val="75000"/>
                  </a:prstClr>
                </a:solidFill>
              </a:rPr>
              <a:pPr>
                <a:defRPr/>
              </a:pPr>
              <a:t>18/07/2016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GB">
                <a:solidFill>
                  <a:prstClr val="black">
                    <a:tint val="75000"/>
                  </a:prstClr>
                </a:solidFill>
              </a:rPr>
              <a:t>www.rba.co.uk</a:t>
            </a:r>
          </a:p>
        </p:txBody>
      </p:sp>
      <p:sp>
        <p:nvSpPr>
          <p:cNvPr id="6" name="Slide Number Placeholder 5"/>
          <p:cNvSpPr>
            <a:spLocks noGrp="1"/>
          </p:cNvSpPr>
          <p:nvPr>
            <p:ph type="sldNum" sz="quarter" idx="12"/>
          </p:nvPr>
        </p:nvSpPr>
        <p:spPr/>
        <p:txBody>
          <a:bodyPr/>
          <a:lstStyle/>
          <a:p>
            <a:pPr>
              <a:defRPr/>
            </a:pPr>
            <a:fld id="{01A8EA77-A408-4EB3-93F4-BB7881E58E30}" type="slidenum">
              <a:rPr lang="en-GB">
                <a:solidFill>
                  <a:prstClr val="black">
                    <a:tint val="75000"/>
                  </a:prstClr>
                </a:solidFill>
              </a:rPr>
              <a:pPr>
                <a:defRPr/>
              </a:pPr>
              <a:t>91</a:t>
            </a:fld>
            <a:endParaRPr lang="en-GB">
              <a:solidFill>
                <a:prstClr val="black">
                  <a:tint val="75000"/>
                </a:prstClr>
              </a:solidFill>
            </a:endParaRPr>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descr="Daterange.gif"/>
          <p:cNvPicPr>
            <a:picLocks noChangeAspect="1"/>
          </p:cNvPicPr>
          <p:nvPr/>
        </p:nvPicPr>
        <p:blipFill>
          <a:blip r:embed="rId2" cstate="print"/>
          <a:stretch>
            <a:fillRect/>
          </a:stretch>
        </p:blipFill>
        <p:spPr>
          <a:xfrm>
            <a:off x="2036787" y="653752"/>
            <a:ext cx="5343525" cy="5943600"/>
          </a:xfrm>
          <a:prstGeom prst="rect">
            <a:avLst/>
          </a:prstGeom>
        </p:spPr>
      </p:pic>
      <p:sp>
        <p:nvSpPr>
          <p:cNvPr id="2" name="Date Placeholder 1"/>
          <p:cNvSpPr>
            <a:spLocks noGrp="1"/>
          </p:cNvSpPr>
          <p:nvPr>
            <p:ph type="dt" sz="half" idx="10"/>
          </p:nvPr>
        </p:nvSpPr>
        <p:spPr/>
        <p:txBody>
          <a:bodyPr/>
          <a:lstStyle/>
          <a:p>
            <a:fld id="{CA2FBB13-9B21-4669-8557-F3A81189C640}" type="datetime1">
              <a:rPr lang="en-GB" smtClean="0">
                <a:solidFill>
                  <a:prstClr val="black">
                    <a:tint val="75000"/>
                  </a:prstClr>
                </a:solidFill>
              </a:rPr>
              <a:pPr/>
              <a:t>18/07/2016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r>
              <a:rPr lang="en-GB" smtClean="0">
                <a:solidFill>
                  <a:prstClr val="black">
                    <a:tint val="75000"/>
                  </a:prstClr>
                </a:solidFill>
              </a:rPr>
              <a:t>www.rba.co.uk</a:t>
            </a: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5201C6AF-9ED1-4F00-96B0-A0DF495580E3}" type="slidenum">
              <a:rPr lang="en-GB" smtClean="0">
                <a:solidFill>
                  <a:prstClr val="black">
                    <a:tint val="75000"/>
                  </a:prstClr>
                </a:solidFill>
              </a:rPr>
              <a:pPr/>
              <a:t>92</a:t>
            </a:fld>
            <a:endParaRPr lang="en-GB">
              <a:solidFill>
                <a:prstClr val="black">
                  <a:tint val="75000"/>
                </a:prstClr>
              </a:solidFill>
            </a:endParaRPr>
          </a:p>
        </p:txBody>
      </p:sp>
      <p:sp>
        <p:nvSpPr>
          <p:cNvPr id="6" name="TextBox 5"/>
          <p:cNvSpPr txBox="1"/>
          <p:nvPr/>
        </p:nvSpPr>
        <p:spPr>
          <a:xfrm>
            <a:off x="539552" y="188640"/>
            <a:ext cx="7560840" cy="461665"/>
          </a:xfrm>
          <a:prstGeom prst="rect">
            <a:avLst/>
          </a:prstGeom>
          <a:noFill/>
        </p:spPr>
        <p:txBody>
          <a:bodyPr wrap="square" rtlCol="0">
            <a:spAutoFit/>
          </a:bodyPr>
          <a:lstStyle/>
          <a:p>
            <a:r>
              <a:rPr lang="en-GB" sz="2400" dirty="0" smtClean="0">
                <a:solidFill>
                  <a:prstClr val="black"/>
                </a:solidFill>
                <a:latin typeface="Arial" pitchFamily="34" charset="0"/>
                <a:cs typeface="Arial" pitchFamily="34" charset="0"/>
              </a:rPr>
              <a:t>Run your </a:t>
            </a:r>
            <a:r>
              <a:rPr lang="en-GB" sz="2400" dirty="0" err="1" smtClean="0">
                <a:solidFill>
                  <a:prstClr val="black"/>
                </a:solidFill>
                <a:latin typeface="Arial" pitchFamily="34" charset="0"/>
                <a:cs typeface="Arial" pitchFamily="34" charset="0"/>
              </a:rPr>
              <a:t>daterange</a:t>
            </a:r>
            <a:r>
              <a:rPr lang="en-GB" sz="2400" dirty="0" smtClean="0">
                <a:solidFill>
                  <a:prstClr val="black"/>
                </a:solidFill>
                <a:latin typeface="Arial" pitchFamily="34" charset="0"/>
                <a:cs typeface="Arial" pitchFamily="34" charset="0"/>
              </a:rPr>
              <a:t> search and then apply Verbatim</a:t>
            </a:r>
            <a:endParaRPr lang="en-GB" sz="2400" dirty="0">
              <a:solidFill>
                <a:prstClr val="black"/>
              </a:solidFill>
              <a:latin typeface="Arial" pitchFamily="34" charset="0"/>
              <a:cs typeface="Arial" pitchFamily="34" charset="0"/>
            </a:endParaRPr>
          </a:p>
        </p:txBody>
      </p:sp>
      <p:sp>
        <p:nvSpPr>
          <p:cNvPr id="8" name="Rounded Rectangle 7"/>
          <p:cNvSpPr/>
          <p:nvPr/>
        </p:nvSpPr>
        <p:spPr>
          <a:xfrm>
            <a:off x="4067944" y="2348880"/>
            <a:ext cx="1008112" cy="432048"/>
          </a:xfrm>
          <a:prstGeom prst="round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9" name="Rounded Rectangle 8"/>
          <p:cNvSpPr/>
          <p:nvPr/>
        </p:nvSpPr>
        <p:spPr>
          <a:xfrm>
            <a:off x="3995217" y="1700808"/>
            <a:ext cx="1080839" cy="432048"/>
          </a:xfrm>
          <a:prstGeom prst="round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0" name="Rounded Rectangle 9"/>
          <p:cNvSpPr/>
          <p:nvPr/>
        </p:nvSpPr>
        <p:spPr>
          <a:xfrm>
            <a:off x="6012160" y="1196752"/>
            <a:ext cx="1296863" cy="503238"/>
          </a:xfrm>
          <a:prstGeom prst="round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187624" y="1071547"/>
            <a:ext cx="6480720" cy="1565365"/>
          </a:xfrm>
        </p:spPr>
        <p:txBody>
          <a:bodyPr>
            <a:noAutofit/>
          </a:bodyPr>
          <a:lstStyle/>
          <a:p>
            <a:pPr algn="ctr"/>
            <a:r>
              <a:rPr lang="en-GB" sz="3600" dirty="0" smtClean="0"/>
              <a:t>Statistics, Industry and Market Data </a:t>
            </a:r>
            <a:endParaRPr lang="en-GB" sz="3600" dirty="0"/>
          </a:p>
        </p:txBody>
      </p:sp>
      <p:sp>
        <p:nvSpPr>
          <p:cNvPr id="3" name="Date Placeholder 2"/>
          <p:cNvSpPr>
            <a:spLocks noGrp="1"/>
          </p:cNvSpPr>
          <p:nvPr>
            <p:ph type="dt" sz="half" idx="10"/>
          </p:nvPr>
        </p:nvSpPr>
        <p:spPr/>
        <p:txBody>
          <a:bodyPr/>
          <a:lstStyle/>
          <a:p>
            <a:fld id="{78994BDD-D0E9-4325-8A3F-7702B48AA4A9}" type="datetime1">
              <a:rPr lang="en-GB" smtClean="0">
                <a:solidFill>
                  <a:prstClr val="black">
                    <a:tint val="75000"/>
                  </a:prstClr>
                </a:solidFill>
              </a:rPr>
              <a:pPr/>
              <a:t>18/07/2016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r>
              <a:rPr lang="en-GB" smtClean="0">
                <a:solidFill>
                  <a:prstClr val="black">
                    <a:tint val="75000"/>
                  </a:prstClr>
                </a:solidFill>
              </a:rPr>
              <a:t>www.rba.co.uk</a:t>
            </a:r>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201C6AF-9ED1-4F00-96B0-A0DF495580E3}" type="slidenum">
              <a:rPr lang="en-GB" smtClean="0">
                <a:solidFill>
                  <a:prstClr val="black">
                    <a:tint val="75000"/>
                  </a:prstClr>
                </a:solidFill>
              </a:rPr>
              <a:pPr/>
              <a:t>93</a:t>
            </a:fld>
            <a:endParaRPr lang="en-GB">
              <a:solidFill>
                <a:prstClr val="black">
                  <a:tint val="75000"/>
                </a:prstClr>
              </a:solidFill>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Statistics, industry and market data </a:t>
            </a:r>
            <a:endParaRPr lang="en-GB" dirty="0"/>
          </a:p>
        </p:txBody>
      </p:sp>
      <p:sp>
        <p:nvSpPr>
          <p:cNvPr id="7" name="Text Placeholder 6"/>
          <p:cNvSpPr>
            <a:spLocks noGrp="1"/>
          </p:cNvSpPr>
          <p:nvPr>
            <p:ph type="body" idx="1"/>
          </p:nvPr>
        </p:nvSpPr>
        <p:spPr>
          <a:xfrm>
            <a:off x="457200" y="692696"/>
            <a:ext cx="4040188" cy="495746"/>
          </a:xfrm>
        </p:spPr>
        <p:txBody>
          <a:bodyPr/>
          <a:lstStyle/>
          <a:p>
            <a:r>
              <a:rPr lang="en-GB" dirty="0" smtClean="0"/>
              <a:t>Free</a:t>
            </a:r>
            <a:endParaRPr lang="en-GB" dirty="0"/>
          </a:p>
        </p:txBody>
      </p:sp>
      <p:sp>
        <p:nvSpPr>
          <p:cNvPr id="8" name="Content Placeholder 7"/>
          <p:cNvSpPr>
            <a:spLocks noGrp="1"/>
          </p:cNvSpPr>
          <p:nvPr>
            <p:ph sz="half" idx="2"/>
          </p:nvPr>
        </p:nvSpPr>
        <p:spPr>
          <a:xfrm>
            <a:off x="457200" y="1412776"/>
            <a:ext cx="4040188" cy="4752528"/>
          </a:xfrm>
        </p:spPr>
        <p:txBody>
          <a:bodyPr>
            <a:normAutofit lnSpcReduction="10000"/>
          </a:bodyPr>
          <a:lstStyle/>
          <a:p>
            <a:pPr marL="0" lvl="1" indent="0">
              <a:spcBef>
                <a:spcPts val="0"/>
              </a:spcBef>
              <a:buNone/>
            </a:pPr>
            <a:r>
              <a:rPr lang="en-GB" sz="2000" dirty="0" smtClean="0">
                <a:latin typeface="Arial" charset="0"/>
                <a:cs typeface="Arial" charset="0"/>
              </a:rPr>
              <a:t>Government statistics and reports</a:t>
            </a:r>
          </a:p>
          <a:p>
            <a:pPr marL="0" lvl="1" indent="0">
              <a:spcBef>
                <a:spcPts val="0"/>
              </a:spcBef>
              <a:buNone/>
            </a:pPr>
            <a:endParaRPr lang="en-GB" sz="2000" dirty="0" smtClean="0">
              <a:latin typeface="Arial" charset="0"/>
              <a:cs typeface="Arial" charset="0"/>
            </a:endParaRPr>
          </a:p>
          <a:p>
            <a:pPr marL="0" lvl="1" indent="0">
              <a:spcBef>
                <a:spcPts val="0"/>
              </a:spcBef>
              <a:buNone/>
            </a:pPr>
            <a:r>
              <a:rPr lang="en-GB" sz="2000" dirty="0" smtClean="0">
                <a:latin typeface="Arial" charset="0"/>
                <a:cs typeface="Arial" charset="0"/>
              </a:rPr>
              <a:t>Anonymous aggregated data</a:t>
            </a:r>
          </a:p>
          <a:p>
            <a:pPr marL="0" lvl="1" indent="0">
              <a:spcBef>
                <a:spcPts val="0"/>
              </a:spcBef>
              <a:buNone/>
            </a:pPr>
            <a:endParaRPr lang="en-GB" sz="2000" dirty="0" smtClean="0">
              <a:latin typeface="Arial" charset="0"/>
              <a:cs typeface="Arial" charset="0"/>
            </a:endParaRPr>
          </a:p>
          <a:p>
            <a:pPr marL="0" lvl="1" indent="0">
              <a:spcBef>
                <a:spcPts val="0"/>
              </a:spcBef>
              <a:buNone/>
            </a:pPr>
            <a:r>
              <a:rPr lang="en-GB" sz="2000" dirty="0" smtClean="0">
                <a:latin typeface="Arial" charset="0"/>
                <a:cs typeface="Arial" charset="0"/>
              </a:rPr>
              <a:t>Industry overviews</a:t>
            </a:r>
          </a:p>
          <a:p>
            <a:pPr marL="0" lvl="1" indent="0">
              <a:spcBef>
                <a:spcPts val="0"/>
              </a:spcBef>
              <a:buNone/>
            </a:pPr>
            <a:endParaRPr lang="en-GB" sz="2000" dirty="0" smtClean="0">
              <a:latin typeface="Arial" charset="0"/>
              <a:cs typeface="Arial" charset="0"/>
            </a:endParaRPr>
          </a:p>
          <a:p>
            <a:pPr marL="0" lvl="1" indent="0">
              <a:spcBef>
                <a:spcPts val="0"/>
              </a:spcBef>
              <a:buNone/>
            </a:pPr>
            <a:r>
              <a:rPr lang="en-GB" sz="2000" dirty="0" smtClean="0">
                <a:latin typeface="Arial" charset="0"/>
                <a:cs typeface="Arial" charset="0"/>
              </a:rPr>
              <a:t>Executive summaries of market research</a:t>
            </a:r>
          </a:p>
          <a:p>
            <a:pPr marL="0" lvl="1" indent="0">
              <a:spcBef>
                <a:spcPts val="0"/>
              </a:spcBef>
              <a:buNone/>
            </a:pPr>
            <a:endParaRPr lang="en-GB" sz="2000" dirty="0" smtClean="0">
              <a:latin typeface="Arial" charset="0"/>
              <a:cs typeface="Arial" charset="0"/>
            </a:endParaRPr>
          </a:p>
          <a:p>
            <a:pPr marL="0" lvl="1" indent="0">
              <a:spcBef>
                <a:spcPts val="0"/>
              </a:spcBef>
              <a:buNone/>
            </a:pPr>
            <a:r>
              <a:rPr lang="en-GB" sz="2000" dirty="0" smtClean="0">
                <a:latin typeface="Arial" charset="0"/>
                <a:cs typeface="Arial" charset="0"/>
              </a:rPr>
              <a:t>Press releases, news stories, local news</a:t>
            </a:r>
          </a:p>
          <a:p>
            <a:pPr marL="0" lvl="1" indent="0">
              <a:spcBef>
                <a:spcPts val="0"/>
              </a:spcBef>
              <a:buNone/>
            </a:pPr>
            <a:endParaRPr lang="en-GB" sz="2000" dirty="0" smtClean="0">
              <a:latin typeface="Arial" charset="0"/>
              <a:cs typeface="Arial" charset="0"/>
            </a:endParaRPr>
          </a:p>
          <a:p>
            <a:pPr marL="0" lvl="1" indent="0">
              <a:spcBef>
                <a:spcPts val="0"/>
              </a:spcBef>
              <a:buNone/>
            </a:pPr>
            <a:r>
              <a:rPr lang="en-GB" sz="2000" dirty="0" smtClean="0">
                <a:latin typeface="Arial" charset="0"/>
                <a:cs typeface="Arial" charset="0"/>
              </a:rPr>
              <a:t>Local trade bodies, professional associations</a:t>
            </a:r>
          </a:p>
          <a:p>
            <a:pPr marL="0" lvl="1" indent="0">
              <a:spcBef>
                <a:spcPts val="0"/>
              </a:spcBef>
              <a:buNone/>
            </a:pPr>
            <a:endParaRPr lang="en-GB" sz="2000" dirty="0" smtClean="0">
              <a:latin typeface="Arial" charset="0"/>
              <a:cs typeface="Arial" charset="0"/>
            </a:endParaRPr>
          </a:p>
          <a:p>
            <a:pPr marL="0" lvl="1" indent="0">
              <a:spcBef>
                <a:spcPts val="0"/>
              </a:spcBef>
              <a:buNone/>
            </a:pPr>
            <a:r>
              <a:rPr lang="en-GB" sz="2000" dirty="0" smtClean="0">
                <a:latin typeface="Arial" charset="0"/>
                <a:cs typeface="Arial" charset="0"/>
              </a:rPr>
              <a:t>Trade press - possibly</a:t>
            </a:r>
          </a:p>
          <a:p>
            <a:endParaRPr lang="en-GB" dirty="0"/>
          </a:p>
        </p:txBody>
      </p:sp>
      <p:sp>
        <p:nvSpPr>
          <p:cNvPr id="9" name="Text Placeholder 8"/>
          <p:cNvSpPr>
            <a:spLocks noGrp="1"/>
          </p:cNvSpPr>
          <p:nvPr>
            <p:ph type="body" sz="quarter" idx="3"/>
          </p:nvPr>
        </p:nvSpPr>
        <p:spPr>
          <a:xfrm>
            <a:off x="4645025" y="620688"/>
            <a:ext cx="4041775" cy="504056"/>
          </a:xfrm>
        </p:spPr>
        <p:txBody>
          <a:bodyPr/>
          <a:lstStyle/>
          <a:p>
            <a:r>
              <a:rPr lang="en-GB" dirty="0" smtClean="0"/>
              <a:t>Priced</a:t>
            </a:r>
            <a:endParaRPr lang="en-GB" dirty="0"/>
          </a:p>
        </p:txBody>
      </p:sp>
      <p:sp>
        <p:nvSpPr>
          <p:cNvPr id="10" name="Content Placeholder 9"/>
          <p:cNvSpPr>
            <a:spLocks noGrp="1"/>
          </p:cNvSpPr>
          <p:nvPr>
            <p:ph sz="quarter" idx="4"/>
          </p:nvPr>
        </p:nvSpPr>
        <p:spPr>
          <a:xfrm>
            <a:off x="4716016" y="1412776"/>
            <a:ext cx="3897759" cy="4824536"/>
          </a:xfrm>
        </p:spPr>
        <p:txBody>
          <a:bodyPr/>
          <a:lstStyle/>
          <a:p>
            <a:pPr marL="0" lvl="1" indent="0">
              <a:spcBef>
                <a:spcPts val="0"/>
              </a:spcBef>
              <a:buNone/>
            </a:pPr>
            <a:r>
              <a:rPr lang="en-GB" sz="2000" dirty="0" smtClean="0">
                <a:latin typeface="Arial" charset="0"/>
                <a:cs typeface="Arial" charset="0"/>
              </a:rPr>
              <a:t>Detailed information on trends and market shares</a:t>
            </a:r>
          </a:p>
          <a:p>
            <a:pPr marL="0" lvl="1" indent="0">
              <a:spcBef>
                <a:spcPts val="0"/>
              </a:spcBef>
              <a:buNone/>
            </a:pPr>
            <a:endParaRPr lang="en-GB" sz="2000" dirty="0" smtClean="0">
              <a:latin typeface="Arial" charset="0"/>
              <a:cs typeface="Arial" charset="0"/>
            </a:endParaRPr>
          </a:p>
          <a:p>
            <a:pPr marL="0" lvl="1" indent="0">
              <a:spcBef>
                <a:spcPts val="0"/>
              </a:spcBef>
              <a:buNone/>
            </a:pPr>
            <a:r>
              <a:rPr lang="en-GB" sz="2000" dirty="0" smtClean="0">
                <a:latin typeface="Arial" charset="0"/>
                <a:cs typeface="Arial" charset="0"/>
              </a:rPr>
              <a:t>Forecasts</a:t>
            </a:r>
          </a:p>
          <a:p>
            <a:pPr marL="0" lvl="1" indent="0">
              <a:spcBef>
                <a:spcPts val="0"/>
              </a:spcBef>
              <a:buNone/>
            </a:pPr>
            <a:endParaRPr lang="en-GB" sz="2000" dirty="0" smtClean="0">
              <a:latin typeface="Arial" charset="0"/>
              <a:cs typeface="Arial" charset="0"/>
            </a:endParaRPr>
          </a:p>
          <a:p>
            <a:pPr marL="0" lvl="1" indent="0">
              <a:spcBef>
                <a:spcPts val="0"/>
              </a:spcBef>
              <a:buNone/>
            </a:pPr>
            <a:r>
              <a:rPr lang="en-GB" sz="2000" dirty="0" smtClean="0">
                <a:latin typeface="Arial" charset="0"/>
                <a:cs typeface="Arial" charset="0"/>
              </a:rPr>
              <a:t>Named companies</a:t>
            </a:r>
          </a:p>
          <a:p>
            <a:pPr marL="0" lvl="1" indent="0">
              <a:spcBef>
                <a:spcPts val="0"/>
              </a:spcBef>
              <a:buNone/>
            </a:pPr>
            <a:endParaRPr lang="en-GB" sz="2000" dirty="0" smtClean="0">
              <a:latin typeface="Arial" charset="0"/>
              <a:cs typeface="Arial" charset="0"/>
            </a:endParaRPr>
          </a:p>
          <a:p>
            <a:pPr marL="0" lvl="1" indent="0">
              <a:spcBef>
                <a:spcPts val="0"/>
              </a:spcBef>
              <a:buNone/>
            </a:pPr>
            <a:r>
              <a:rPr lang="en-GB" sz="2000" dirty="0" smtClean="0">
                <a:latin typeface="Arial" charset="0"/>
                <a:cs typeface="Arial" charset="0"/>
              </a:rPr>
              <a:t>Brand names and market share</a:t>
            </a:r>
          </a:p>
          <a:p>
            <a:pPr marL="0" lvl="1" indent="0">
              <a:spcBef>
                <a:spcPts val="0"/>
              </a:spcBef>
              <a:buNone/>
            </a:pPr>
            <a:endParaRPr lang="en-GB" sz="2000" dirty="0" smtClean="0">
              <a:latin typeface="Arial" charset="0"/>
              <a:cs typeface="Arial" charset="0"/>
            </a:endParaRPr>
          </a:p>
          <a:p>
            <a:pPr marL="0" lvl="1" indent="0">
              <a:spcBef>
                <a:spcPts val="0"/>
              </a:spcBef>
              <a:buNone/>
            </a:pPr>
            <a:r>
              <a:rPr lang="en-GB" sz="2000" dirty="0" smtClean="0">
                <a:latin typeface="Arial" charset="0"/>
                <a:cs typeface="Arial" charset="0"/>
              </a:rPr>
              <a:t>Detailed rankings</a:t>
            </a:r>
          </a:p>
          <a:p>
            <a:pPr marL="0" lvl="1" indent="0">
              <a:buNone/>
            </a:pPr>
            <a:endParaRPr lang="en-GB" sz="2000" dirty="0" smtClean="0">
              <a:latin typeface="Arial" charset="0"/>
              <a:cs typeface="Arial" charset="0"/>
            </a:endParaRPr>
          </a:p>
        </p:txBody>
      </p:sp>
      <p:sp>
        <p:nvSpPr>
          <p:cNvPr id="4" name="Date Placeholder 3"/>
          <p:cNvSpPr>
            <a:spLocks noGrp="1"/>
          </p:cNvSpPr>
          <p:nvPr>
            <p:ph type="dt" sz="half" idx="10"/>
          </p:nvPr>
        </p:nvSpPr>
        <p:spPr/>
        <p:txBody>
          <a:bodyPr/>
          <a:lstStyle/>
          <a:p>
            <a:fld id="{8F13B39D-D6AF-4481-89E8-B1A03239AC46}" type="datetime1">
              <a:rPr lang="en-GB" smtClean="0">
                <a:solidFill>
                  <a:prstClr val="black">
                    <a:tint val="75000"/>
                  </a:prstClr>
                </a:solidFill>
              </a:rPr>
              <a:pPr/>
              <a:t>18/07/2016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rPr>
              <a:t>www.rba.co.uk</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201C6AF-9ED1-4F00-96B0-A0DF495580E3}" type="slidenum">
              <a:rPr lang="en-GB" smtClean="0">
                <a:solidFill>
                  <a:prstClr val="black">
                    <a:tint val="75000"/>
                  </a:prstClr>
                </a:solidFill>
              </a:rPr>
              <a:pPr/>
              <a:t>94</a:t>
            </a:fld>
            <a:endParaRPr lang="en-GB">
              <a:solidFill>
                <a:prstClr val="black">
                  <a:tint val="75000"/>
                </a:prstClr>
              </a:solidFill>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Title 1"/>
          <p:cNvSpPr>
            <a:spLocks noGrp="1"/>
          </p:cNvSpPr>
          <p:nvPr>
            <p:ph type="title"/>
          </p:nvPr>
        </p:nvSpPr>
        <p:spPr>
          <a:xfrm>
            <a:off x="428625" y="71438"/>
            <a:ext cx="8229600" cy="582612"/>
          </a:xfrm>
        </p:spPr>
        <p:txBody>
          <a:bodyPr/>
          <a:lstStyle/>
          <a:p>
            <a:pPr eaLnBrk="1" hangingPunct="1"/>
            <a:r>
              <a:rPr lang="en-GB" smtClean="0">
                <a:latin typeface="Arial" charset="0"/>
                <a:cs typeface="Arial" charset="0"/>
              </a:rPr>
              <a:t>Bits and pieces from everywhere?</a:t>
            </a:r>
          </a:p>
        </p:txBody>
      </p:sp>
      <p:sp>
        <p:nvSpPr>
          <p:cNvPr id="51203" name="Content Placeholder 2"/>
          <p:cNvSpPr>
            <a:spLocks noGrp="1"/>
          </p:cNvSpPr>
          <p:nvPr>
            <p:ph idx="1"/>
          </p:nvPr>
        </p:nvSpPr>
        <p:spPr>
          <a:xfrm>
            <a:off x="467544" y="764704"/>
            <a:ext cx="8229600" cy="5472608"/>
          </a:xfrm>
        </p:spPr>
        <p:txBody>
          <a:bodyPr>
            <a:normAutofit fontScale="92500" lnSpcReduction="10000"/>
          </a:bodyPr>
          <a:lstStyle/>
          <a:p>
            <a:pPr eaLnBrk="1" hangingPunct="1">
              <a:lnSpc>
                <a:spcPct val="110000"/>
              </a:lnSpc>
              <a:spcBef>
                <a:spcPts val="0"/>
              </a:spcBef>
            </a:pPr>
            <a:r>
              <a:rPr lang="en-GB" dirty="0" smtClean="0">
                <a:latin typeface="Arial" charset="0"/>
                <a:cs typeface="Arial" charset="0"/>
              </a:rPr>
              <a:t>Is there a problem?</a:t>
            </a:r>
          </a:p>
          <a:p>
            <a:pPr eaLnBrk="1" hangingPunct="1">
              <a:lnSpc>
                <a:spcPct val="110000"/>
              </a:lnSpc>
              <a:spcBef>
                <a:spcPts val="0"/>
              </a:spcBef>
            </a:pPr>
            <a:endParaRPr lang="en-US" dirty="0" smtClean="0">
              <a:latin typeface="Arial" charset="0"/>
              <a:cs typeface="Arial" charset="0"/>
            </a:endParaRPr>
          </a:p>
          <a:p>
            <a:pPr eaLnBrk="1" hangingPunct="1">
              <a:lnSpc>
                <a:spcPct val="110000"/>
              </a:lnSpc>
              <a:spcBef>
                <a:spcPts val="0"/>
              </a:spcBef>
            </a:pPr>
            <a:r>
              <a:rPr lang="en-GB" dirty="0" smtClean="0">
                <a:latin typeface="Arial" charset="0"/>
                <a:cs typeface="Arial" charset="0"/>
              </a:rPr>
              <a:t>Not necessarily but...</a:t>
            </a:r>
            <a:br>
              <a:rPr lang="en-GB" dirty="0" smtClean="0">
                <a:latin typeface="Arial" charset="0"/>
                <a:cs typeface="Arial" charset="0"/>
              </a:rPr>
            </a:br>
            <a:endParaRPr lang="en-GB" dirty="0" smtClean="0">
              <a:latin typeface="Arial" charset="0"/>
              <a:cs typeface="Arial" charset="0"/>
            </a:endParaRPr>
          </a:p>
          <a:p>
            <a:pPr lvl="1" eaLnBrk="1" hangingPunct="1">
              <a:lnSpc>
                <a:spcPct val="110000"/>
              </a:lnSpc>
              <a:spcBef>
                <a:spcPts val="0"/>
              </a:spcBef>
            </a:pPr>
            <a:r>
              <a:rPr lang="en-GB" dirty="0" smtClean="0">
                <a:latin typeface="Arial" charset="0"/>
                <a:cs typeface="Arial" charset="0"/>
              </a:rPr>
              <a:t>must be aware of the context</a:t>
            </a:r>
          </a:p>
          <a:p>
            <a:pPr lvl="1" eaLnBrk="1" hangingPunct="1">
              <a:lnSpc>
                <a:spcPct val="110000"/>
              </a:lnSpc>
              <a:spcBef>
                <a:spcPts val="0"/>
              </a:spcBef>
            </a:pPr>
            <a:r>
              <a:rPr lang="en-GB" dirty="0" smtClean="0">
                <a:latin typeface="Arial" charset="0"/>
                <a:cs typeface="Arial" charset="0"/>
              </a:rPr>
              <a:t>why and how was the original research conducted, what sources were used,  when was the data gathered </a:t>
            </a:r>
            <a:br>
              <a:rPr lang="en-GB" dirty="0" smtClean="0">
                <a:latin typeface="Arial" charset="0"/>
                <a:cs typeface="Arial" charset="0"/>
              </a:rPr>
            </a:br>
            <a:endParaRPr lang="en-GB" dirty="0" smtClean="0">
              <a:latin typeface="Arial" charset="0"/>
              <a:cs typeface="Arial" charset="0"/>
            </a:endParaRPr>
          </a:p>
          <a:p>
            <a:pPr lvl="1" eaLnBrk="1" hangingPunct="1">
              <a:lnSpc>
                <a:spcPct val="110000"/>
              </a:lnSpc>
              <a:spcBef>
                <a:spcPts val="0"/>
              </a:spcBef>
            </a:pPr>
            <a:r>
              <a:rPr lang="en-GB" dirty="0" smtClean="0">
                <a:latin typeface="Arial" charset="0"/>
                <a:cs typeface="Arial" charset="0"/>
              </a:rPr>
              <a:t>free resources may take information out of context</a:t>
            </a:r>
          </a:p>
          <a:p>
            <a:pPr lvl="1" eaLnBrk="1" hangingPunct="1">
              <a:lnSpc>
                <a:spcPct val="110000"/>
              </a:lnSpc>
              <a:spcBef>
                <a:spcPts val="0"/>
              </a:spcBef>
            </a:pPr>
            <a:r>
              <a:rPr lang="en-GB" dirty="0" smtClean="0">
                <a:latin typeface="Arial" charset="0"/>
                <a:cs typeface="Arial" charset="0"/>
              </a:rPr>
              <a:t>press releases and news articles focus on single issues, background and methodology often missing, may be several times removed from original research or data collection</a:t>
            </a:r>
          </a:p>
          <a:p>
            <a:pPr eaLnBrk="1" hangingPunct="1">
              <a:lnSpc>
                <a:spcPct val="110000"/>
              </a:lnSpc>
              <a:spcBef>
                <a:spcPts val="0"/>
              </a:spcBef>
            </a:pPr>
            <a:endParaRPr lang="en-GB" dirty="0" smtClean="0">
              <a:latin typeface="Arial" charset="0"/>
              <a:cs typeface="Arial" charset="0"/>
            </a:endParaRPr>
          </a:p>
          <a:p>
            <a:pPr eaLnBrk="1" hangingPunct="1">
              <a:lnSpc>
                <a:spcPct val="110000"/>
              </a:lnSpc>
              <a:spcBef>
                <a:spcPts val="0"/>
              </a:spcBef>
            </a:pPr>
            <a:r>
              <a:rPr lang="en-GB" dirty="0" smtClean="0">
                <a:latin typeface="Arial" charset="0"/>
                <a:cs typeface="Arial" charset="0"/>
              </a:rPr>
              <a:t>Multiple free sources are often used to build a picture of a market piece by piece</a:t>
            </a:r>
          </a:p>
          <a:p>
            <a:pPr eaLnBrk="1" hangingPunct="1">
              <a:lnSpc>
                <a:spcPct val="110000"/>
              </a:lnSpc>
              <a:spcBef>
                <a:spcPts val="0"/>
              </a:spcBef>
            </a:pPr>
            <a:endParaRPr lang="en-GB" dirty="0" smtClean="0">
              <a:latin typeface="Arial" charset="0"/>
              <a:cs typeface="Arial" charset="0"/>
            </a:endParaRPr>
          </a:p>
          <a:p>
            <a:pPr eaLnBrk="1" hangingPunct="1">
              <a:lnSpc>
                <a:spcPct val="110000"/>
              </a:lnSpc>
              <a:spcBef>
                <a:spcPts val="0"/>
              </a:spcBef>
            </a:pPr>
            <a:r>
              <a:rPr lang="en-GB" dirty="0" smtClean="0">
                <a:latin typeface="Arial" charset="0"/>
                <a:cs typeface="Arial" charset="0"/>
              </a:rPr>
              <a:t>Not  comparing like with like</a:t>
            </a:r>
          </a:p>
        </p:txBody>
      </p:sp>
      <p:sp>
        <p:nvSpPr>
          <p:cNvPr id="4" name="Date Placeholder 3"/>
          <p:cNvSpPr>
            <a:spLocks noGrp="1"/>
          </p:cNvSpPr>
          <p:nvPr>
            <p:ph type="dt" sz="quarter" idx="10"/>
          </p:nvPr>
        </p:nvSpPr>
        <p:spPr/>
        <p:txBody>
          <a:bodyPr/>
          <a:lstStyle/>
          <a:p>
            <a:pPr>
              <a:defRPr/>
            </a:pPr>
            <a:fld id="{C98EE3DD-1D4F-42D3-B91D-48EC108D890F}" type="datetime1">
              <a:rPr lang="en-GB"/>
              <a:pPr>
                <a:defRPr/>
              </a:pPr>
              <a:t>18/07/2016</a:t>
            </a:fld>
            <a:endParaRPr lang="en-GB"/>
          </a:p>
        </p:txBody>
      </p:sp>
      <p:sp>
        <p:nvSpPr>
          <p:cNvPr id="5" name="Footer Placeholder 4"/>
          <p:cNvSpPr>
            <a:spLocks noGrp="1"/>
          </p:cNvSpPr>
          <p:nvPr>
            <p:ph type="ftr" sz="quarter" idx="11"/>
          </p:nvPr>
        </p:nvSpPr>
        <p:spPr/>
        <p:txBody>
          <a:bodyPr/>
          <a:lstStyle/>
          <a:p>
            <a:pPr>
              <a:defRPr/>
            </a:pPr>
            <a:r>
              <a:rPr lang="en-GB"/>
              <a:t>www.rba.co.uk</a:t>
            </a:r>
          </a:p>
        </p:txBody>
      </p:sp>
      <p:sp>
        <p:nvSpPr>
          <p:cNvPr id="6" name="Slide Number Placeholder 5"/>
          <p:cNvSpPr>
            <a:spLocks noGrp="1"/>
          </p:cNvSpPr>
          <p:nvPr>
            <p:ph type="sldNum" sz="quarter" idx="12"/>
          </p:nvPr>
        </p:nvSpPr>
        <p:spPr/>
        <p:txBody>
          <a:bodyPr/>
          <a:lstStyle/>
          <a:p>
            <a:pPr>
              <a:defRPr/>
            </a:pPr>
            <a:fld id="{9CA74210-5DBF-4292-9F24-53F308708C7E}" type="slidenum">
              <a:rPr lang="en-GB"/>
              <a:pPr>
                <a:defRPr/>
              </a:pPr>
              <a:t>95</a:t>
            </a:fld>
            <a:endParaRPr lang="en-GB"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692697"/>
            <a:ext cx="8229600" cy="792087"/>
          </a:xfrm>
        </p:spPr>
        <p:txBody>
          <a:bodyPr>
            <a:normAutofit lnSpcReduction="10000"/>
          </a:bodyPr>
          <a:lstStyle/>
          <a:p>
            <a:pPr>
              <a:spcBef>
                <a:spcPct val="0"/>
              </a:spcBef>
            </a:pPr>
            <a:r>
              <a:rPr lang="en-GB" sz="2400" dirty="0" smtClean="0">
                <a:latin typeface="Arial" charset="0"/>
                <a:cs typeface="Arial" charset="0"/>
              </a:rPr>
              <a:t>Industry guides - The British Library  </a:t>
            </a:r>
            <a:r>
              <a:rPr lang="en-GB" sz="2400" dirty="0" smtClean="0">
                <a:latin typeface="Arial" charset="0"/>
                <a:cs typeface="Arial" charset="0"/>
                <a:hlinkClick r:id="rId2"/>
              </a:rPr>
              <a:t>http://www.bl.uk/business-and-ip-centre/industry-guides</a:t>
            </a:r>
            <a:r>
              <a:rPr lang="en-GB" sz="2400" dirty="0" smtClean="0">
                <a:latin typeface="Arial" charset="0"/>
                <a:cs typeface="Arial" charset="0"/>
              </a:rPr>
              <a:t> </a:t>
            </a:r>
          </a:p>
        </p:txBody>
      </p:sp>
      <p:sp>
        <p:nvSpPr>
          <p:cNvPr id="4" name="Date Placeholder 3"/>
          <p:cNvSpPr>
            <a:spLocks noGrp="1"/>
          </p:cNvSpPr>
          <p:nvPr>
            <p:ph type="dt" sz="half" idx="10"/>
          </p:nvPr>
        </p:nvSpPr>
        <p:spPr/>
        <p:txBody>
          <a:bodyPr/>
          <a:lstStyle/>
          <a:p>
            <a:fld id="{8F13B39D-D6AF-4481-89E8-B1A03239AC46}" type="datetime1">
              <a:rPr lang="en-GB" smtClean="0">
                <a:solidFill>
                  <a:prstClr val="black">
                    <a:tint val="75000"/>
                  </a:prstClr>
                </a:solidFill>
              </a:rPr>
              <a:pPr/>
              <a:t>18/07/2016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rPr>
              <a:t>www.rba.co.uk</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201C6AF-9ED1-4F00-96B0-A0DF495580E3}" type="slidenum">
              <a:rPr lang="en-GB" smtClean="0">
                <a:solidFill>
                  <a:prstClr val="black">
                    <a:tint val="75000"/>
                  </a:prstClr>
                </a:solidFill>
              </a:rPr>
              <a:pPr/>
              <a:t>96</a:t>
            </a:fld>
            <a:endParaRPr lang="en-GB">
              <a:solidFill>
                <a:prstClr val="black">
                  <a:tint val="75000"/>
                </a:prstClr>
              </a:solidFill>
            </a:endParaRPr>
          </a:p>
        </p:txBody>
      </p:sp>
      <p:pic>
        <p:nvPicPr>
          <p:cNvPr id="7" name="Picture 6" descr="Industry-Guides.gif"/>
          <p:cNvPicPr>
            <a:picLocks noChangeAspect="1"/>
          </p:cNvPicPr>
          <p:nvPr/>
        </p:nvPicPr>
        <p:blipFill>
          <a:blip r:embed="rId3" cstate="print"/>
          <a:stretch>
            <a:fillRect/>
          </a:stretch>
        </p:blipFill>
        <p:spPr>
          <a:xfrm>
            <a:off x="755576" y="1628800"/>
            <a:ext cx="5400600" cy="4359702"/>
          </a:xfrm>
          <a:prstGeom prst="rect">
            <a:avLst/>
          </a:prstGeom>
        </p:spPr>
      </p:pic>
      <p:sp>
        <p:nvSpPr>
          <p:cNvPr id="8" name="TextBox 7"/>
          <p:cNvSpPr txBox="1"/>
          <p:nvPr/>
        </p:nvSpPr>
        <p:spPr>
          <a:xfrm>
            <a:off x="6228184" y="2204864"/>
            <a:ext cx="2664296" cy="2862322"/>
          </a:xfrm>
          <a:prstGeom prst="rect">
            <a:avLst/>
          </a:prstGeom>
          <a:noFill/>
        </p:spPr>
        <p:txBody>
          <a:bodyPr wrap="square" rtlCol="0">
            <a:spAutoFit/>
          </a:bodyPr>
          <a:lstStyle/>
          <a:p>
            <a:r>
              <a:rPr lang="en-GB" dirty="0" smtClean="0"/>
              <a:t>PDFs</a:t>
            </a:r>
          </a:p>
          <a:p>
            <a:endParaRPr lang="en-GB" dirty="0" smtClean="0"/>
          </a:p>
          <a:p>
            <a:r>
              <a:rPr lang="en-GB" dirty="0" smtClean="0"/>
              <a:t>Number of sectors covered</a:t>
            </a:r>
          </a:p>
          <a:p>
            <a:endParaRPr lang="en-GB" dirty="0" smtClean="0"/>
          </a:p>
          <a:p>
            <a:r>
              <a:rPr lang="en-GB" dirty="0" smtClean="0"/>
              <a:t>Resources include publications and databases at the BL but also freely accessible websites</a:t>
            </a:r>
            <a:endParaRPr lang="en-GB"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6" name="Title 1"/>
          <p:cNvSpPr>
            <a:spLocks noGrp="1"/>
          </p:cNvSpPr>
          <p:nvPr>
            <p:ph type="title"/>
          </p:nvPr>
        </p:nvSpPr>
        <p:spPr>
          <a:xfrm>
            <a:off x="428625" y="71438"/>
            <a:ext cx="8229600" cy="582612"/>
          </a:xfrm>
        </p:spPr>
        <p:txBody>
          <a:bodyPr/>
          <a:lstStyle/>
          <a:p>
            <a:pPr eaLnBrk="1" hangingPunct="1"/>
            <a:r>
              <a:rPr lang="en-GB" smtClean="0">
                <a:latin typeface="Arial" charset="0"/>
                <a:cs typeface="Arial" charset="0"/>
              </a:rPr>
              <a:t>Official statistics</a:t>
            </a:r>
          </a:p>
        </p:txBody>
      </p:sp>
      <p:sp>
        <p:nvSpPr>
          <p:cNvPr id="88067" name="Content Placeholder 2"/>
          <p:cNvSpPr>
            <a:spLocks noGrp="1"/>
          </p:cNvSpPr>
          <p:nvPr>
            <p:ph idx="1"/>
          </p:nvPr>
        </p:nvSpPr>
        <p:spPr>
          <a:xfrm>
            <a:off x="539552" y="980728"/>
            <a:ext cx="8136136" cy="5400600"/>
          </a:xfrm>
        </p:spPr>
        <p:txBody>
          <a:bodyPr>
            <a:normAutofit/>
          </a:bodyPr>
          <a:lstStyle/>
          <a:p>
            <a:pPr eaLnBrk="1" hangingPunct="1">
              <a:spcBef>
                <a:spcPct val="0"/>
              </a:spcBef>
            </a:pPr>
            <a:r>
              <a:rPr lang="en-GB" dirty="0" smtClean="0">
                <a:latin typeface="Arial" charset="0"/>
                <a:cs typeface="Arial" charset="0"/>
              </a:rPr>
              <a:t>OFFSTATS </a:t>
            </a:r>
            <a:r>
              <a:rPr lang="en-GB" dirty="0" smtClean="0">
                <a:latin typeface="Arial" charset="0"/>
                <a:cs typeface="Arial" charset="0"/>
                <a:hlinkClick r:id="rId3"/>
              </a:rPr>
              <a:t>http://www.offstats.auckland.ac.nz/</a:t>
            </a:r>
            <a:r>
              <a:rPr lang="en-GB" dirty="0" smtClean="0">
                <a:latin typeface="Arial" charset="0"/>
                <a:cs typeface="Arial" charset="0"/>
              </a:rPr>
              <a:t> </a:t>
            </a:r>
          </a:p>
          <a:p>
            <a:pPr>
              <a:spcBef>
                <a:spcPct val="0"/>
              </a:spcBef>
            </a:pPr>
            <a:endParaRPr lang="en-GB" dirty="0" smtClean="0">
              <a:latin typeface="Arial" charset="0"/>
              <a:cs typeface="Arial" charset="0"/>
            </a:endParaRPr>
          </a:p>
          <a:p>
            <a:pPr>
              <a:spcBef>
                <a:spcPct val="0"/>
              </a:spcBef>
            </a:pPr>
            <a:r>
              <a:rPr lang="en-GB" dirty="0" smtClean="0">
                <a:latin typeface="Arial" charset="0"/>
                <a:cs typeface="Arial" charset="0"/>
              </a:rPr>
              <a:t>Google Public data Explorer </a:t>
            </a:r>
            <a:r>
              <a:rPr lang="en-GB" dirty="0" smtClean="0">
                <a:latin typeface="Arial" charset="0"/>
                <a:cs typeface="Arial" charset="0"/>
                <a:hlinkClick r:id="rId4"/>
              </a:rPr>
              <a:t>http://www.google.com/publicdata</a:t>
            </a:r>
            <a:r>
              <a:rPr lang="en-GB" dirty="0" smtClean="0">
                <a:latin typeface="Arial" charset="0"/>
                <a:cs typeface="Arial" charset="0"/>
              </a:rPr>
              <a:t> </a:t>
            </a:r>
          </a:p>
          <a:p>
            <a:pPr eaLnBrk="1" hangingPunct="1">
              <a:spcBef>
                <a:spcPct val="0"/>
              </a:spcBef>
            </a:pPr>
            <a:endParaRPr lang="en-GB" dirty="0" smtClean="0">
              <a:latin typeface="Arial" charset="0"/>
              <a:cs typeface="Arial" charset="0"/>
            </a:endParaRPr>
          </a:p>
          <a:p>
            <a:pPr>
              <a:spcBef>
                <a:spcPct val="0"/>
              </a:spcBef>
            </a:pPr>
            <a:r>
              <a:rPr lang="en-GB" dirty="0" smtClean="0">
                <a:latin typeface="Arial" charset="0"/>
                <a:cs typeface="Arial" charset="0"/>
              </a:rPr>
              <a:t>UK National Statistics </a:t>
            </a:r>
            <a:r>
              <a:rPr lang="en-GB" dirty="0" smtClean="0">
                <a:solidFill>
                  <a:srgbClr val="C00000"/>
                </a:solidFill>
                <a:latin typeface="Arial" charset="0"/>
                <a:cs typeface="Arial" charset="0"/>
                <a:hlinkClick r:id="rId5"/>
              </a:rPr>
              <a:t>https://www.gov.uk/government/statistics/</a:t>
            </a:r>
            <a:r>
              <a:rPr lang="en-GB" dirty="0" smtClean="0">
                <a:solidFill>
                  <a:srgbClr val="C00000"/>
                </a:solidFill>
                <a:latin typeface="Arial" charset="0"/>
                <a:cs typeface="Arial" charset="0"/>
              </a:rPr>
              <a:t> </a:t>
            </a:r>
          </a:p>
          <a:p>
            <a:pPr eaLnBrk="1" hangingPunct="1">
              <a:spcBef>
                <a:spcPct val="0"/>
              </a:spcBef>
            </a:pPr>
            <a:r>
              <a:rPr lang="en-GB" dirty="0" smtClean="0">
                <a:latin typeface="Arial" charset="0"/>
                <a:cs typeface="Arial" charset="0"/>
              </a:rPr>
              <a:t>  </a:t>
            </a:r>
          </a:p>
          <a:p>
            <a:pPr eaLnBrk="1" hangingPunct="1">
              <a:spcBef>
                <a:spcPct val="0"/>
              </a:spcBef>
            </a:pPr>
            <a:r>
              <a:rPr lang="en-GB" dirty="0" smtClean="0">
                <a:latin typeface="Arial" charset="0"/>
                <a:cs typeface="Arial" charset="0"/>
              </a:rPr>
              <a:t>Office for National Statistics </a:t>
            </a:r>
            <a:r>
              <a:rPr lang="en-GB" dirty="0" smtClean="0">
                <a:latin typeface="Arial" charset="0"/>
                <a:cs typeface="Arial" charset="0"/>
                <a:hlinkClick r:id="rId6"/>
              </a:rPr>
              <a:t>http://www.ons.gov.uk/</a:t>
            </a:r>
            <a:endParaRPr lang="en-GB" dirty="0" smtClean="0">
              <a:latin typeface="Arial" charset="0"/>
              <a:cs typeface="Arial" charset="0"/>
            </a:endParaRPr>
          </a:p>
          <a:p>
            <a:pPr eaLnBrk="1" hangingPunct="1">
              <a:spcBef>
                <a:spcPct val="0"/>
              </a:spcBef>
            </a:pPr>
            <a:endParaRPr lang="en-GB" dirty="0" smtClean="0">
              <a:latin typeface="Arial" charset="0"/>
              <a:cs typeface="Arial" charset="0"/>
            </a:endParaRPr>
          </a:p>
          <a:p>
            <a:pPr>
              <a:spcBef>
                <a:spcPct val="0"/>
              </a:spcBef>
            </a:pPr>
            <a:r>
              <a:rPr lang="en-GB" dirty="0" smtClean="0">
                <a:latin typeface="Arial" charset="0"/>
                <a:cs typeface="Arial" charset="0"/>
              </a:rPr>
              <a:t>Official Statistics in Scotland  </a:t>
            </a:r>
            <a:r>
              <a:rPr lang="en-GB" dirty="0" smtClean="0">
                <a:latin typeface="Arial" charset="0"/>
                <a:cs typeface="Arial" charset="0"/>
                <a:hlinkClick r:id="rId7"/>
              </a:rPr>
              <a:t>http://www.gov.scot/Topics/Statistics</a:t>
            </a:r>
            <a:r>
              <a:rPr lang="en-GB" dirty="0" smtClean="0">
                <a:latin typeface="Arial" charset="0"/>
                <a:cs typeface="Arial" charset="0"/>
              </a:rPr>
              <a:t> </a:t>
            </a:r>
          </a:p>
          <a:p>
            <a:pPr eaLnBrk="1" hangingPunct="1">
              <a:spcBef>
                <a:spcPct val="0"/>
              </a:spcBef>
            </a:pPr>
            <a:endParaRPr lang="en-GB" dirty="0" smtClean="0">
              <a:latin typeface="Arial" charset="0"/>
              <a:cs typeface="Arial" charset="0"/>
            </a:endParaRPr>
          </a:p>
        </p:txBody>
      </p:sp>
      <p:sp>
        <p:nvSpPr>
          <p:cNvPr id="4" name="Date Placeholder 3"/>
          <p:cNvSpPr>
            <a:spLocks noGrp="1"/>
          </p:cNvSpPr>
          <p:nvPr>
            <p:ph type="dt" sz="quarter" idx="10"/>
          </p:nvPr>
        </p:nvSpPr>
        <p:spPr/>
        <p:txBody>
          <a:bodyPr/>
          <a:lstStyle/>
          <a:p>
            <a:pPr>
              <a:defRPr/>
            </a:pPr>
            <a:fld id="{D0455ECF-4214-4C4E-94E3-449C17371DD8}" type="datetime1">
              <a:rPr lang="en-GB"/>
              <a:pPr>
                <a:defRPr/>
              </a:pPr>
              <a:t>18/07/2016</a:t>
            </a:fld>
            <a:endParaRPr lang="en-GB"/>
          </a:p>
        </p:txBody>
      </p:sp>
      <p:sp>
        <p:nvSpPr>
          <p:cNvPr id="5" name="Footer Placeholder 4"/>
          <p:cNvSpPr>
            <a:spLocks noGrp="1"/>
          </p:cNvSpPr>
          <p:nvPr>
            <p:ph type="ftr" sz="quarter" idx="11"/>
          </p:nvPr>
        </p:nvSpPr>
        <p:spPr/>
        <p:txBody>
          <a:bodyPr/>
          <a:lstStyle/>
          <a:p>
            <a:pPr>
              <a:defRPr/>
            </a:pPr>
            <a:r>
              <a:rPr lang="en-GB"/>
              <a:t>www.rba.co.uk</a:t>
            </a:r>
          </a:p>
        </p:txBody>
      </p:sp>
      <p:sp>
        <p:nvSpPr>
          <p:cNvPr id="6" name="Slide Number Placeholder 5"/>
          <p:cNvSpPr>
            <a:spLocks noGrp="1"/>
          </p:cNvSpPr>
          <p:nvPr>
            <p:ph type="sldNum" sz="quarter" idx="12"/>
          </p:nvPr>
        </p:nvSpPr>
        <p:spPr/>
        <p:txBody>
          <a:bodyPr/>
          <a:lstStyle/>
          <a:p>
            <a:pPr>
              <a:defRPr/>
            </a:pPr>
            <a:fld id="{10EFEABC-F9DE-4571-AD0F-65D67615E68B}" type="slidenum">
              <a:rPr lang="en-GB"/>
              <a:pPr>
                <a:defRPr/>
              </a:pPr>
              <a:t>97</a:t>
            </a:fld>
            <a:endParaRPr lang="en-GB"/>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6" name="Title 1"/>
          <p:cNvSpPr>
            <a:spLocks noGrp="1"/>
          </p:cNvSpPr>
          <p:nvPr>
            <p:ph type="title"/>
          </p:nvPr>
        </p:nvSpPr>
        <p:spPr>
          <a:xfrm>
            <a:off x="428625" y="71438"/>
            <a:ext cx="8229600" cy="582612"/>
          </a:xfrm>
        </p:spPr>
        <p:txBody>
          <a:bodyPr/>
          <a:lstStyle/>
          <a:p>
            <a:pPr eaLnBrk="1" hangingPunct="1"/>
            <a:r>
              <a:rPr lang="en-GB" dirty="0" smtClean="0">
                <a:latin typeface="Arial" charset="0"/>
                <a:cs typeface="Arial" charset="0"/>
              </a:rPr>
              <a:t>Official statistics (2)</a:t>
            </a:r>
          </a:p>
        </p:txBody>
      </p:sp>
      <p:sp>
        <p:nvSpPr>
          <p:cNvPr id="88067" name="Content Placeholder 2"/>
          <p:cNvSpPr>
            <a:spLocks noGrp="1"/>
          </p:cNvSpPr>
          <p:nvPr>
            <p:ph idx="1"/>
          </p:nvPr>
        </p:nvSpPr>
        <p:spPr>
          <a:xfrm>
            <a:off x="611560" y="765175"/>
            <a:ext cx="8280920" cy="5616153"/>
          </a:xfrm>
        </p:spPr>
        <p:txBody>
          <a:bodyPr>
            <a:normAutofit/>
          </a:bodyPr>
          <a:lstStyle/>
          <a:p>
            <a:pPr>
              <a:spcBef>
                <a:spcPct val="0"/>
              </a:spcBef>
            </a:pPr>
            <a:r>
              <a:rPr lang="en-GB" dirty="0" smtClean="0">
                <a:latin typeface="Arial" charset="0"/>
                <a:cs typeface="Arial" charset="0"/>
              </a:rPr>
              <a:t>Welsh Government Statistics &amp; Research  </a:t>
            </a:r>
            <a:r>
              <a:rPr lang="en-GB" dirty="0" smtClean="0">
                <a:latin typeface="Arial" charset="0"/>
                <a:cs typeface="Arial" charset="0"/>
                <a:hlinkClick r:id="rId3"/>
              </a:rPr>
              <a:t>http://gov.wales/statistics-and-research/?lang=en</a:t>
            </a:r>
            <a:r>
              <a:rPr lang="en-GB" dirty="0" smtClean="0">
                <a:latin typeface="Arial" charset="0"/>
                <a:cs typeface="Arial" charset="0"/>
              </a:rPr>
              <a:t> </a:t>
            </a:r>
          </a:p>
          <a:p>
            <a:pPr>
              <a:spcBef>
                <a:spcPct val="0"/>
              </a:spcBef>
            </a:pPr>
            <a:endParaRPr lang="en-GB" dirty="0" smtClean="0">
              <a:latin typeface="Arial" charset="0"/>
              <a:cs typeface="Arial" charset="0"/>
            </a:endParaRPr>
          </a:p>
          <a:p>
            <a:pPr>
              <a:spcBef>
                <a:spcPct val="0"/>
              </a:spcBef>
            </a:pPr>
            <a:r>
              <a:rPr lang="en-GB" dirty="0" smtClean="0">
                <a:latin typeface="Arial" charset="0"/>
                <a:cs typeface="Arial" charset="0"/>
              </a:rPr>
              <a:t>Welsh Assembly Government </a:t>
            </a:r>
            <a:r>
              <a:rPr lang="en-GB" dirty="0" err="1" smtClean="0">
                <a:latin typeface="Arial" charset="0"/>
                <a:cs typeface="Arial" charset="0"/>
              </a:rPr>
              <a:t>StatsWales</a:t>
            </a:r>
            <a:r>
              <a:rPr lang="en-GB" dirty="0" smtClean="0">
                <a:latin typeface="Arial" charset="0"/>
                <a:cs typeface="Arial" charset="0"/>
              </a:rPr>
              <a:t> </a:t>
            </a:r>
            <a:r>
              <a:rPr lang="en-GB" dirty="0" smtClean="0">
                <a:latin typeface="Arial" charset="0"/>
                <a:cs typeface="Arial" charset="0"/>
                <a:hlinkClick r:id="rId4"/>
              </a:rPr>
              <a:t>http://statswales.wales.gov.uk/</a:t>
            </a:r>
            <a:endParaRPr lang="en-GB" dirty="0" smtClean="0">
              <a:latin typeface="Arial" charset="0"/>
              <a:cs typeface="Arial" charset="0"/>
            </a:endParaRPr>
          </a:p>
          <a:p>
            <a:pPr eaLnBrk="1" hangingPunct="1">
              <a:spcBef>
                <a:spcPct val="0"/>
              </a:spcBef>
            </a:pPr>
            <a:endParaRPr lang="en-GB" dirty="0" smtClean="0">
              <a:latin typeface="Arial" charset="0"/>
              <a:cs typeface="Arial" charset="0"/>
            </a:endParaRPr>
          </a:p>
          <a:p>
            <a:pPr eaLnBrk="1" hangingPunct="1">
              <a:spcBef>
                <a:spcPct val="0"/>
              </a:spcBef>
            </a:pPr>
            <a:r>
              <a:rPr lang="en-GB" dirty="0" smtClean="0">
                <a:latin typeface="Arial" charset="0"/>
                <a:cs typeface="Arial" charset="0"/>
              </a:rPr>
              <a:t>data.gov.uk  </a:t>
            </a:r>
            <a:r>
              <a:rPr lang="en-GB" dirty="0" smtClean="0">
                <a:latin typeface="Arial" charset="0"/>
                <a:cs typeface="Arial" charset="0"/>
                <a:hlinkClick r:id="rId5"/>
              </a:rPr>
              <a:t>http://data.gov.uk/</a:t>
            </a:r>
            <a:r>
              <a:rPr lang="en-GB" dirty="0" smtClean="0">
                <a:latin typeface="Arial" charset="0"/>
                <a:cs typeface="Arial" charset="0"/>
              </a:rPr>
              <a:t> </a:t>
            </a:r>
          </a:p>
          <a:p>
            <a:pPr>
              <a:spcBef>
                <a:spcPct val="0"/>
              </a:spcBef>
            </a:pPr>
            <a:endParaRPr lang="en-GB" dirty="0" smtClean="0">
              <a:latin typeface="Arial" charset="0"/>
              <a:cs typeface="Arial" charset="0"/>
            </a:endParaRPr>
          </a:p>
          <a:p>
            <a:pPr>
              <a:spcBef>
                <a:spcPct val="0"/>
              </a:spcBef>
            </a:pPr>
            <a:r>
              <a:rPr lang="en-GB" dirty="0" err="1" smtClean="0">
                <a:latin typeface="Arial" charset="0"/>
                <a:cs typeface="Arial" charset="0"/>
              </a:rPr>
              <a:t>Eurostat</a:t>
            </a:r>
            <a:r>
              <a:rPr lang="en-GB" dirty="0" smtClean="0">
                <a:latin typeface="Arial" charset="0"/>
                <a:cs typeface="Arial" charset="0"/>
              </a:rPr>
              <a:t> </a:t>
            </a:r>
            <a:r>
              <a:rPr lang="en-GB" dirty="0" smtClean="0">
                <a:latin typeface="Arial" charset="0"/>
                <a:cs typeface="Arial" charset="0"/>
                <a:hlinkClick r:id="rId6"/>
              </a:rPr>
              <a:t>http://ec.europa.eu/eurostat/</a:t>
            </a:r>
            <a:r>
              <a:rPr lang="en-GB" dirty="0" smtClean="0">
                <a:latin typeface="Arial" charset="0"/>
                <a:cs typeface="Arial" charset="0"/>
              </a:rPr>
              <a:t> </a:t>
            </a:r>
          </a:p>
          <a:p>
            <a:pPr>
              <a:spcBef>
                <a:spcPct val="0"/>
              </a:spcBef>
            </a:pPr>
            <a:endParaRPr lang="en-GB" dirty="0" smtClean="0">
              <a:latin typeface="Arial" charset="0"/>
              <a:cs typeface="Arial" charset="0"/>
            </a:endParaRPr>
          </a:p>
          <a:p>
            <a:pPr>
              <a:spcBef>
                <a:spcPct val="0"/>
              </a:spcBef>
            </a:pPr>
            <a:r>
              <a:rPr lang="en-GB" dirty="0" smtClean="0">
                <a:latin typeface="Arial" charset="0"/>
                <a:cs typeface="Arial" charset="0"/>
              </a:rPr>
              <a:t>European Union Open Data Portal </a:t>
            </a:r>
            <a:r>
              <a:rPr lang="en-GB" dirty="0" smtClean="0">
                <a:latin typeface="Arial" charset="0"/>
                <a:cs typeface="Arial" charset="0"/>
                <a:hlinkClick r:id="rId7"/>
              </a:rPr>
              <a:t>http://open-data.europa.eu/en/data/</a:t>
            </a:r>
            <a:r>
              <a:rPr lang="en-GB" dirty="0" smtClean="0">
                <a:latin typeface="Arial" charset="0"/>
                <a:cs typeface="Arial" charset="0"/>
              </a:rPr>
              <a:t> </a:t>
            </a:r>
          </a:p>
          <a:p>
            <a:pPr>
              <a:spcBef>
                <a:spcPct val="0"/>
              </a:spcBef>
            </a:pPr>
            <a:endParaRPr lang="en-GB" dirty="0" smtClean="0">
              <a:latin typeface="Arial" charset="0"/>
              <a:cs typeface="Arial" charset="0"/>
            </a:endParaRPr>
          </a:p>
          <a:p>
            <a:pPr>
              <a:spcBef>
                <a:spcPct val="0"/>
              </a:spcBef>
            </a:pPr>
            <a:r>
              <a:rPr lang="en-GB" dirty="0" smtClean="0">
                <a:latin typeface="Arial" charset="0"/>
                <a:cs typeface="Arial" charset="0"/>
              </a:rPr>
              <a:t>International organisations such as the World Bank, ILO</a:t>
            </a:r>
          </a:p>
        </p:txBody>
      </p:sp>
      <p:sp>
        <p:nvSpPr>
          <p:cNvPr id="4" name="Date Placeholder 3"/>
          <p:cNvSpPr>
            <a:spLocks noGrp="1"/>
          </p:cNvSpPr>
          <p:nvPr>
            <p:ph type="dt" sz="quarter" idx="10"/>
          </p:nvPr>
        </p:nvSpPr>
        <p:spPr/>
        <p:txBody>
          <a:bodyPr/>
          <a:lstStyle/>
          <a:p>
            <a:pPr>
              <a:defRPr/>
            </a:pPr>
            <a:fld id="{D0455ECF-4214-4C4E-94E3-449C17371DD8}" type="datetime1">
              <a:rPr lang="en-GB"/>
              <a:pPr>
                <a:defRPr/>
              </a:pPr>
              <a:t>18/07/2016</a:t>
            </a:fld>
            <a:endParaRPr lang="en-GB"/>
          </a:p>
        </p:txBody>
      </p:sp>
      <p:sp>
        <p:nvSpPr>
          <p:cNvPr id="5" name="Footer Placeholder 4"/>
          <p:cNvSpPr>
            <a:spLocks noGrp="1"/>
          </p:cNvSpPr>
          <p:nvPr>
            <p:ph type="ftr" sz="quarter" idx="11"/>
          </p:nvPr>
        </p:nvSpPr>
        <p:spPr/>
        <p:txBody>
          <a:bodyPr/>
          <a:lstStyle/>
          <a:p>
            <a:pPr>
              <a:defRPr/>
            </a:pPr>
            <a:r>
              <a:rPr lang="en-GB"/>
              <a:t>www.rba.co.uk</a:t>
            </a:r>
          </a:p>
        </p:txBody>
      </p:sp>
      <p:sp>
        <p:nvSpPr>
          <p:cNvPr id="6" name="Slide Number Placeholder 5"/>
          <p:cNvSpPr>
            <a:spLocks noGrp="1"/>
          </p:cNvSpPr>
          <p:nvPr>
            <p:ph type="sldNum" sz="quarter" idx="12"/>
          </p:nvPr>
        </p:nvSpPr>
        <p:spPr/>
        <p:txBody>
          <a:bodyPr/>
          <a:lstStyle/>
          <a:p>
            <a:pPr>
              <a:defRPr/>
            </a:pPr>
            <a:fld id="{10EFEABC-F9DE-4571-AD0F-65D67615E68B}" type="slidenum">
              <a:rPr lang="en-GB"/>
              <a:pPr>
                <a:defRPr/>
              </a:pPr>
              <a:t>98</a:t>
            </a:fld>
            <a:endParaRPr lang="en-GB"/>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0" name="Title 1"/>
          <p:cNvSpPr>
            <a:spLocks noGrp="1"/>
          </p:cNvSpPr>
          <p:nvPr>
            <p:ph type="title"/>
          </p:nvPr>
        </p:nvSpPr>
        <p:spPr>
          <a:xfrm>
            <a:off x="457200" y="71438"/>
            <a:ext cx="8229600" cy="582612"/>
          </a:xfrm>
        </p:spPr>
        <p:txBody>
          <a:bodyPr/>
          <a:lstStyle/>
          <a:p>
            <a:pPr eaLnBrk="1" hangingPunct="1"/>
            <a:r>
              <a:rPr lang="en-GB" smtClean="0">
                <a:latin typeface="Arial" charset="0"/>
                <a:cs typeface="Arial" charset="0"/>
                <a:hlinkClick r:id="rId2"/>
              </a:rPr>
              <a:t>http://www.offstats.auckland.ac.nz/</a:t>
            </a:r>
            <a:r>
              <a:rPr lang="en-GB" smtClean="0">
                <a:latin typeface="Arial" charset="0"/>
                <a:cs typeface="Arial" charset="0"/>
              </a:rPr>
              <a:t> </a:t>
            </a:r>
          </a:p>
        </p:txBody>
      </p:sp>
      <p:sp>
        <p:nvSpPr>
          <p:cNvPr id="4" name="Date Placeholder 3"/>
          <p:cNvSpPr>
            <a:spLocks noGrp="1"/>
          </p:cNvSpPr>
          <p:nvPr>
            <p:ph type="dt" sz="quarter" idx="10"/>
          </p:nvPr>
        </p:nvSpPr>
        <p:spPr/>
        <p:txBody>
          <a:bodyPr/>
          <a:lstStyle/>
          <a:p>
            <a:pPr>
              <a:defRPr/>
            </a:pPr>
            <a:fld id="{B30809C4-BB4B-4AD8-9B83-7A6FE4B16EA7}" type="datetime1">
              <a:rPr lang="en-GB"/>
              <a:pPr>
                <a:defRPr/>
              </a:pPr>
              <a:t>18/07/2016</a:t>
            </a:fld>
            <a:endParaRPr lang="en-GB"/>
          </a:p>
        </p:txBody>
      </p:sp>
      <p:sp>
        <p:nvSpPr>
          <p:cNvPr id="5" name="Footer Placeholder 4"/>
          <p:cNvSpPr>
            <a:spLocks noGrp="1"/>
          </p:cNvSpPr>
          <p:nvPr>
            <p:ph type="ftr" sz="quarter" idx="11"/>
          </p:nvPr>
        </p:nvSpPr>
        <p:spPr/>
        <p:txBody>
          <a:bodyPr/>
          <a:lstStyle/>
          <a:p>
            <a:pPr>
              <a:defRPr/>
            </a:pPr>
            <a:r>
              <a:rPr lang="en-GB"/>
              <a:t>www.rba.co.uk</a:t>
            </a:r>
          </a:p>
        </p:txBody>
      </p:sp>
      <p:sp>
        <p:nvSpPr>
          <p:cNvPr id="6" name="Slide Number Placeholder 5"/>
          <p:cNvSpPr>
            <a:spLocks noGrp="1"/>
          </p:cNvSpPr>
          <p:nvPr>
            <p:ph type="sldNum" sz="quarter" idx="12"/>
          </p:nvPr>
        </p:nvSpPr>
        <p:spPr/>
        <p:txBody>
          <a:bodyPr/>
          <a:lstStyle/>
          <a:p>
            <a:pPr>
              <a:defRPr/>
            </a:pPr>
            <a:fld id="{EDADE43A-0D07-4C57-AF30-3E78ACD64DCC}" type="slidenum">
              <a:rPr lang="en-GB"/>
              <a:pPr>
                <a:defRPr/>
              </a:pPr>
              <a:t>99</a:t>
            </a:fld>
            <a:endParaRPr lang="en-GB"/>
          </a:p>
        </p:txBody>
      </p:sp>
      <p:pic>
        <p:nvPicPr>
          <p:cNvPr id="89094" name="Picture 6" descr="AucklandStats.gif"/>
          <p:cNvPicPr>
            <a:picLocks noChangeAspect="1"/>
          </p:cNvPicPr>
          <p:nvPr/>
        </p:nvPicPr>
        <p:blipFill>
          <a:blip r:embed="rId3" cstate="print"/>
          <a:srcRect/>
          <a:stretch>
            <a:fillRect/>
          </a:stretch>
        </p:blipFill>
        <p:spPr bwMode="auto">
          <a:xfrm>
            <a:off x="468313" y="836613"/>
            <a:ext cx="7775575" cy="5475287"/>
          </a:xfrm>
          <a:prstGeom prst="rect">
            <a:avLst/>
          </a:prstGeom>
          <a:noFill/>
          <a:ln w="9525">
            <a:noFill/>
            <a:miter lim="800000"/>
            <a:headEnd/>
            <a:tailEnd/>
          </a:ln>
        </p:spPr>
      </p:pic>
      <p:sp>
        <p:nvSpPr>
          <p:cNvPr id="8" name="Right Arrow 7"/>
          <p:cNvSpPr/>
          <p:nvPr/>
        </p:nvSpPr>
        <p:spPr>
          <a:xfrm rot="6654033">
            <a:off x="1386682" y="2577306"/>
            <a:ext cx="979488" cy="485775"/>
          </a:xfrm>
          <a:prstGeom prst="rightArrow">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 name="Right Arrow 8"/>
          <p:cNvSpPr/>
          <p:nvPr/>
        </p:nvSpPr>
        <p:spPr>
          <a:xfrm rot="9609752">
            <a:off x="2392363" y="3729038"/>
            <a:ext cx="979487" cy="484187"/>
          </a:xfrm>
          <a:prstGeom prst="rightArrow">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0" name="Right Arrow 9"/>
          <p:cNvSpPr/>
          <p:nvPr/>
        </p:nvSpPr>
        <p:spPr>
          <a:xfrm rot="13474848">
            <a:off x="1600200" y="5262563"/>
            <a:ext cx="979488" cy="485775"/>
          </a:xfrm>
          <a:prstGeom prst="rightArrow">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BA2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RBA2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RBA2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RBA2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RBA2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0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7023</TotalTime>
  <Words>4257</Words>
  <Application>Microsoft Office PowerPoint</Application>
  <PresentationFormat>On-screen Show (4:3)</PresentationFormat>
  <Paragraphs>1058</Paragraphs>
  <Slides>118</Slides>
  <Notes>5</Notes>
  <HiddenSlides>0</HiddenSlides>
  <MMClips>0</MMClips>
  <ScaleCrop>false</ScaleCrop>
  <HeadingPairs>
    <vt:vector size="6" baseType="variant">
      <vt:variant>
        <vt:lpstr>Fonts Used</vt:lpstr>
      </vt:variant>
      <vt:variant>
        <vt:i4>3</vt:i4>
      </vt:variant>
      <vt:variant>
        <vt:lpstr>Theme</vt:lpstr>
      </vt:variant>
      <vt:variant>
        <vt:i4>7</vt:i4>
      </vt:variant>
      <vt:variant>
        <vt:lpstr>Slide Titles</vt:lpstr>
      </vt:variant>
      <vt:variant>
        <vt:i4>118</vt:i4>
      </vt:variant>
    </vt:vector>
  </HeadingPairs>
  <TitlesOfParts>
    <vt:vector size="128" baseType="lpstr">
      <vt:lpstr>Arial</vt:lpstr>
      <vt:lpstr>Calibri</vt:lpstr>
      <vt:lpstr>Courier New</vt:lpstr>
      <vt:lpstr>Office Theme</vt:lpstr>
      <vt:lpstr>RBA2013</vt:lpstr>
      <vt:lpstr>1_RBA2013</vt:lpstr>
      <vt:lpstr>3_RBA2013</vt:lpstr>
      <vt:lpstr>4_RBA2013</vt:lpstr>
      <vt:lpstr>5_RBA2013</vt:lpstr>
      <vt:lpstr>2016</vt:lpstr>
      <vt:lpstr>Business Information: key web resources and search strategies</vt:lpstr>
      <vt:lpstr>Current issues</vt:lpstr>
      <vt:lpstr>Slide 3</vt:lpstr>
      <vt:lpstr>Slide 4</vt:lpstr>
      <vt:lpstr>Evaluating information – CRAAP test</vt:lpstr>
      <vt:lpstr>Or Kipling’s six honest serving men</vt:lpstr>
      <vt:lpstr>Slide 7</vt:lpstr>
      <vt:lpstr>Slide 8</vt:lpstr>
      <vt:lpstr>Slide 9</vt:lpstr>
      <vt:lpstr>Slide 10</vt:lpstr>
      <vt:lpstr>Slide 11</vt:lpstr>
      <vt:lpstr>Slide 12</vt:lpstr>
      <vt:lpstr>Slide 13</vt:lpstr>
      <vt:lpstr>What is business information?</vt:lpstr>
      <vt:lpstr>Social media and professional networks</vt:lpstr>
      <vt:lpstr>Free vs. Fee</vt:lpstr>
      <vt:lpstr>Why not just Google?</vt:lpstr>
      <vt:lpstr>Right to be forgotten</vt:lpstr>
      <vt:lpstr>Right to be forgotten</vt:lpstr>
      <vt:lpstr>Right to be forgotten</vt:lpstr>
      <vt:lpstr>Possible EU “link tax”</vt:lpstr>
      <vt:lpstr>Official information - main government sites</vt:lpstr>
      <vt:lpstr>Where’s the information gone?</vt:lpstr>
      <vt:lpstr>UK Parliament  http://www.parliament.uk/</vt:lpstr>
      <vt:lpstr>Monitoring the progress of legislation http://services.parliament.uk/bills/2016-17/bathabitatsregulation.html  </vt:lpstr>
      <vt:lpstr>Monitoring the progress of legislation http://services.parliament.uk/bills/2014-15/infrastructure.html </vt:lpstr>
      <vt:lpstr>http://www.legislation.gov.uk/ </vt:lpstr>
      <vt:lpstr>http://www.legislation.gov.uk/ </vt:lpstr>
      <vt:lpstr>http://www.legislation.gov.uk/ </vt:lpstr>
      <vt:lpstr>http://www.nationalarchives.gov.uk/webarchive/ </vt:lpstr>
      <vt:lpstr>http://www.webarchive.org.uk/ukwa/</vt:lpstr>
      <vt:lpstr>http://www.webarchive.org.uk/ukwa/subject/85/page/1 </vt:lpstr>
      <vt:lpstr>Wayback Machine http://www.archive.org/ </vt:lpstr>
      <vt:lpstr>They work for you http://www.theyworkforyou.com/ </vt:lpstr>
      <vt:lpstr>WhatDoTheyKnow - Freedom of Information (FOI)  requests  https://www.whatdotheyknow.com/ </vt:lpstr>
      <vt:lpstr>Business information - general starting points</vt:lpstr>
      <vt:lpstr>Slide 37</vt:lpstr>
      <vt:lpstr>Company information </vt:lpstr>
      <vt:lpstr>Company information</vt:lpstr>
      <vt:lpstr>UK Companies Act 2006</vt:lpstr>
      <vt:lpstr>Changes from 1 January 2016</vt:lpstr>
      <vt:lpstr>Register of Persons with Significant Control (PSC)</vt:lpstr>
      <vt:lpstr>Slide 43</vt:lpstr>
      <vt:lpstr>Slide 44</vt:lpstr>
      <vt:lpstr>Slide 45</vt:lpstr>
      <vt:lpstr>Slide 46</vt:lpstr>
      <vt:lpstr>Legal Forms &amp; Company Extensions </vt:lpstr>
      <vt:lpstr>UK Companies House http://beta.companieshouse.gov.uk/ </vt:lpstr>
      <vt:lpstr>UK Companies House http://beta.companieshouse.gov.uk/ </vt:lpstr>
      <vt:lpstr>Companies House History</vt:lpstr>
      <vt:lpstr>Companies House daily bulk data files</vt:lpstr>
      <vt:lpstr>Companies House free data</vt:lpstr>
      <vt:lpstr>Company Check Free Companies House search and download  http://companycheck.co.uk/ </vt:lpstr>
      <vt:lpstr>Company Check – Hotel Chocolat</vt:lpstr>
      <vt:lpstr>Company Check – Hotel Chocolat</vt:lpstr>
      <vt:lpstr>Company Check – Hotel Chocolat</vt:lpstr>
      <vt:lpstr>Company Check - directors</vt:lpstr>
      <vt:lpstr>Company Check - directors</vt:lpstr>
      <vt:lpstr>Office of the Regulator of Community Interest Companies https://www.gov.uk/government/organisations/office-of-the-regulator-of-community-interest-companies </vt:lpstr>
      <vt:lpstr>The Gazette | Official Public Record  https://www.thegazette.co.uk/ </vt:lpstr>
      <vt:lpstr>OpenGazettes  http://opengazettes.com/ </vt:lpstr>
      <vt:lpstr>Official company information – other countries</vt:lpstr>
      <vt:lpstr>OpenCorporates http://opencorporates.com/ </vt:lpstr>
      <vt:lpstr>OpenCorporates http://opencorporates.com/ </vt:lpstr>
      <vt:lpstr>European Business Register http://www.ebr.org </vt:lpstr>
      <vt:lpstr>kompany http://www.kompany.com/ </vt:lpstr>
      <vt:lpstr>Kompany.com</vt:lpstr>
      <vt:lpstr>Kompany.com – subscription service</vt:lpstr>
      <vt:lpstr>Kyckr (formerly GBRDirect) http://portal.kyckr.com/ </vt:lpstr>
      <vt:lpstr>Kyckr (formerly GBRDirect) http://portal.kyckr.com/ </vt:lpstr>
      <vt:lpstr>Legalinx 7side http://home.legalinx.co.uk/</vt:lpstr>
      <vt:lpstr>Company information – some additional priced services</vt:lpstr>
      <vt:lpstr>Examples of problem areas for the researcher</vt:lpstr>
      <vt:lpstr>Publicly traded companies – share prices</vt:lpstr>
      <vt:lpstr>Share prices</vt:lpstr>
      <vt:lpstr>Yahoo Finance</vt:lpstr>
      <vt:lpstr>Google Finance</vt:lpstr>
      <vt:lpstr>Google Finance</vt:lpstr>
      <vt:lpstr>Companies on social media </vt:lpstr>
      <vt:lpstr>Slide 80</vt:lpstr>
      <vt:lpstr>Slide 81</vt:lpstr>
      <vt:lpstr>Slide 82</vt:lpstr>
      <vt:lpstr>Private browsing - quickest way “un-personalise”search </vt:lpstr>
      <vt:lpstr>Google rewrites your search</vt:lpstr>
      <vt:lpstr>Google – missing terms </vt:lpstr>
      <vt:lpstr>Google – using intext: </vt:lpstr>
      <vt:lpstr>Google Verbatim</vt:lpstr>
      <vt:lpstr>Think file format</vt:lpstr>
      <vt:lpstr>Google site:</vt:lpstr>
      <vt:lpstr>Slide 90</vt:lpstr>
      <vt:lpstr>daterange:</vt:lpstr>
      <vt:lpstr>Slide 92</vt:lpstr>
      <vt:lpstr>Slide 93</vt:lpstr>
      <vt:lpstr>Statistics, industry and market data </vt:lpstr>
      <vt:lpstr>Bits and pieces from everywhere?</vt:lpstr>
      <vt:lpstr>Slide 96</vt:lpstr>
      <vt:lpstr>Official statistics</vt:lpstr>
      <vt:lpstr>Official statistics (2)</vt:lpstr>
      <vt:lpstr>http://www.offstats.auckland.ac.nz/ </vt:lpstr>
      <vt:lpstr>Google Public Data Explorer</vt:lpstr>
      <vt:lpstr>http://www.google.com/publicdata/ Google Public Data Explorer - minimum wage Europe</vt:lpstr>
      <vt:lpstr>uktradeinfo  https://www.uktradeinfo.com/Pages/Home.aspx </vt:lpstr>
      <vt:lpstr>Potential problems with open data, data aggregators and visualisations</vt:lpstr>
      <vt:lpstr>Finding market research - aggregators</vt:lpstr>
      <vt:lpstr>Examples of market research aggregators</vt:lpstr>
      <vt:lpstr>Slide 106</vt:lpstr>
      <vt:lpstr>Free news</vt:lpstr>
      <vt:lpstr>Search National UK Newspapers  http://www.philb.com/nationaluknewspapers.html </vt:lpstr>
      <vt:lpstr>British Newspaper Archive  http://www.britishnewspaperarchive.co.uk/ </vt:lpstr>
      <vt:lpstr>British Newspaper Archive  http://www.britishnewspaperarchive.co.uk/ </vt:lpstr>
      <vt:lpstr>Priced services</vt:lpstr>
      <vt:lpstr>Slide 112</vt:lpstr>
      <vt:lpstr>Slide 113</vt:lpstr>
      <vt:lpstr>Debunking Euromyths</vt:lpstr>
      <vt:lpstr>Video – Google video vs YouTube</vt:lpstr>
      <vt:lpstr>Bing video</vt:lpstr>
      <vt:lpstr>Free alerting services</vt:lpstr>
      <vt:lpstr>And finally.....   Spurious Correlations  http://tylervigen.com/spurious-correlations </vt:lpstr>
    </vt:vector>
  </TitlesOfParts>
  <Company>RBA Information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Karen Blakeman</dc:creator>
  <cp:lastModifiedBy>Karen Blakeman</cp:lastModifiedBy>
  <cp:revision>104</cp:revision>
  <dcterms:created xsi:type="dcterms:W3CDTF">2015-02-26T10:29:33Z</dcterms:created>
  <dcterms:modified xsi:type="dcterms:W3CDTF">2016-07-18T15:00:11Z</dcterms:modified>
</cp:coreProperties>
</file>