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handoutMasterIdLst>
    <p:handoutMasterId r:id="rId29"/>
  </p:handoutMasterIdLst>
  <p:sldIdLst>
    <p:sldId id="299" r:id="rId2"/>
    <p:sldId id="417" r:id="rId3"/>
    <p:sldId id="361" r:id="rId4"/>
    <p:sldId id="366" r:id="rId5"/>
    <p:sldId id="418" r:id="rId6"/>
    <p:sldId id="419" r:id="rId7"/>
    <p:sldId id="370" r:id="rId8"/>
    <p:sldId id="369" r:id="rId9"/>
    <p:sldId id="371" r:id="rId10"/>
    <p:sldId id="373" r:id="rId11"/>
    <p:sldId id="374" r:id="rId12"/>
    <p:sldId id="375" r:id="rId13"/>
    <p:sldId id="377" r:id="rId14"/>
    <p:sldId id="378" r:id="rId15"/>
    <p:sldId id="420" r:id="rId16"/>
    <p:sldId id="423" r:id="rId17"/>
    <p:sldId id="334" r:id="rId18"/>
    <p:sldId id="425" r:id="rId19"/>
    <p:sldId id="424" r:id="rId20"/>
    <p:sldId id="426" r:id="rId21"/>
    <p:sldId id="427" r:id="rId22"/>
    <p:sldId id="429" r:id="rId23"/>
    <p:sldId id="430" r:id="rId24"/>
    <p:sldId id="431" r:id="rId25"/>
    <p:sldId id="432" r:id="rId26"/>
    <p:sldId id="42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599" autoAdjust="0"/>
  </p:normalViewPr>
  <p:slideViewPr>
    <p:cSldViewPr>
      <p:cViewPr varScale="1">
        <p:scale>
          <a:sx n="68" d="100"/>
          <a:sy n="68" d="100"/>
        </p:scale>
        <p:origin x="-336" y="-96"/>
      </p:cViewPr>
      <p:guideLst>
        <p:guide orient="horz" pos="2160"/>
        <p:guide pos="2880"/>
      </p:guideLst>
    </p:cSldViewPr>
  </p:slideViewPr>
  <p:notesTextViewPr>
    <p:cViewPr>
      <p:scale>
        <a:sx n="100" d="100"/>
        <a:sy n="100" d="100"/>
      </p:scale>
      <p:origin x="0" y="0"/>
    </p:cViewPr>
  </p:notesTextViewPr>
  <p:notesViewPr>
    <p:cSldViewPr>
      <p:cViewPr varScale="1">
        <p:scale>
          <a:sx n="54" d="100"/>
          <a:sy n="54" d="100"/>
        </p:scale>
        <p:origin x="-2844"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9345F2-8D95-4D69-A910-80446FA68B3B}" type="datetimeFigureOut">
              <a:rPr lang="en-GB" smtClean="0"/>
              <a:pPr/>
              <a:t>20/10/2018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39D40A5-A848-4C1C-84D6-7ED4F8A937BA}" type="slidenum">
              <a:rPr lang="en-GB" smtClean="0"/>
              <a:pPr/>
              <a:t>‹#›</a:t>
            </a:fld>
            <a:endParaRPr lang="en-GB"/>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39C22E-CDDB-447C-B515-E847748CAECB}" type="datetimeFigureOut">
              <a:rPr lang="en-GB" smtClean="0"/>
              <a:pPr/>
              <a:t>20/10/2018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E127A4-FAF6-4728-9099-E7E8374BD328}" type="slidenum">
              <a:rPr lang="en-GB" smtClean="0"/>
              <a:pPr/>
              <a:t>‹#›</a:t>
            </a:fld>
            <a:endParaRPr lang="en-GB"/>
          </a:p>
        </p:txBody>
      </p:sp>
    </p:spTree>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778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GB" smtClean="0"/>
          </a:p>
        </p:txBody>
      </p:sp>
      <p:sp>
        <p:nvSpPr>
          <p:cNvPr id="7782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273E897-0102-4966-9142-4BD61CCAD415}" type="datetime1">
              <a:rPr lang="en-GB" smtClean="0"/>
              <a:pPr fontAlgn="base">
                <a:spcBef>
                  <a:spcPct val="0"/>
                </a:spcBef>
                <a:spcAft>
                  <a:spcPct val="0"/>
                </a:spcAft>
                <a:defRPr/>
              </a:pPr>
              <a:t>20/10/2018</a:t>
            </a:fld>
            <a:endParaRPr lang="en-GB" smtClean="0"/>
          </a:p>
        </p:txBody>
      </p:sp>
      <p:sp>
        <p:nvSpPr>
          <p:cNvPr id="778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a:t>(c) 2014 Karen Blakeman</a:t>
            </a:r>
          </a:p>
        </p:txBody>
      </p:sp>
      <p:sp>
        <p:nvSpPr>
          <p:cNvPr id="77831"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BBF8B8-3928-476E-9531-B9711C3D56A3}" type="slidenum">
              <a:rPr lang="en-GB" smtClean="0"/>
              <a:pPr fontAlgn="base">
                <a:spcBef>
                  <a:spcPct val="0"/>
                </a:spcBef>
                <a:spcAft>
                  <a:spcPct val="0"/>
                </a:spcAft>
                <a:defRPr/>
              </a:pPr>
              <a:t>1</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4E127A4-FAF6-4728-9099-E7E8374BD328}" type="slidenum">
              <a:rPr lang="en-GB" smtClean="0"/>
              <a:pPr/>
              <a:t>18</a:t>
            </a:fld>
            <a:endParaRPr lang="en-GB"/>
          </a:p>
        </p:txBody>
      </p:sp>
      <p:sp>
        <p:nvSpPr>
          <p:cNvPr id="5" name="Date Placeholder 4"/>
          <p:cNvSpPr>
            <a:spLocks noGrp="1"/>
          </p:cNvSpPr>
          <p:nvPr>
            <p:ph type="dt" idx="11"/>
          </p:nvPr>
        </p:nvSpPr>
        <p:spPr/>
        <p:txBody>
          <a:bodyPr/>
          <a:lstStyle/>
          <a:p>
            <a:fld id="{76BCCB50-1C2C-4304-97B6-BAF0BAA85C25}" type="datetime1">
              <a:rPr lang="en-GB" smtClean="0"/>
              <a:pPr/>
              <a:t>20/10/2018</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340768"/>
            <a:ext cx="7702624" cy="1470025"/>
          </a:xfrm>
        </p:spPr>
        <p:txBody>
          <a:bodyPr/>
          <a:lstStyle>
            <a:lvl1pPr>
              <a:defRPr baseline="0"/>
            </a:lvl1pPr>
          </a:lstStyle>
          <a:p>
            <a:r>
              <a:rPr lang="en-US" smtClean="0"/>
              <a:t>Click to edit Master title style</a:t>
            </a:r>
            <a:endParaRPr lang="en-GB" dirty="0"/>
          </a:p>
        </p:txBody>
      </p:sp>
      <p:sp>
        <p:nvSpPr>
          <p:cNvPr id="3" name="Subtitle 2"/>
          <p:cNvSpPr>
            <a:spLocks noGrp="1"/>
          </p:cNvSpPr>
          <p:nvPr>
            <p:ph type="subTitle" idx="1"/>
          </p:nvPr>
        </p:nvSpPr>
        <p:spPr>
          <a:xfrm>
            <a:off x="1371600" y="3284984"/>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Date Placeholder 3"/>
          <p:cNvSpPr>
            <a:spLocks noGrp="1"/>
          </p:cNvSpPr>
          <p:nvPr>
            <p:ph type="dt" sz="half" idx="10"/>
          </p:nvPr>
        </p:nvSpPr>
        <p:spPr/>
        <p:txBody>
          <a:bodyPr/>
          <a:lstStyle/>
          <a:p>
            <a:fld id="{3812D7B6-5DB0-4FB0-BE19-9E498105E205}" type="datetime1">
              <a:rPr lang="en-GB" smtClean="0"/>
              <a:pPr/>
              <a:t>20/10/2018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B18EC4-7C06-4FA0-AD36-4F76913DFB08}"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9CD38E-D088-4851-8A05-83E5615AB1D0}" type="datetime1">
              <a:rPr lang="en-GB" smtClean="0"/>
              <a:pPr/>
              <a:t>20/10/2018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B18EC4-7C06-4FA0-AD36-4F76913DFB0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540845F-B1BD-441E-871D-BD3715AAB521}" type="datetime1">
              <a:rPr lang="en-GB" smtClean="0"/>
              <a:pPr/>
              <a:t>20/10/2018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B18EC4-7C06-4FA0-AD36-4F76913DFB0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lvl1pPr algn="l">
              <a:defRPr sz="2600">
                <a:solidFill>
                  <a:schemeClr val="tx2">
                    <a:lumMod val="75000"/>
                  </a:schemeClr>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0" indent="0">
              <a:spcBef>
                <a:spcPts val="0"/>
              </a:spcBef>
              <a:buNone/>
              <a:defRPr sz="2400"/>
            </a:lvl1pPr>
            <a:lvl2pPr>
              <a:defRPr sz="2200"/>
            </a:lvl2pPr>
            <a:lvl3pPr>
              <a:buNone/>
              <a:defRPr sz="2200"/>
            </a:lvl3pPr>
            <a:lvl4pPr>
              <a:buNone/>
              <a:defRPr sz="2000"/>
            </a:lvl4pPr>
            <a:lvl5pPr>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CACBD4CC-6A9D-40F5-9017-A1460A8F255E}" type="datetime1">
              <a:rPr lang="en-GB" smtClean="0"/>
              <a:pPr/>
              <a:t>20/10/2018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B18EC4-7C06-4FA0-AD36-4F76913DFB08}"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C4B808-0ADB-45C4-B9BD-7A48CF2BA757}" type="datetime1">
              <a:rPr lang="en-GB" smtClean="0"/>
              <a:pPr/>
              <a:t>20/10/2018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B18EC4-7C06-4FA0-AD36-4F76913DFB0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04056"/>
          </a:xfrm>
        </p:spPr>
        <p:txBody>
          <a:bodyPr/>
          <a:lstStyle>
            <a:lvl1pPr>
              <a:defRPr>
                <a:solidFill>
                  <a:schemeClr val="tx2">
                    <a:lumMod val="75000"/>
                  </a:schemeClr>
                </a:solidFill>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p>
            <a:fld id="{B61C1953-68C5-4D64-836C-6E31201BAB39}" type="datetime1">
              <a:rPr lang="en-GB" smtClean="0"/>
              <a:pPr/>
              <a:t>20/10/2018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B18EC4-7C06-4FA0-AD36-4F76913DFB0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CD83C6F-3562-4B8B-9395-852C4D4D31F4}" type="datetime1">
              <a:rPr lang="en-GB" smtClean="0"/>
              <a:pPr/>
              <a:t>20/10/2018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AB18EC4-7C06-4FA0-AD36-4F76913DFB0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fld id="{45713718-3E1B-4DDA-9AE0-067DDC9F4006}" type="datetime1">
              <a:rPr lang="en-GB" smtClean="0"/>
              <a:pPr/>
              <a:t>20/10/2018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AB18EC4-7C06-4FA0-AD36-4F76913DFB0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038DC3-4F1C-4E99-9B4D-7275B1B24135}" type="datetime1">
              <a:rPr lang="en-GB" smtClean="0"/>
              <a:pPr/>
              <a:t>20/10/2018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AB18EC4-7C06-4FA0-AD36-4F76913DFB0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28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84E661-65F6-4262-B34B-1AA302D3243C}" type="datetime1">
              <a:rPr lang="en-GB" smtClean="0"/>
              <a:pPr/>
              <a:t>20/10/2018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B18EC4-7C06-4FA0-AD36-4F76913DFB08}"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8118F-26F2-4FB9-81F3-C77F7D70E796}" type="datetime1">
              <a:rPr lang="en-GB" smtClean="0"/>
              <a:pPr/>
              <a:t>20/10/2018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B18EC4-7C06-4FA0-AD36-4F76913DFB08}"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634082"/>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340768"/>
            <a:ext cx="8229600" cy="478539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 Second level</a:t>
            </a:r>
          </a:p>
          <a:p>
            <a:pPr lvl="2"/>
            <a:r>
              <a:rPr lang="en-US" dirty="0" smtClean="0"/>
              <a:t>	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21EEBF-4F49-406D-ABE6-3619C0229500}" type="datetime1">
              <a:rPr lang="en-GB" smtClean="0"/>
              <a:pPr/>
              <a:t>20/10/2018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B18EC4-7C06-4FA0-AD36-4F76913DFB0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spcBef>
          <a:spcPct val="0"/>
        </a:spcBef>
        <a:buNone/>
        <a:defRPr sz="2600" kern="1200" baseline="0">
          <a:solidFill>
            <a:schemeClr val="tx2">
              <a:lumMod val="75000"/>
            </a:schemeClr>
          </a:solidFill>
          <a:latin typeface="Arial" pitchFamily="34" charset="0"/>
          <a:ea typeface="+mj-ea"/>
          <a:cs typeface="Arial" pitchFamily="34" charset="0"/>
        </a:defRPr>
      </a:lvl1pPr>
    </p:titleStyle>
    <p:bodyStyle>
      <a:lvl1pPr marL="0" indent="0" algn="l" defTabSz="914400" rtl="0" eaLnBrk="1" latinLnBrk="0" hangingPunct="1">
        <a:spcBef>
          <a:spcPts val="0"/>
        </a:spcBef>
        <a:buFont typeface="Arial" pitchFamily="34" charset="0"/>
        <a:buNone/>
        <a:defRPr sz="2400" kern="1200" baseline="0">
          <a:solidFill>
            <a:schemeClr val="tx1"/>
          </a:solidFill>
          <a:latin typeface="Arial" pitchFamily="34" charset="0"/>
          <a:ea typeface="+mn-ea"/>
          <a:cs typeface="Arial" pitchFamily="34" charset="0"/>
        </a:defRPr>
      </a:lvl1pPr>
      <a:lvl2pPr marL="742950" indent="0" algn="l" defTabSz="914400" rtl="0" eaLnBrk="1" latinLnBrk="0" hangingPunct="1">
        <a:spcBef>
          <a:spcPts val="0"/>
        </a:spcBef>
        <a:buFont typeface="Arial" pitchFamily="34" charset="0"/>
        <a:buNone/>
        <a:defRPr sz="2200" kern="1200" baseline="0">
          <a:solidFill>
            <a:schemeClr val="tx1"/>
          </a:solidFill>
          <a:latin typeface="Arial" pitchFamily="34" charset="0"/>
          <a:ea typeface="+mn-ea"/>
          <a:cs typeface="Arial" pitchFamily="34" charset="0"/>
        </a:defRPr>
      </a:lvl2pPr>
      <a:lvl3pPr marL="1143000" indent="-228600" algn="l" defTabSz="914400" rtl="0" eaLnBrk="1" latinLnBrk="0" hangingPunct="1">
        <a:spcBef>
          <a:spcPts val="0"/>
        </a:spcBef>
        <a:buFont typeface="Arial" pitchFamily="34" charset="0"/>
        <a:buNone/>
        <a:defRPr sz="2200" kern="1200" baseline="0">
          <a:solidFill>
            <a:schemeClr val="tx1"/>
          </a:solidFill>
          <a:latin typeface="Arial" pitchFamily="34" charset="0"/>
          <a:ea typeface="+mn-ea"/>
          <a:cs typeface="Arial" pitchFamily="34" charset="0"/>
        </a:defRPr>
      </a:lvl3pPr>
      <a:lvl4pPr marL="1600200" indent="-228600" algn="l" defTabSz="914400" rtl="0" eaLnBrk="1" latinLnBrk="0" hangingPunct="1">
        <a:spcBef>
          <a:spcPts val="0"/>
        </a:spcBef>
        <a:buFont typeface="Arial" pitchFamily="34" charset="0"/>
        <a:buNone/>
        <a:defRPr sz="2000" kern="1200" baseline="0">
          <a:solidFill>
            <a:schemeClr val="tx1"/>
          </a:solidFill>
          <a:latin typeface="Arial" pitchFamily="34" charset="0"/>
          <a:ea typeface="+mn-ea"/>
          <a:cs typeface="Arial" pitchFamily="34" charset="0"/>
        </a:defRPr>
      </a:lvl4pPr>
      <a:lvl5pPr marL="2057400" indent="-228600" algn="l" defTabSz="914400" rtl="0" eaLnBrk="1" latinLnBrk="0" hangingPunct="1">
        <a:spcBef>
          <a:spcPts val="0"/>
        </a:spcBef>
        <a:buFont typeface="Arial" pitchFamily="34" charset="0"/>
        <a:buNone/>
        <a:defRPr sz="2000" kern="1200" baseline="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aren.Blakeman@rba.co.uk"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gif"/><Relationship Id="rId5" Type="http://schemas.openxmlformats.org/officeDocument/2006/relationships/hyperlink" Target="http://www.twitter.com/karenblakeman" TargetMode="External"/><Relationship Id="rId4" Type="http://schemas.openxmlformats.org/officeDocument/2006/relationships/hyperlink" Target="http://www.rba.co.u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hyperlink" Target="https://academic.microsoft.com/"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s://academic.microsoft.com/"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s://academic.microsoft.com/"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hyperlink" Target="https://www.semanticscholar.org/" TargetMode="External"/><Relationship Id="rId1" Type="http://schemas.openxmlformats.org/officeDocument/2006/relationships/slideLayout" Target="../slideLayouts/slideLayout6.xml"/><Relationship Id="rId4" Type="http://schemas.openxmlformats.org/officeDocument/2006/relationships/image" Target="../media/image12.gif"/></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hyperlink" Target="https://www.semanticscholar.org/" TargetMode="External"/><Relationship Id="rId1" Type="http://schemas.openxmlformats.org/officeDocument/2006/relationships/slideLayout" Target="../slideLayouts/slideLayout6.xml"/><Relationship Id="rId5" Type="http://schemas.openxmlformats.org/officeDocument/2006/relationships/image" Target="../media/image15.gif"/><Relationship Id="rId4" Type="http://schemas.openxmlformats.org/officeDocument/2006/relationships/image" Target="../media/image14.gif"/></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Open_access" TargetMode="External"/><Relationship Id="rId2" Type="http://schemas.openxmlformats.org/officeDocument/2006/relationships/hyperlink" Target="https://unpaywall.org/" TargetMode="External"/><Relationship Id="rId1" Type="http://schemas.openxmlformats.org/officeDocument/2006/relationships/slideLayout" Target="../slideLayouts/slideLayout2.xml"/><Relationship Id="rId5" Type="http://schemas.openxmlformats.org/officeDocument/2006/relationships/hyperlink" Target="https://peerj.com/preprints/3119v1/" TargetMode="External"/><Relationship Id="rId4" Type="http://schemas.openxmlformats.org/officeDocument/2006/relationships/hyperlink" Target="https://en.wikipedia.org/wiki/Self-archivi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hyperlink" Target="https://unpaywall.org/" TargetMode="External"/><Relationship Id="rId1" Type="http://schemas.openxmlformats.org/officeDocument/2006/relationships/slideLayout" Target="../slideLayouts/slideLayout6.xml"/><Relationship Id="rId4" Type="http://schemas.openxmlformats.org/officeDocument/2006/relationships/image" Target="../media/image17.gif"/></Relationships>
</file>

<file path=ppt/slides/_rels/slide1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hyperlink" Target="http://www.researchgate.ne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theguardian.com/higher-education-network/2018/may/21/scientists-access-journals-researcher-articl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1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hyperlink" Target="https://www.altmetric.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hyperlink" Target="https://www.altmetric.com/details/27610705" TargetMode="External"/><Relationship Id="rId1" Type="http://schemas.openxmlformats.org/officeDocument/2006/relationships/slideLayout" Target="../slideLayouts/slideLayout7.xml"/><Relationship Id="rId4" Type="http://schemas.openxmlformats.org/officeDocument/2006/relationships/image" Target="../media/image24.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openaccess.leidenuniv.nl/bitstream/handle/1887/65339/STI2018_paper_177.pdf" TargetMode="External"/><Relationship Id="rId2" Type="http://schemas.openxmlformats.org/officeDocument/2006/relationships/hyperlink" Target="https://www.sciencedirect.com/science/article/abs/pii/S1751157718303249" TargetMode="External"/><Relationship Id="rId1" Type="http://schemas.openxmlformats.org/officeDocument/2006/relationships/slideLayout" Target="../slideLayouts/slideLayout2.xml"/><Relationship Id="rId4" Type="http://schemas.openxmlformats.org/officeDocument/2006/relationships/hyperlink" Target="http://musingsaboutlibrarianship.blogspot.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s://scholar.google.com/"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s://kopernio.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58F1E20-9B18-4840-BA4F-A5A9D1F564C4}" type="slidenum">
              <a:rPr lang="en-GB"/>
              <a:pPr>
                <a:defRPr/>
              </a:pPr>
              <a:t>1</a:t>
            </a:fld>
            <a:endParaRPr lang="en-GB"/>
          </a:p>
        </p:txBody>
      </p:sp>
      <p:sp>
        <p:nvSpPr>
          <p:cNvPr id="2053" name="Rectangle 1"/>
          <p:cNvSpPr>
            <a:spLocks noChangeArrowheads="1"/>
          </p:cNvSpPr>
          <p:nvPr/>
        </p:nvSpPr>
        <p:spPr bwMode="auto">
          <a:xfrm>
            <a:off x="899592" y="184572"/>
            <a:ext cx="7200900" cy="2246769"/>
          </a:xfrm>
          <a:prstGeom prst="rect">
            <a:avLst/>
          </a:prstGeom>
          <a:noFill/>
          <a:ln w="9525">
            <a:noFill/>
            <a:miter lim="800000"/>
            <a:headEnd/>
            <a:tailEnd/>
          </a:ln>
        </p:spPr>
        <p:txBody>
          <a:bodyPr wrap="square" anchor="ctr">
            <a:spAutoFit/>
          </a:bodyPr>
          <a:lstStyle/>
          <a:p>
            <a:pPr algn="ctr"/>
            <a:r>
              <a:rPr lang="en-GB" sz="3200" dirty="0" smtClean="0">
                <a:latin typeface="Arial" pitchFamily="34" charset="0"/>
                <a:cs typeface="Arial" pitchFamily="34" charset="0"/>
              </a:rPr>
              <a:t>Scientific information </a:t>
            </a:r>
          </a:p>
          <a:p>
            <a:pPr algn="ctr"/>
            <a:r>
              <a:rPr lang="en-GB" sz="3200" dirty="0" smtClean="0">
                <a:latin typeface="Arial" pitchFamily="34" charset="0"/>
                <a:cs typeface="Arial" pitchFamily="34" charset="0"/>
              </a:rPr>
              <a:t>(The free stuff!)</a:t>
            </a:r>
          </a:p>
          <a:p>
            <a:pPr algn="ctr" eaLnBrk="0" hangingPunct="0"/>
            <a:r>
              <a:rPr lang="en-GB" sz="3200" dirty="0" smtClean="0">
                <a:latin typeface="Arial" pitchFamily="34" charset="0"/>
                <a:cs typeface="Arial" pitchFamily="34" charset="0"/>
              </a:rPr>
              <a:t> </a:t>
            </a:r>
          </a:p>
          <a:p>
            <a:pPr algn="ctr" eaLnBrk="0" hangingPunct="0"/>
            <a:r>
              <a:rPr lang="en-GB" sz="3200" dirty="0" smtClean="0">
                <a:latin typeface="Arial" pitchFamily="34" charset="0"/>
                <a:cs typeface="Arial" pitchFamily="34" charset="0"/>
              </a:rPr>
              <a:t>ILI 2018</a:t>
            </a:r>
          </a:p>
          <a:p>
            <a:pPr algn="ctr" eaLnBrk="0" hangingPunct="0"/>
            <a:r>
              <a:rPr lang="en-GB" sz="1200" dirty="0" smtClean="0">
                <a:latin typeface="Arial" pitchFamily="34" charset="0"/>
                <a:cs typeface="Arial" pitchFamily="34" charset="0"/>
              </a:rPr>
              <a:t>  </a:t>
            </a:r>
          </a:p>
        </p:txBody>
      </p:sp>
      <p:sp>
        <p:nvSpPr>
          <p:cNvPr id="2054" name="Rectangle 8"/>
          <p:cNvSpPr>
            <a:spLocks noChangeArrowheads="1"/>
          </p:cNvSpPr>
          <p:nvPr/>
        </p:nvSpPr>
        <p:spPr bwMode="auto">
          <a:xfrm>
            <a:off x="4932039" y="3974377"/>
            <a:ext cx="4104457" cy="1758879"/>
          </a:xfrm>
          <a:prstGeom prst="rect">
            <a:avLst/>
          </a:prstGeom>
          <a:noFill/>
          <a:ln w="9525">
            <a:noFill/>
            <a:miter lim="800000"/>
            <a:headEnd/>
            <a:tailEnd/>
          </a:ln>
        </p:spPr>
        <p:txBody>
          <a:bodyPr wrap="square">
            <a:spAutoFit/>
          </a:bodyPr>
          <a:lstStyle/>
          <a:p>
            <a:pPr algn="ctr">
              <a:lnSpc>
                <a:spcPct val="110000"/>
              </a:lnSpc>
              <a:spcBef>
                <a:spcPts val="300"/>
              </a:spcBef>
            </a:pPr>
            <a:r>
              <a:rPr lang="en-GB" sz="2000" dirty="0"/>
              <a:t>Karen Blakeman, RBA Information </a:t>
            </a:r>
            <a:r>
              <a:rPr lang="en-GB" sz="2000" dirty="0" smtClean="0"/>
              <a:t>Services</a:t>
            </a:r>
            <a:br>
              <a:rPr lang="en-GB" sz="2000" dirty="0" smtClean="0"/>
            </a:br>
            <a:r>
              <a:rPr lang="en-GB" sz="2000" dirty="0" smtClean="0">
                <a:hlinkClick r:id="rId3"/>
              </a:rPr>
              <a:t>Karen.Blakeman@rba.co.uk</a:t>
            </a:r>
            <a:r>
              <a:rPr lang="en-GB" sz="2000" dirty="0" smtClean="0"/>
              <a:t>   </a:t>
            </a:r>
            <a:r>
              <a:rPr lang="en-GB" sz="2000" dirty="0" smtClean="0">
                <a:hlinkClick r:id="rId4"/>
              </a:rPr>
              <a:t>www.rba.co.uk</a:t>
            </a:r>
            <a:r>
              <a:rPr lang="en-GB" sz="2000" dirty="0" smtClean="0"/>
              <a:t> </a:t>
            </a:r>
            <a:r>
              <a:rPr lang="en-GB" sz="2000" dirty="0" smtClean="0">
                <a:hlinkClick r:id="rId5"/>
              </a:rPr>
              <a:t>twitter.com/</a:t>
            </a:r>
            <a:r>
              <a:rPr lang="en-GB" sz="2000" dirty="0" err="1" smtClean="0">
                <a:hlinkClick r:id="rId5"/>
              </a:rPr>
              <a:t>karenblakeman</a:t>
            </a:r>
            <a:endParaRPr lang="en-GB" sz="2000" dirty="0" smtClean="0"/>
          </a:p>
        </p:txBody>
      </p:sp>
      <p:sp>
        <p:nvSpPr>
          <p:cNvPr id="7" name="Rectangle 6"/>
          <p:cNvSpPr/>
          <p:nvPr/>
        </p:nvSpPr>
        <p:spPr>
          <a:xfrm>
            <a:off x="250825" y="6381328"/>
            <a:ext cx="8642350" cy="307975"/>
          </a:xfrm>
          <a:prstGeom prst="rect">
            <a:avLst/>
          </a:prstGeom>
        </p:spPr>
        <p:txBody>
          <a:bodyPr>
            <a:spAutoFit/>
          </a:bodyPr>
          <a:lstStyle/>
          <a:p>
            <a:pPr algn="ctr">
              <a:defRPr/>
            </a:pPr>
            <a:r>
              <a:rPr lang="en-GB" sz="1400" u="sng" dirty="0" smtClean="0">
                <a:uFill>
                  <a:solidFill>
                    <a:schemeClr val="bg1"/>
                  </a:solidFill>
                </a:uFill>
              </a:rPr>
              <a:t>  </a:t>
            </a:r>
            <a:endParaRPr lang="en-GB" sz="1400" dirty="0">
              <a:uFill>
                <a:solidFill>
                  <a:schemeClr val="bg1"/>
                </a:solidFill>
              </a:uFill>
            </a:endParaRPr>
          </a:p>
        </p:txBody>
      </p:sp>
      <p:sp>
        <p:nvSpPr>
          <p:cNvPr id="133122" name="AutoShape 2" descr="120th Anniversary of First Modern Olympic Gam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9" name="Date Placeholder 8"/>
          <p:cNvSpPr>
            <a:spLocks noGrp="1"/>
          </p:cNvSpPr>
          <p:nvPr>
            <p:ph type="dt" sz="half" idx="10"/>
          </p:nvPr>
        </p:nvSpPr>
        <p:spPr>
          <a:xfrm>
            <a:off x="395536" y="6309320"/>
            <a:ext cx="2133600" cy="365125"/>
          </a:xfrm>
        </p:spPr>
        <p:txBody>
          <a:bodyPr/>
          <a:lstStyle/>
          <a:p>
            <a:fld id="{A2A0F902-2E18-4A2C-BF39-0C31C4A6F93E}" type="datetime1">
              <a:rPr lang="en-GB" smtClean="0"/>
              <a:pPr/>
              <a:t>20/10/2018</a:t>
            </a:fld>
            <a:endParaRPr lang="en-GB" dirty="0"/>
          </a:p>
        </p:txBody>
      </p:sp>
      <p:pic>
        <p:nvPicPr>
          <p:cNvPr id="8" name="Picture 7" descr="Bodleian_Title_Image_resarch_1.gif"/>
          <p:cNvPicPr>
            <a:picLocks noChangeAspect="1"/>
          </p:cNvPicPr>
          <p:nvPr/>
        </p:nvPicPr>
        <p:blipFill>
          <a:blip r:embed="rId6" cstate="print"/>
          <a:stretch>
            <a:fillRect/>
          </a:stretch>
        </p:blipFill>
        <p:spPr>
          <a:xfrm>
            <a:off x="38125" y="3467293"/>
            <a:ext cx="4893915" cy="2842027"/>
          </a:xfrm>
          <a:prstGeom prst="rect">
            <a:avLst/>
          </a:prstGeom>
        </p:spPr>
      </p:pic>
      <p:sp>
        <p:nvSpPr>
          <p:cNvPr id="10" name="Rectangle 9"/>
          <p:cNvSpPr/>
          <p:nvPr/>
        </p:nvSpPr>
        <p:spPr>
          <a:xfrm>
            <a:off x="1475656" y="2420888"/>
            <a:ext cx="5688632" cy="830997"/>
          </a:xfrm>
          <a:prstGeom prst="rect">
            <a:avLst/>
          </a:prstGeom>
        </p:spPr>
        <p:txBody>
          <a:bodyPr wrap="square">
            <a:spAutoFit/>
          </a:bodyPr>
          <a:lstStyle/>
          <a:p>
            <a:pPr algn="ctr"/>
            <a:r>
              <a:rPr lang="en-GB" sz="2400" dirty="0" smtClean="0"/>
              <a:t>My topic of interest  pollinator and insect biomass decline</a:t>
            </a:r>
            <a:endParaRPr lang="en-GB" sz="24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706090"/>
          </a:xfrm>
        </p:spPr>
        <p:txBody>
          <a:bodyPr>
            <a:normAutofit/>
          </a:bodyPr>
          <a:lstStyle/>
          <a:p>
            <a:r>
              <a:rPr lang="en-GB" dirty="0" smtClean="0"/>
              <a:t>Microsoft Academic  </a:t>
            </a:r>
            <a:r>
              <a:rPr lang="en-GB" dirty="0" smtClean="0">
                <a:hlinkClick r:id="rId2"/>
              </a:rPr>
              <a:t>https://academic.microsoft.com/</a:t>
            </a:r>
            <a:r>
              <a:rPr lang="en-GB" dirty="0" smtClean="0"/>
              <a:t> </a:t>
            </a:r>
            <a:endParaRPr lang="en-GB" dirty="0"/>
          </a:p>
        </p:txBody>
      </p:sp>
      <p:sp>
        <p:nvSpPr>
          <p:cNvPr id="3" name="Date Placeholder 2"/>
          <p:cNvSpPr>
            <a:spLocks noGrp="1"/>
          </p:cNvSpPr>
          <p:nvPr>
            <p:ph type="dt" sz="half" idx="10"/>
          </p:nvPr>
        </p:nvSpPr>
        <p:spPr/>
        <p:txBody>
          <a:bodyPr/>
          <a:lstStyle/>
          <a:p>
            <a:fld id="{A1163E8F-59AB-48B8-8C55-C93CBD069BEE}" type="datetime1">
              <a:rPr lang="en-GB" smtClean="0">
                <a:solidFill>
                  <a:prstClr val="black">
                    <a:tint val="75000"/>
                  </a:prstClr>
                </a:solidFill>
              </a:rPr>
              <a:pPr/>
              <a:t>20/10/2018</a:t>
            </a:fld>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201C6AF-9ED1-4F00-96B0-A0DF495580E3}" type="slidenum">
              <a:rPr lang="en-GB" smtClean="0">
                <a:solidFill>
                  <a:prstClr val="black">
                    <a:tint val="75000"/>
                  </a:prstClr>
                </a:solidFill>
              </a:rPr>
              <a:pPr/>
              <a:t>10</a:t>
            </a:fld>
            <a:endParaRPr lang="en-GB">
              <a:solidFill>
                <a:prstClr val="black">
                  <a:tint val="75000"/>
                </a:prstClr>
              </a:solidFill>
            </a:endParaRPr>
          </a:p>
        </p:txBody>
      </p:sp>
      <p:sp>
        <p:nvSpPr>
          <p:cNvPr id="9" name="Rectangle 8"/>
          <p:cNvSpPr/>
          <p:nvPr/>
        </p:nvSpPr>
        <p:spPr>
          <a:xfrm>
            <a:off x="611560" y="1052736"/>
            <a:ext cx="7920880" cy="1015663"/>
          </a:xfrm>
          <a:prstGeom prst="rect">
            <a:avLst/>
          </a:prstGeom>
        </p:spPr>
        <p:txBody>
          <a:bodyPr wrap="square">
            <a:spAutoFit/>
          </a:bodyPr>
          <a:lstStyle/>
          <a:p>
            <a:r>
              <a:rPr lang="en-GB" sz="2000" dirty="0" smtClean="0"/>
              <a:t>Semantic search - a very different approach to searching and  just one article on my insect biomass search, but highly relevant. 113 citations compared to Google Scholar’s 140</a:t>
            </a:r>
            <a:endParaRPr lang="en-GB" sz="2000" dirty="0"/>
          </a:p>
        </p:txBody>
      </p:sp>
      <p:pic>
        <p:nvPicPr>
          <p:cNvPr id="8" name="Picture 7" descr="Mic_Academic_1.gif"/>
          <p:cNvPicPr>
            <a:picLocks noChangeAspect="1"/>
          </p:cNvPicPr>
          <p:nvPr/>
        </p:nvPicPr>
        <p:blipFill>
          <a:blip r:embed="rId3" cstate="print"/>
          <a:stretch>
            <a:fillRect/>
          </a:stretch>
        </p:blipFill>
        <p:spPr>
          <a:xfrm>
            <a:off x="1043608" y="2130143"/>
            <a:ext cx="7524327" cy="453921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562074"/>
          </a:xfrm>
        </p:spPr>
        <p:txBody>
          <a:bodyPr>
            <a:normAutofit/>
          </a:bodyPr>
          <a:lstStyle/>
          <a:p>
            <a:r>
              <a:rPr lang="en-GB" dirty="0" smtClean="0"/>
              <a:t>Microsoft Academic  </a:t>
            </a:r>
            <a:r>
              <a:rPr lang="en-GB" dirty="0" smtClean="0">
                <a:hlinkClick r:id="rId2"/>
              </a:rPr>
              <a:t>https://academic.microsoft.com/</a:t>
            </a:r>
            <a:r>
              <a:rPr lang="en-GB" dirty="0" smtClean="0"/>
              <a:t> </a:t>
            </a:r>
            <a:endParaRPr lang="en-GB" dirty="0"/>
          </a:p>
        </p:txBody>
      </p:sp>
      <p:sp>
        <p:nvSpPr>
          <p:cNvPr id="3" name="Date Placeholder 2"/>
          <p:cNvSpPr>
            <a:spLocks noGrp="1"/>
          </p:cNvSpPr>
          <p:nvPr>
            <p:ph type="dt" sz="half" idx="10"/>
          </p:nvPr>
        </p:nvSpPr>
        <p:spPr/>
        <p:txBody>
          <a:bodyPr/>
          <a:lstStyle/>
          <a:p>
            <a:fld id="{A1163E8F-59AB-48B8-8C55-C93CBD069BEE}" type="datetime1">
              <a:rPr lang="en-GB" smtClean="0">
                <a:solidFill>
                  <a:prstClr val="black">
                    <a:tint val="75000"/>
                  </a:prstClr>
                </a:solidFill>
              </a:rPr>
              <a:pPr/>
              <a:t>20/10/2018</a:t>
            </a:fld>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201C6AF-9ED1-4F00-96B0-A0DF495580E3}" type="slidenum">
              <a:rPr lang="en-GB" smtClean="0">
                <a:solidFill>
                  <a:prstClr val="black">
                    <a:tint val="75000"/>
                  </a:prstClr>
                </a:solidFill>
              </a:rPr>
              <a:pPr/>
              <a:t>11</a:t>
            </a:fld>
            <a:endParaRPr lang="en-GB">
              <a:solidFill>
                <a:prstClr val="black">
                  <a:tint val="75000"/>
                </a:prstClr>
              </a:solidFill>
            </a:endParaRPr>
          </a:p>
        </p:txBody>
      </p:sp>
      <p:pic>
        <p:nvPicPr>
          <p:cNvPr id="8" name="Picture 7" descr="Mic_Academic_2.gif"/>
          <p:cNvPicPr>
            <a:picLocks noChangeAspect="1"/>
          </p:cNvPicPr>
          <p:nvPr/>
        </p:nvPicPr>
        <p:blipFill>
          <a:blip r:embed="rId3" cstate="print"/>
          <a:stretch>
            <a:fillRect/>
          </a:stretch>
        </p:blipFill>
        <p:spPr>
          <a:xfrm>
            <a:off x="611560" y="1384126"/>
            <a:ext cx="8039100" cy="5429250"/>
          </a:xfrm>
          <a:prstGeom prst="rect">
            <a:avLst/>
          </a:prstGeom>
        </p:spPr>
      </p:pic>
      <p:sp>
        <p:nvSpPr>
          <p:cNvPr id="9" name="TextBox 8"/>
          <p:cNvSpPr txBox="1"/>
          <p:nvPr/>
        </p:nvSpPr>
        <p:spPr>
          <a:xfrm>
            <a:off x="683568" y="836712"/>
            <a:ext cx="6192688" cy="400110"/>
          </a:xfrm>
          <a:prstGeom prst="rect">
            <a:avLst/>
          </a:prstGeom>
          <a:noFill/>
        </p:spPr>
        <p:txBody>
          <a:bodyPr wrap="square" rtlCol="0">
            <a:spAutoFit/>
          </a:bodyPr>
          <a:lstStyle/>
          <a:p>
            <a:r>
              <a:rPr lang="en-GB" sz="2000" dirty="0" smtClean="0"/>
              <a:t>Searching on pollinator decline gives me more</a:t>
            </a:r>
            <a:endParaRPr lang="en-GB"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994122"/>
          </a:xfrm>
        </p:spPr>
        <p:txBody>
          <a:bodyPr>
            <a:normAutofit fontScale="90000"/>
          </a:bodyPr>
          <a:lstStyle/>
          <a:p>
            <a:r>
              <a:rPr lang="en-GB" dirty="0" smtClean="0"/>
              <a:t>Microsoft Academic  </a:t>
            </a:r>
            <a:r>
              <a:rPr lang="en-GB" dirty="0" smtClean="0">
                <a:hlinkClick r:id="rId2"/>
              </a:rPr>
              <a:t>https://academic.microsoft.com/</a:t>
            </a:r>
            <a:r>
              <a:rPr lang="en-GB" dirty="0" smtClean="0"/>
              <a:t> </a:t>
            </a:r>
            <a:br>
              <a:rPr lang="en-GB" dirty="0" smtClean="0"/>
            </a:br>
            <a:r>
              <a:rPr lang="en-GB" dirty="0" smtClean="0"/>
              <a:t/>
            </a:r>
            <a:br>
              <a:rPr lang="en-GB" dirty="0" smtClean="0"/>
            </a:br>
            <a:r>
              <a:rPr lang="en-GB" dirty="0" smtClean="0"/>
              <a:t>Author profile</a:t>
            </a:r>
            <a:endParaRPr lang="en-GB" dirty="0"/>
          </a:p>
        </p:txBody>
      </p:sp>
      <p:sp>
        <p:nvSpPr>
          <p:cNvPr id="3" name="Date Placeholder 2"/>
          <p:cNvSpPr>
            <a:spLocks noGrp="1"/>
          </p:cNvSpPr>
          <p:nvPr>
            <p:ph type="dt" sz="half" idx="10"/>
          </p:nvPr>
        </p:nvSpPr>
        <p:spPr/>
        <p:txBody>
          <a:bodyPr/>
          <a:lstStyle/>
          <a:p>
            <a:fld id="{A1163E8F-59AB-48B8-8C55-C93CBD069BEE}" type="datetime1">
              <a:rPr lang="en-GB" smtClean="0">
                <a:solidFill>
                  <a:prstClr val="black">
                    <a:tint val="75000"/>
                  </a:prstClr>
                </a:solidFill>
              </a:rPr>
              <a:pPr/>
              <a:t>20/10/2018</a:t>
            </a:fld>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201C6AF-9ED1-4F00-96B0-A0DF495580E3}" type="slidenum">
              <a:rPr lang="en-GB" smtClean="0">
                <a:solidFill>
                  <a:prstClr val="black">
                    <a:tint val="75000"/>
                  </a:prstClr>
                </a:solidFill>
              </a:rPr>
              <a:pPr/>
              <a:t>12</a:t>
            </a:fld>
            <a:endParaRPr lang="en-GB">
              <a:solidFill>
                <a:prstClr val="black">
                  <a:tint val="75000"/>
                </a:prstClr>
              </a:solidFill>
            </a:endParaRPr>
          </a:p>
        </p:txBody>
      </p:sp>
      <p:pic>
        <p:nvPicPr>
          <p:cNvPr id="7" name="Picture 6" descr="Mic_Academic_3.gif"/>
          <p:cNvPicPr>
            <a:picLocks noChangeAspect="1"/>
          </p:cNvPicPr>
          <p:nvPr/>
        </p:nvPicPr>
        <p:blipFill>
          <a:blip r:embed="rId3" cstate="print"/>
          <a:stretch>
            <a:fillRect/>
          </a:stretch>
        </p:blipFill>
        <p:spPr>
          <a:xfrm>
            <a:off x="0" y="1412776"/>
            <a:ext cx="9144000" cy="536222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Semantic Scholar - An academic search engine for scientific articles  </a:t>
            </a:r>
            <a:r>
              <a:rPr lang="en-GB" dirty="0" smtClean="0">
                <a:hlinkClick r:id="rId2"/>
              </a:rPr>
              <a:t>https://www.semanticscholar.org/</a:t>
            </a:r>
            <a:r>
              <a:rPr lang="en-GB" dirty="0" smtClean="0"/>
              <a:t> </a:t>
            </a:r>
            <a:endParaRPr lang="en-GB" dirty="0"/>
          </a:p>
        </p:txBody>
      </p:sp>
      <p:sp>
        <p:nvSpPr>
          <p:cNvPr id="4" name="Date Placeholder 3"/>
          <p:cNvSpPr>
            <a:spLocks noGrp="1"/>
          </p:cNvSpPr>
          <p:nvPr>
            <p:ph type="dt" sz="half" idx="10"/>
          </p:nvPr>
        </p:nvSpPr>
        <p:spPr/>
        <p:txBody>
          <a:bodyPr/>
          <a:lstStyle/>
          <a:p>
            <a:fld id="{CACBD4CC-6A9D-40F5-9017-A1460A8F255E}" type="datetime1">
              <a:rPr lang="en-GB" smtClean="0"/>
              <a:pPr/>
              <a:t>20/10/2018</a:t>
            </a:fld>
            <a:endParaRPr lang="en-GB"/>
          </a:p>
        </p:txBody>
      </p:sp>
      <p:sp>
        <p:nvSpPr>
          <p:cNvPr id="5" name="Slide Number Placeholder 4"/>
          <p:cNvSpPr>
            <a:spLocks noGrp="1"/>
          </p:cNvSpPr>
          <p:nvPr>
            <p:ph type="sldNum" sz="quarter" idx="12"/>
          </p:nvPr>
        </p:nvSpPr>
        <p:spPr/>
        <p:txBody>
          <a:bodyPr/>
          <a:lstStyle/>
          <a:p>
            <a:fld id="{EAB18EC4-7C06-4FA0-AD36-4F76913DFB08}" type="slidenum">
              <a:rPr lang="en-GB" smtClean="0"/>
              <a:pPr/>
              <a:t>13</a:t>
            </a:fld>
            <a:endParaRPr lang="en-GB"/>
          </a:p>
        </p:txBody>
      </p:sp>
      <p:pic>
        <p:nvPicPr>
          <p:cNvPr id="6" name="Content Placeholder 5" descr="Semantic_Scholar_1.gif"/>
          <p:cNvPicPr>
            <a:picLocks noGrp="1" noChangeAspect="1"/>
          </p:cNvPicPr>
          <p:nvPr>
            <p:ph idx="4294967295"/>
          </p:nvPr>
        </p:nvPicPr>
        <p:blipFill>
          <a:blip r:embed="rId3" cstate="print"/>
          <a:stretch>
            <a:fillRect/>
          </a:stretch>
        </p:blipFill>
        <p:spPr>
          <a:xfrm>
            <a:off x="365125" y="1263650"/>
            <a:ext cx="8778875" cy="5045075"/>
          </a:xfrm>
        </p:spPr>
      </p:pic>
      <p:pic>
        <p:nvPicPr>
          <p:cNvPr id="8" name="Picture 7" descr="Semantic_Scholar_2.gif"/>
          <p:cNvPicPr>
            <a:picLocks noChangeAspect="1"/>
          </p:cNvPicPr>
          <p:nvPr/>
        </p:nvPicPr>
        <p:blipFill>
          <a:blip r:embed="rId4" cstate="print"/>
          <a:stretch>
            <a:fillRect/>
          </a:stretch>
        </p:blipFill>
        <p:spPr>
          <a:xfrm>
            <a:off x="1380306" y="4221088"/>
            <a:ext cx="7296150" cy="1924050"/>
          </a:xfrm>
          <a:prstGeom prst="rect">
            <a:avLst/>
          </a:prstGeom>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Semantic Scholar - An academic search engine for scientific articles  </a:t>
            </a:r>
            <a:r>
              <a:rPr lang="en-GB" dirty="0" smtClean="0">
                <a:hlinkClick r:id="rId2"/>
              </a:rPr>
              <a:t>https://www.semanticscholar.org/</a:t>
            </a:r>
            <a:r>
              <a:rPr lang="en-GB" dirty="0" smtClean="0"/>
              <a:t> </a:t>
            </a:r>
            <a:endParaRPr lang="en-GB" dirty="0"/>
          </a:p>
        </p:txBody>
      </p:sp>
      <p:sp>
        <p:nvSpPr>
          <p:cNvPr id="4" name="Date Placeholder 3"/>
          <p:cNvSpPr>
            <a:spLocks noGrp="1"/>
          </p:cNvSpPr>
          <p:nvPr>
            <p:ph type="dt" sz="half" idx="10"/>
          </p:nvPr>
        </p:nvSpPr>
        <p:spPr/>
        <p:txBody>
          <a:bodyPr/>
          <a:lstStyle/>
          <a:p>
            <a:fld id="{CACBD4CC-6A9D-40F5-9017-A1460A8F255E}" type="datetime1">
              <a:rPr lang="en-GB" smtClean="0"/>
              <a:pPr/>
              <a:t>20/10/2018</a:t>
            </a:fld>
            <a:endParaRPr lang="en-GB"/>
          </a:p>
        </p:txBody>
      </p:sp>
      <p:sp>
        <p:nvSpPr>
          <p:cNvPr id="5" name="Slide Number Placeholder 4"/>
          <p:cNvSpPr>
            <a:spLocks noGrp="1"/>
          </p:cNvSpPr>
          <p:nvPr>
            <p:ph type="sldNum" sz="quarter" idx="12"/>
          </p:nvPr>
        </p:nvSpPr>
        <p:spPr/>
        <p:txBody>
          <a:bodyPr/>
          <a:lstStyle/>
          <a:p>
            <a:fld id="{EAB18EC4-7C06-4FA0-AD36-4F76913DFB08}" type="slidenum">
              <a:rPr lang="en-GB" smtClean="0"/>
              <a:pPr/>
              <a:t>14</a:t>
            </a:fld>
            <a:endParaRPr lang="en-GB"/>
          </a:p>
        </p:txBody>
      </p:sp>
      <p:pic>
        <p:nvPicPr>
          <p:cNvPr id="7" name="Picture 6" descr="Semantic_Scholar_Article_1.gif"/>
          <p:cNvPicPr>
            <a:picLocks noChangeAspect="1"/>
          </p:cNvPicPr>
          <p:nvPr/>
        </p:nvPicPr>
        <p:blipFill>
          <a:blip r:embed="rId3" cstate="print"/>
          <a:stretch>
            <a:fillRect/>
          </a:stretch>
        </p:blipFill>
        <p:spPr>
          <a:xfrm>
            <a:off x="107504" y="1124744"/>
            <a:ext cx="6300192" cy="3647152"/>
          </a:xfrm>
          <a:prstGeom prst="rect">
            <a:avLst/>
          </a:prstGeom>
          <a:ln>
            <a:solidFill>
              <a:schemeClr val="tx1">
                <a:lumMod val="95000"/>
                <a:lumOff val="5000"/>
              </a:schemeClr>
            </a:solidFill>
          </a:ln>
        </p:spPr>
      </p:pic>
      <p:pic>
        <p:nvPicPr>
          <p:cNvPr id="6" name="Picture 5" descr="Semantic_Scholar_Article_2.gif"/>
          <p:cNvPicPr>
            <a:picLocks noChangeAspect="1"/>
          </p:cNvPicPr>
          <p:nvPr/>
        </p:nvPicPr>
        <p:blipFill>
          <a:blip r:embed="rId4" cstate="print"/>
          <a:stretch>
            <a:fillRect/>
          </a:stretch>
        </p:blipFill>
        <p:spPr>
          <a:xfrm>
            <a:off x="2987824" y="2420888"/>
            <a:ext cx="6156176" cy="3270639"/>
          </a:xfrm>
          <a:prstGeom prst="rect">
            <a:avLst/>
          </a:prstGeom>
          <a:ln>
            <a:solidFill>
              <a:schemeClr val="tx1">
                <a:lumMod val="95000"/>
                <a:lumOff val="5000"/>
              </a:schemeClr>
            </a:solidFill>
          </a:ln>
        </p:spPr>
      </p:pic>
      <p:pic>
        <p:nvPicPr>
          <p:cNvPr id="8" name="Picture 7" descr="Semantic_Scholar_Author_1.gif"/>
          <p:cNvPicPr>
            <a:picLocks noChangeAspect="1"/>
          </p:cNvPicPr>
          <p:nvPr/>
        </p:nvPicPr>
        <p:blipFill>
          <a:blip r:embed="rId5" cstate="print"/>
          <a:stretch>
            <a:fillRect/>
          </a:stretch>
        </p:blipFill>
        <p:spPr>
          <a:xfrm>
            <a:off x="539552" y="3769321"/>
            <a:ext cx="5616624" cy="2972047"/>
          </a:xfrm>
          <a:prstGeom prst="rect">
            <a:avLst/>
          </a:prstGeom>
          <a:ln>
            <a:solidFill>
              <a:schemeClr val="tx1">
                <a:lumMod val="95000"/>
                <a:lumOff val="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9512" y="274638"/>
            <a:ext cx="8964488" cy="922114"/>
          </a:xfrm>
        </p:spPr>
        <p:txBody>
          <a:bodyPr>
            <a:normAutofit/>
          </a:bodyPr>
          <a:lstStyle/>
          <a:p>
            <a:r>
              <a:rPr lang="en-GB" dirty="0" smtClean="0"/>
              <a:t>What if I am having trouble finding a free copy of a paper?</a:t>
            </a:r>
            <a:endParaRPr lang="en-GB" dirty="0"/>
          </a:p>
        </p:txBody>
      </p:sp>
      <p:sp>
        <p:nvSpPr>
          <p:cNvPr id="6" name="Content Placeholder 5"/>
          <p:cNvSpPr>
            <a:spLocks noGrp="1"/>
          </p:cNvSpPr>
          <p:nvPr>
            <p:ph idx="1"/>
          </p:nvPr>
        </p:nvSpPr>
        <p:spPr/>
        <p:txBody>
          <a:bodyPr>
            <a:normAutofit fontScale="92500" lnSpcReduction="10000"/>
          </a:bodyPr>
          <a:lstStyle/>
          <a:p>
            <a:r>
              <a:rPr lang="en-GB" dirty="0" smtClean="0"/>
              <a:t>First check the “versions” listed by Google Scholar </a:t>
            </a:r>
          </a:p>
          <a:p>
            <a:endParaRPr lang="en-GB" dirty="0" smtClean="0"/>
          </a:p>
          <a:p>
            <a:r>
              <a:rPr lang="en-GB" dirty="0" smtClean="0"/>
              <a:t>Run a search in Google and/or Bing Web search</a:t>
            </a:r>
          </a:p>
          <a:p>
            <a:endParaRPr lang="en-GB" dirty="0" smtClean="0"/>
          </a:p>
          <a:p>
            <a:r>
              <a:rPr lang="en-GB" dirty="0" smtClean="0"/>
              <a:t>Install the </a:t>
            </a:r>
            <a:r>
              <a:rPr lang="en-GB" dirty="0" err="1" smtClean="0"/>
              <a:t>Unpaywall</a:t>
            </a:r>
            <a:r>
              <a:rPr lang="en-GB" dirty="0" smtClean="0"/>
              <a:t> extension </a:t>
            </a:r>
            <a:r>
              <a:rPr lang="en-GB" dirty="0" smtClean="0">
                <a:hlinkClick r:id="rId2"/>
              </a:rPr>
              <a:t>https://unpaywall.org/</a:t>
            </a:r>
            <a:r>
              <a:rPr lang="en-GB" dirty="0" smtClean="0"/>
              <a:t> </a:t>
            </a:r>
          </a:p>
          <a:p>
            <a:endParaRPr lang="en-GB" dirty="0" smtClean="0"/>
          </a:p>
          <a:p>
            <a:r>
              <a:rPr lang="en-GB" dirty="0" smtClean="0"/>
              <a:t>View the information about the article on the publishers website and padlock appears on the right hand side of the article:</a:t>
            </a:r>
          </a:p>
          <a:p>
            <a:endParaRPr lang="en-GB" dirty="0" smtClean="0"/>
          </a:p>
          <a:p>
            <a:pPr lvl="1"/>
            <a:r>
              <a:rPr lang="en-GB" b="1" dirty="0" smtClean="0"/>
              <a:t>Gold tab</a:t>
            </a:r>
            <a:r>
              <a:rPr lang="en-GB" dirty="0" smtClean="0"/>
              <a:t> for </a:t>
            </a:r>
            <a:r>
              <a:rPr lang="en-GB" dirty="0" smtClean="0">
                <a:hlinkClick r:id="rId3"/>
              </a:rPr>
              <a:t>Gold OA</a:t>
            </a:r>
            <a:r>
              <a:rPr lang="en-GB" dirty="0" smtClean="0"/>
              <a:t> articles available from a fully OA journal</a:t>
            </a:r>
          </a:p>
          <a:p>
            <a:pPr lvl="1"/>
            <a:endParaRPr lang="en-GB" dirty="0" smtClean="0"/>
          </a:p>
          <a:p>
            <a:pPr lvl="1"/>
            <a:r>
              <a:rPr lang="en-GB" b="1" dirty="0" smtClean="0"/>
              <a:t>Green tab</a:t>
            </a:r>
            <a:r>
              <a:rPr lang="en-GB" dirty="0" smtClean="0"/>
              <a:t> for </a:t>
            </a:r>
            <a:r>
              <a:rPr lang="en-GB" dirty="0" smtClean="0">
                <a:hlinkClick r:id="rId4"/>
              </a:rPr>
              <a:t>Green OA</a:t>
            </a:r>
            <a:r>
              <a:rPr lang="en-GB" dirty="0" smtClean="0"/>
              <a:t> articles on a preprint server or institutional repository</a:t>
            </a:r>
          </a:p>
          <a:p>
            <a:pPr lvl="1"/>
            <a:endParaRPr lang="en-GB" dirty="0" smtClean="0"/>
          </a:p>
          <a:p>
            <a:pPr lvl="1"/>
            <a:r>
              <a:rPr lang="en-GB" b="1" dirty="0" smtClean="0"/>
              <a:t>Bronze tab</a:t>
            </a:r>
            <a:r>
              <a:rPr lang="en-GB" dirty="0" smtClean="0"/>
              <a:t> for </a:t>
            </a:r>
            <a:r>
              <a:rPr lang="en-GB" dirty="0" smtClean="0">
                <a:hlinkClick r:id="rId5"/>
              </a:rPr>
              <a:t>Bronze OA</a:t>
            </a:r>
            <a:r>
              <a:rPr lang="en-GB" dirty="0" smtClean="0"/>
              <a:t> articles free to read on the current page, but published elsewhere behind a </a:t>
            </a:r>
            <a:r>
              <a:rPr lang="en-GB" dirty="0" err="1" smtClean="0"/>
              <a:t>paywall</a:t>
            </a:r>
            <a:r>
              <a:rPr lang="en-GB" dirty="0" smtClean="0"/>
              <a:t> </a:t>
            </a:r>
          </a:p>
          <a:p>
            <a:endParaRPr lang="en-GB" dirty="0" smtClean="0"/>
          </a:p>
          <a:p>
            <a:endParaRPr lang="en-GB" dirty="0" smtClean="0"/>
          </a:p>
          <a:p>
            <a:endParaRPr lang="en-GB" dirty="0"/>
          </a:p>
        </p:txBody>
      </p:sp>
      <p:sp>
        <p:nvSpPr>
          <p:cNvPr id="3" name="Date Placeholder 2"/>
          <p:cNvSpPr>
            <a:spLocks noGrp="1"/>
          </p:cNvSpPr>
          <p:nvPr>
            <p:ph type="dt" sz="half" idx="10"/>
          </p:nvPr>
        </p:nvSpPr>
        <p:spPr/>
        <p:txBody>
          <a:bodyPr/>
          <a:lstStyle/>
          <a:p>
            <a:fld id="{45713718-3E1B-4DDA-9AE0-067DDC9F4006}" type="datetime1">
              <a:rPr lang="en-GB" smtClean="0"/>
              <a:pPr/>
              <a:t>20/10/2018</a:t>
            </a:fld>
            <a:endParaRPr lang="en-GB"/>
          </a:p>
        </p:txBody>
      </p:sp>
      <p:sp>
        <p:nvSpPr>
          <p:cNvPr id="4" name="Slide Number Placeholder 3"/>
          <p:cNvSpPr>
            <a:spLocks noGrp="1"/>
          </p:cNvSpPr>
          <p:nvPr>
            <p:ph type="sldNum" sz="quarter" idx="12"/>
          </p:nvPr>
        </p:nvSpPr>
        <p:spPr/>
        <p:txBody>
          <a:bodyPr/>
          <a:lstStyle/>
          <a:p>
            <a:fld id="{EAB18EC4-7C06-4FA0-AD36-4F76913DFB08}" type="slidenum">
              <a:rPr lang="en-GB" smtClean="0"/>
              <a:pPr/>
              <a:t>15</a:t>
            </a:fld>
            <a:endParaRPr lang="en-GB"/>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Unpaywall</a:t>
            </a:r>
            <a:r>
              <a:rPr lang="en-GB" dirty="0" smtClean="0"/>
              <a:t> “An open database of 20 million free scholarly articles”  </a:t>
            </a:r>
            <a:r>
              <a:rPr lang="en-GB" dirty="0" smtClean="0">
                <a:hlinkClick r:id="rId2"/>
              </a:rPr>
              <a:t>https://unpaywall.org/</a:t>
            </a:r>
            <a:endParaRPr lang="en-GB" dirty="0"/>
          </a:p>
        </p:txBody>
      </p:sp>
      <p:sp>
        <p:nvSpPr>
          <p:cNvPr id="4" name="Date Placeholder 3"/>
          <p:cNvSpPr>
            <a:spLocks noGrp="1"/>
          </p:cNvSpPr>
          <p:nvPr>
            <p:ph type="dt" sz="half" idx="10"/>
          </p:nvPr>
        </p:nvSpPr>
        <p:spPr/>
        <p:txBody>
          <a:bodyPr/>
          <a:lstStyle/>
          <a:p>
            <a:fld id="{1DED5E53-83D0-4770-B1A0-1D6D00E52ED6}" type="datetime1">
              <a:rPr lang="en-GB" smtClean="0"/>
              <a:pPr/>
              <a:t>20/10/2018</a:t>
            </a:fld>
            <a:endParaRPr lang="en-GB"/>
          </a:p>
        </p:txBody>
      </p:sp>
      <p:sp>
        <p:nvSpPr>
          <p:cNvPr id="6" name="Slide Number Placeholder 5"/>
          <p:cNvSpPr>
            <a:spLocks noGrp="1"/>
          </p:cNvSpPr>
          <p:nvPr>
            <p:ph type="sldNum" sz="quarter" idx="12"/>
          </p:nvPr>
        </p:nvSpPr>
        <p:spPr/>
        <p:txBody>
          <a:bodyPr/>
          <a:lstStyle/>
          <a:p>
            <a:fld id="{EAB18EC4-7C06-4FA0-AD36-4F76913DFB08}" type="slidenum">
              <a:rPr lang="en-GB" smtClean="0"/>
              <a:pPr/>
              <a:t>16</a:t>
            </a:fld>
            <a:endParaRPr lang="en-GB"/>
          </a:p>
        </p:txBody>
      </p:sp>
      <p:pic>
        <p:nvPicPr>
          <p:cNvPr id="7" name="Picture 6" descr="UnPaywall_Green.gif"/>
          <p:cNvPicPr>
            <a:picLocks noChangeAspect="1"/>
          </p:cNvPicPr>
          <p:nvPr/>
        </p:nvPicPr>
        <p:blipFill>
          <a:blip r:embed="rId3" cstate="print"/>
          <a:stretch>
            <a:fillRect/>
          </a:stretch>
        </p:blipFill>
        <p:spPr>
          <a:xfrm>
            <a:off x="735937" y="1052736"/>
            <a:ext cx="7076423" cy="4968552"/>
          </a:xfrm>
          <a:prstGeom prst="rect">
            <a:avLst/>
          </a:prstGeom>
          <a:ln>
            <a:solidFill>
              <a:schemeClr val="accent1"/>
            </a:solidFill>
          </a:ln>
        </p:spPr>
      </p:pic>
      <p:sp>
        <p:nvSpPr>
          <p:cNvPr id="8" name="Oval 7"/>
          <p:cNvSpPr/>
          <p:nvPr/>
        </p:nvSpPr>
        <p:spPr>
          <a:xfrm>
            <a:off x="7308304" y="2492896"/>
            <a:ext cx="864096" cy="792088"/>
          </a:xfrm>
          <a:prstGeom prst="ellipse">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UnPaywall_Green_Example.gif"/>
          <p:cNvPicPr>
            <a:picLocks noChangeAspect="1"/>
          </p:cNvPicPr>
          <p:nvPr/>
        </p:nvPicPr>
        <p:blipFill>
          <a:blip r:embed="rId4" cstate="print"/>
          <a:stretch>
            <a:fillRect/>
          </a:stretch>
        </p:blipFill>
        <p:spPr>
          <a:xfrm>
            <a:off x="2411760" y="3429000"/>
            <a:ext cx="4837931" cy="3338703"/>
          </a:xfrm>
          <a:prstGeom prst="rect">
            <a:avLst/>
          </a:prstGeom>
          <a:ln>
            <a:solidFill>
              <a:schemeClr val="tx2">
                <a:lumMod val="50000"/>
              </a:schemeClr>
            </a:solidFill>
          </a:ln>
        </p:spPr>
      </p:pic>
      <p:sp>
        <p:nvSpPr>
          <p:cNvPr id="11" name="Down Arrow 10"/>
          <p:cNvSpPr/>
          <p:nvPr/>
        </p:nvSpPr>
        <p:spPr>
          <a:xfrm rot="1539337">
            <a:off x="7276321" y="3225018"/>
            <a:ext cx="251969" cy="574899"/>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428625" y="71438"/>
            <a:ext cx="8229600" cy="909290"/>
          </a:xfrm>
        </p:spPr>
        <p:txBody>
          <a:bodyPr>
            <a:normAutofit/>
          </a:bodyPr>
          <a:lstStyle/>
          <a:p>
            <a:r>
              <a:rPr lang="en-GB" dirty="0" smtClean="0">
                <a:latin typeface="Arial" charset="0"/>
                <a:cs typeface="Arial" charset="0"/>
              </a:rPr>
              <a:t>Contact the author</a:t>
            </a:r>
            <a:br>
              <a:rPr lang="en-GB" dirty="0" smtClean="0">
                <a:latin typeface="Arial" charset="0"/>
                <a:cs typeface="Arial" charset="0"/>
              </a:rPr>
            </a:br>
            <a:r>
              <a:rPr lang="en-GB" dirty="0" err="1" smtClean="0">
                <a:latin typeface="Arial" charset="0"/>
                <a:cs typeface="Arial" charset="0"/>
              </a:rPr>
              <a:t>ResearchGate</a:t>
            </a:r>
            <a:r>
              <a:rPr lang="en-GB" dirty="0" smtClean="0">
                <a:latin typeface="Arial" charset="0"/>
                <a:cs typeface="Arial" charset="0"/>
              </a:rPr>
              <a:t> - </a:t>
            </a:r>
            <a:r>
              <a:rPr lang="en-GB" dirty="0" smtClean="0">
                <a:latin typeface="Arial" charset="0"/>
                <a:cs typeface="Arial" charset="0"/>
                <a:hlinkClick r:id="rId2"/>
              </a:rPr>
              <a:t>http://www.researchgate.net/</a:t>
            </a:r>
            <a:r>
              <a:rPr lang="en-GB" dirty="0" smtClean="0">
                <a:latin typeface="Arial" charset="0"/>
                <a:cs typeface="Arial" charset="0"/>
              </a:rPr>
              <a:t> </a:t>
            </a:r>
          </a:p>
        </p:txBody>
      </p:sp>
      <p:sp>
        <p:nvSpPr>
          <p:cNvPr id="4" name="Date Placeholder 3"/>
          <p:cNvSpPr>
            <a:spLocks noGrp="1"/>
          </p:cNvSpPr>
          <p:nvPr>
            <p:ph type="dt" sz="quarter" idx="10"/>
          </p:nvPr>
        </p:nvSpPr>
        <p:spPr/>
        <p:txBody>
          <a:bodyPr/>
          <a:lstStyle/>
          <a:p>
            <a:pPr>
              <a:defRPr/>
            </a:pPr>
            <a:fld id="{3C2E4BCB-6756-4D6A-B072-124492245624}" type="datetime1">
              <a:rPr lang="en-GB" smtClean="0"/>
              <a:pPr>
                <a:defRPr/>
              </a:pPr>
              <a:t>20/10/2018</a:t>
            </a:fld>
            <a:endParaRPr lang="en-GB"/>
          </a:p>
        </p:txBody>
      </p:sp>
      <p:sp>
        <p:nvSpPr>
          <p:cNvPr id="6" name="Slide Number Placeholder 5"/>
          <p:cNvSpPr>
            <a:spLocks noGrp="1"/>
          </p:cNvSpPr>
          <p:nvPr>
            <p:ph type="sldNum" sz="quarter" idx="12"/>
          </p:nvPr>
        </p:nvSpPr>
        <p:spPr/>
        <p:txBody>
          <a:bodyPr/>
          <a:lstStyle/>
          <a:p>
            <a:pPr>
              <a:defRPr/>
            </a:pPr>
            <a:fld id="{8173BFA5-13EB-469A-ACBC-83C7607A2B3D}" type="slidenum">
              <a:rPr lang="en-GB"/>
              <a:pPr>
                <a:defRPr/>
              </a:pPr>
              <a:t>17</a:t>
            </a:fld>
            <a:endParaRPr lang="en-GB"/>
          </a:p>
        </p:txBody>
      </p:sp>
      <p:pic>
        <p:nvPicPr>
          <p:cNvPr id="8" name="Picture 7" descr="Researchgate.gif"/>
          <p:cNvPicPr>
            <a:picLocks noChangeAspect="1"/>
          </p:cNvPicPr>
          <p:nvPr/>
        </p:nvPicPr>
        <p:blipFill>
          <a:blip r:embed="rId3" cstate="print"/>
          <a:stretch>
            <a:fillRect/>
          </a:stretch>
        </p:blipFill>
        <p:spPr>
          <a:xfrm>
            <a:off x="381000" y="1104478"/>
            <a:ext cx="8382000" cy="5276850"/>
          </a:xfrm>
          <a:prstGeom prst="rect">
            <a:avLst/>
          </a:prstGeo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Sci</a:t>
            </a:r>
            <a:r>
              <a:rPr lang="en-GB" dirty="0" smtClean="0"/>
              <a:t>-Hub</a:t>
            </a:r>
            <a:endParaRPr lang="en-GB" dirty="0"/>
          </a:p>
        </p:txBody>
      </p:sp>
      <p:sp>
        <p:nvSpPr>
          <p:cNvPr id="3" name="Content Placeholder 2"/>
          <p:cNvSpPr>
            <a:spLocks noGrp="1"/>
          </p:cNvSpPr>
          <p:nvPr>
            <p:ph idx="1"/>
          </p:nvPr>
        </p:nvSpPr>
        <p:spPr>
          <a:xfrm>
            <a:off x="539552" y="3356993"/>
            <a:ext cx="7848872" cy="2952328"/>
          </a:xfrm>
        </p:spPr>
        <p:txBody>
          <a:bodyPr>
            <a:normAutofit fontScale="85000" lnSpcReduction="20000"/>
          </a:bodyPr>
          <a:lstStyle/>
          <a:p>
            <a:r>
              <a:rPr lang="en-GB" sz="2000" dirty="0" smtClean="0">
                <a:hlinkClick r:id="rId3"/>
              </a:rPr>
              <a:t>https://www.theguardian.com/higher-education-network/2018/may/21/scientists-access-journals-researcher-article</a:t>
            </a:r>
            <a:r>
              <a:rPr lang="en-GB" sz="2000" dirty="0" smtClean="0"/>
              <a:t> </a:t>
            </a:r>
          </a:p>
          <a:p>
            <a:endParaRPr lang="en-GB" dirty="0" smtClean="0"/>
          </a:p>
          <a:p>
            <a:pPr>
              <a:lnSpc>
                <a:spcPct val="120000"/>
              </a:lnSpc>
            </a:pPr>
            <a:r>
              <a:rPr lang="en-GB" dirty="0" smtClean="0"/>
              <a:t>Possible reasons why some people use </a:t>
            </a:r>
            <a:r>
              <a:rPr lang="en-GB" dirty="0" err="1" smtClean="0"/>
              <a:t>Sci</a:t>
            </a:r>
            <a:r>
              <a:rPr lang="en-GB" dirty="0" smtClean="0"/>
              <a:t>-Hub:</a:t>
            </a:r>
          </a:p>
          <a:p>
            <a:pPr>
              <a:lnSpc>
                <a:spcPct val="120000"/>
              </a:lnSpc>
            </a:pPr>
            <a:r>
              <a:rPr lang="en-GB" dirty="0" smtClean="0"/>
              <a:t>Organisation does not subscribe to the journal, access via the institution’s service is unreliable or complex to navigate, off-site access difficult.</a:t>
            </a:r>
          </a:p>
          <a:p>
            <a:pPr>
              <a:lnSpc>
                <a:spcPct val="120000"/>
              </a:lnSpc>
            </a:pPr>
            <a:endParaRPr lang="en-GB" dirty="0" smtClean="0"/>
          </a:p>
          <a:p>
            <a:pPr>
              <a:lnSpc>
                <a:spcPct val="120000"/>
              </a:lnSpc>
            </a:pPr>
            <a:r>
              <a:rPr lang="en-GB" dirty="0" smtClean="0"/>
              <a:t>But major concerns and ethical issues over how </a:t>
            </a:r>
            <a:r>
              <a:rPr lang="en-GB" dirty="0" err="1" smtClean="0"/>
              <a:t>paywalled</a:t>
            </a:r>
            <a:r>
              <a:rPr lang="en-GB" dirty="0" smtClean="0"/>
              <a:t> articles are obtained by </a:t>
            </a:r>
            <a:r>
              <a:rPr lang="en-GB" dirty="0" err="1" smtClean="0"/>
              <a:t>Sci</a:t>
            </a:r>
            <a:r>
              <a:rPr lang="en-GB" dirty="0" smtClean="0"/>
              <a:t>-Hub</a:t>
            </a:r>
          </a:p>
          <a:p>
            <a:endParaRPr lang="en-GB" dirty="0" smtClean="0"/>
          </a:p>
          <a:p>
            <a:endParaRPr lang="en-GB" dirty="0" smtClean="0"/>
          </a:p>
          <a:p>
            <a:endParaRPr lang="en-GB" dirty="0" smtClean="0"/>
          </a:p>
          <a:p>
            <a:endParaRPr lang="en-GB" dirty="0"/>
          </a:p>
        </p:txBody>
      </p:sp>
      <p:pic>
        <p:nvPicPr>
          <p:cNvPr id="4" name="Picture 3" descr="Sci-Hub_Guardian.gif"/>
          <p:cNvPicPr>
            <a:picLocks noChangeAspect="1"/>
          </p:cNvPicPr>
          <p:nvPr/>
        </p:nvPicPr>
        <p:blipFill>
          <a:blip r:embed="rId4" cstate="print"/>
          <a:stretch>
            <a:fillRect/>
          </a:stretch>
        </p:blipFill>
        <p:spPr>
          <a:xfrm>
            <a:off x="539552" y="1124744"/>
            <a:ext cx="6696744" cy="2005889"/>
          </a:xfrm>
          <a:prstGeom prst="rect">
            <a:avLst/>
          </a:prstGeom>
        </p:spPr>
      </p:pic>
      <p:sp>
        <p:nvSpPr>
          <p:cNvPr id="5" name="Date Placeholder 4"/>
          <p:cNvSpPr>
            <a:spLocks noGrp="1"/>
          </p:cNvSpPr>
          <p:nvPr>
            <p:ph type="dt" sz="half" idx="10"/>
          </p:nvPr>
        </p:nvSpPr>
        <p:spPr/>
        <p:txBody>
          <a:bodyPr/>
          <a:lstStyle/>
          <a:p>
            <a:fld id="{9759D6AF-8465-4681-B1BA-5A19E7597C24}" type="datetime1">
              <a:rPr lang="en-GB" smtClean="0"/>
              <a:pPr/>
              <a:t>20/10/2018</a:t>
            </a:fld>
            <a:endParaRPr lang="en-GB"/>
          </a:p>
        </p:txBody>
      </p:sp>
      <p:sp>
        <p:nvSpPr>
          <p:cNvPr id="6" name="Slide Number Placeholder 5"/>
          <p:cNvSpPr>
            <a:spLocks noGrp="1"/>
          </p:cNvSpPr>
          <p:nvPr>
            <p:ph type="sldNum" sz="quarter" idx="12"/>
          </p:nvPr>
        </p:nvSpPr>
        <p:spPr/>
        <p:txBody>
          <a:bodyPr/>
          <a:lstStyle/>
          <a:p>
            <a:fld id="{EAB18EC4-7C06-4FA0-AD36-4F76913DFB08}" type="slidenum">
              <a:rPr lang="en-GB" smtClean="0"/>
              <a:pPr/>
              <a:t>18</a:t>
            </a:fld>
            <a:endParaRPr lang="en-GB"/>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t>
            </a:r>
            <a:r>
              <a:rPr lang="en-GB" dirty="0" err="1" smtClean="0"/>
              <a:t>ICanHazPDF</a:t>
            </a:r>
            <a:endParaRPr lang="en-GB" dirty="0"/>
          </a:p>
        </p:txBody>
      </p:sp>
      <p:pic>
        <p:nvPicPr>
          <p:cNvPr id="5" name="Picture 4" descr="IcanHazPDF1.gif"/>
          <p:cNvPicPr>
            <a:picLocks noChangeAspect="1"/>
          </p:cNvPicPr>
          <p:nvPr/>
        </p:nvPicPr>
        <p:blipFill>
          <a:blip r:embed="rId2" cstate="print"/>
          <a:stretch>
            <a:fillRect/>
          </a:stretch>
        </p:blipFill>
        <p:spPr>
          <a:xfrm>
            <a:off x="899592" y="980728"/>
            <a:ext cx="2509639" cy="1644246"/>
          </a:xfrm>
          <a:prstGeom prst="rect">
            <a:avLst/>
          </a:prstGeom>
        </p:spPr>
      </p:pic>
      <p:pic>
        <p:nvPicPr>
          <p:cNvPr id="19" name="Picture 18" descr="IcanHazPDF3.gif"/>
          <p:cNvPicPr>
            <a:picLocks noChangeAspect="1"/>
          </p:cNvPicPr>
          <p:nvPr/>
        </p:nvPicPr>
        <p:blipFill>
          <a:blip r:embed="rId3" cstate="print"/>
          <a:stretch>
            <a:fillRect/>
          </a:stretch>
        </p:blipFill>
        <p:spPr>
          <a:xfrm>
            <a:off x="4767436" y="692696"/>
            <a:ext cx="2900908" cy="5560074"/>
          </a:xfrm>
          <a:prstGeom prst="rect">
            <a:avLst/>
          </a:prstGeom>
        </p:spPr>
      </p:pic>
      <p:sp>
        <p:nvSpPr>
          <p:cNvPr id="20" name="Rectangle 19"/>
          <p:cNvSpPr/>
          <p:nvPr/>
        </p:nvSpPr>
        <p:spPr>
          <a:xfrm>
            <a:off x="179512" y="3212976"/>
            <a:ext cx="4320480" cy="2585323"/>
          </a:xfrm>
          <a:prstGeom prst="rect">
            <a:avLst/>
          </a:prstGeom>
        </p:spPr>
        <p:txBody>
          <a:bodyPr wrap="square">
            <a:spAutoFit/>
          </a:bodyPr>
          <a:lstStyle/>
          <a:p>
            <a:r>
              <a:rPr lang="en-GB" dirty="0" smtClean="0"/>
              <a:t>Tweet requests for articles, including </a:t>
            </a:r>
          </a:p>
          <a:p>
            <a:r>
              <a:rPr lang="en-GB" dirty="0" smtClean="0"/>
              <a:t>email address (or share using direct </a:t>
            </a:r>
          </a:p>
          <a:p>
            <a:r>
              <a:rPr lang="en-GB" dirty="0" smtClean="0"/>
              <a:t>messaging with person offering to supply), hash tag and reference details</a:t>
            </a:r>
          </a:p>
          <a:p>
            <a:endParaRPr lang="en-GB" dirty="0" smtClean="0"/>
          </a:p>
          <a:p>
            <a:r>
              <a:rPr lang="en-GB" dirty="0" smtClean="0"/>
              <a:t>Once the paper is received, original tweet is deleted</a:t>
            </a:r>
          </a:p>
          <a:p>
            <a:endParaRPr lang="en-GB" dirty="0" smtClean="0"/>
          </a:p>
          <a:p>
            <a:r>
              <a:rPr lang="en-GB" dirty="0" smtClean="0"/>
              <a:t>Potential for copyright violations</a:t>
            </a:r>
          </a:p>
        </p:txBody>
      </p:sp>
      <p:sp>
        <p:nvSpPr>
          <p:cNvPr id="21" name="Date Placeholder 20"/>
          <p:cNvSpPr>
            <a:spLocks noGrp="1"/>
          </p:cNvSpPr>
          <p:nvPr>
            <p:ph type="dt" sz="half" idx="10"/>
          </p:nvPr>
        </p:nvSpPr>
        <p:spPr/>
        <p:txBody>
          <a:bodyPr/>
          <a:lstStyle/>
          <a:p>
            <a:fld id="{FA256D82-FAB7-4DBB-BBBB-BD7C8E5276D4}" type="datetime1">
              <a:rPr lang="en-GB" smtClean="0"/>
              <a:pPr/>
              <a:t>20/10/2018</a:t>
            </a:fld>
            <a:endParaRPr lang="en-GB"/>
          </a:p>
        </p:txBody>
      </p:sp>
      <p:sp>
        <p:nvSpPr>
          <p:cNvPr id="22" name="Slide Number Placeholder 21"/>
          <p:cNvSpPr>
            <a:spLocks noGrp="1"/>
          </p:cNvSpPr>
          <p:nvPr>
            <p:ph type="sldNum" sz="quarter" idx="12"/>
          </p:nvPr>
        </p:nvSpPr>
        <p:spPr/>
        <p:txBody>
          <a:bodyPr/>
          <a:lstStyle/>
          <a:p>
            <a:fld id="{EAB18EC4-7C06-4FA0-AD36-4F76913DFB08}" type="slidenum">
              <a:rPr lang="en-GB" smtClean="0"/>
              <a:pPr/>
              <a:t>19</a:t>
            </a:fld>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r>
              <a:rPr lang="en-GB" dirty="0" smtClean="0"/>
              <a:t>Reminder –  advanced search commands are your friends in Google “All” web search</a:t>
            </a:r>
            <a:endParaRPr lang="en-GB" dirty="0"/>
          </a:p>
        </p:txBody>
      </p:sp>
      <p:sp>
        <p:nvSpPr>
          <p:cNvPr id="3" name="Content Placeholder 2"/>
          <p:cNvSpPr>
            <a:spLocks noGrp="1"/>
          </p:cNvSpPr>
          <p:nvPr>
            <p:ph idx="1"/>
          </p:nvPr>
        </p:nvSpPr>
        <p:spPr>
          <a:xfrm>
            <a:off x="467544" y="1124744"/>
            <a:ext cx="8435280" cy="5112568"/>
          </a:xfrm>
        </p:spPr>
        <p:txBody>
          <a:bodyPr>
            <a:normAutofit fontScale="85000" lnSpcReduction="10000"/>
          </a:bodyPr>
          <a:lstStyle/>
          <a:p>
            <a:pPr>
              <a:lnSpc>
                <a:spcPct val="120000"/>
              </a:lnSpc>
            </a:pPr>
            <a:r>
              <a:rPr lang="en-GB" dirty="0" smtClean="0"/>
              <a:t>filetype: for file formats </a:t>
            </a:r>
          </a:p>
          <a:p>
            <a:pPr>
              <a:lnSpc>
                <a:spcPct val="120000"/>
              </a:lnSpc>
            </a:pPr>
            <a:endParaRPr lang="en-GB" dirty="0" smtClean="0"/>
          </a:p>
          <a:p>
            <a:pPr>
              <a:lnSpc>
                <a:spcPct val="120000"/>
              </a:lnSpc>
            </a:pPr>
            <a:r>
              <a:rPr lang="en-GB" dirty="0" err="1" smtClean="0"/>
              <a:t>filetype:pdf</a:t>
            </a:r>
            <a:r>
              <a:rPr lang="en-GB" dirty="0" smtClean="0"/>
              <a:t> for research papers, conference presentations, industry reports, government reports</a:t>
            </a:r>
          </a:p>
          <a:p>
            <a:pPr>
              <a:lnSpc>
                <a:spcPct val="120000"/>
              </a:lnSpc>
            </a:pPr>
            <a:r>
              <a:rPr lang="en-GB" dirty="0" smtClean="0"/>
              <a:t>	</a:t>
            </a:r>
          </a:p>
          <a:p>
            <a:pPr>
              <a:lnSpc>
                <a:spcPct val="120000"/>
              </a:lnSpc>
            </a:pPr>
            <a:r>
              <a:rPr lang="en-GB" dirty="0" smtClean="0">
                <a:latin typeface="Courier New" pitchFamily="49" charset="0"/>
                <a:cs typeface="Courier New" pitchFamily="49" charset="0"/>
              </a:rPr>
              <a:t>	pollinator decline </a:t>
            </a:r>
            <a:r>
              <a:rPr lang="en-GB" dirty="0" err="1" smtClean="0">
                <a:latin typeface="Courier New" pitchFamily="49" charset="0"/>
                <a:cs typeface="Courier New" pitchFamily="49" charset="0"/>
              </a:rPr>
              <a:t>filetype:pdf</a:t>
            </a:r>
            <a:endParaRPr lang="en-GB" dirty="0" smtClean="0">
              <a:latin typeface="Courier New" pitchFamily="49" charset="0"/>
              <a:cs typeface="Courier New" pitchFamily="49" charset="0"/>
            </a:endParaRPr>
          </a:p>
          <a:p>
            <a:pPr>
              <a:lnSpc>
                <a:spcPct val="120000"/>
              </a:lnSpc>
            </a:pPr>
            <a:endParaRPr lang="en-GB" dirty="0" smtClean="0"/>
          </a:p>
          <a:p>
            <a:pPr>
              <a:lnSpc>
                <a:spcPct val="120000"/>
              </a:lnSpc>
            </a:pPr>
            <a:r>
              <a:rPr lang="en-GB" dirty="0" err="1" smtClean="0"/>
              <a:t>filetype:ppt</a:t>
            </a:r>
            <a:r>
              <a:rPr lang="en-GB" dirty="0" smtClean="0"/>
              <a:t>, </a:t>
            </a:r>
            <a:r>
              <a:rPr lang="en-GB" dirty="0" err="1" smtClean="0"/>
              <a:t>filetype:pptx</a:t>
            </a:r>
            <a:r>
              <a:rPr lang="en-GB" dirty="0" smtClean="0"/>
              <a:t> for presentations</a:t>
            </a:r>
          </a:p>
          <a:p>
            <a:pPr>
              <a:lnSpc>
                <a:spcPct val="120000"/>
              </a:lnSpc>
            </a:pPr>
            <a:r>
              <a:rPr lang="en-GB" dirty="0" smtClean="0">
                <a:latin typeface="Courier New" pitchFamily="49" charset="0"/>
                <a:cs typeface="Courier New" pitchFamily="49" charset="0"/>
              </a:rPr>
              <a:t>	</a:t>
            </a:r>
          </a:p>
          <a:p>
            <a:pPr>
              <a:lnSpc>
                <a:spcPct val="120000"/>
              </a:lnSpc>
            </a:pPr>
            <a:r>
              <a:rPr lang="en-GB" dirty="0" smtClean="0">
                <a:latin typeface="Courier New" pitchFamily="49" charset="0"/>
                <a:cs typeface="Courier New" pitchFamily="49" charset="0"/>
              </a:rPr>
              <a:t>	pollinator decline </a:t>
            </a:r>
            <a:r>
              <a:rPr lang="en-GB" dirty="0" err="1" smtClean="0">
                <a:latin typeface="Courier New" pitchFamily="49" charset="0"/>
                <a:cs typeface="Courier New" pitchFamily="49" charset="0"/>
              </a:rPr>
              <a:t>filetype:pptx</a:t>
            </a:r>
            <a:r>
              <a:rPr lang="en-GB" dirty="0" smtClean="0">
                <a:latin typeface="Courier New" pitchFamily="49" charset="0"/>
                <a:cs typeface="Courier New" pitchFamily="49" charset="0"/>
              </a:rPr>
              <a:t> OR </a:t>
            </a:r>
            <a:r>
              <a:rPr lang="en-GB" dirty="0" err="1" smtClean="0">
                <a:latin typeface="Courier New" pitchFamily="49" charset="0"/>
                <a:cs typeface="Courier New" pitchFamily="49" charset="0"/>
              </a:rPr>
              <a:t>filetype:ppt</a:t>
            </a:r>
            <a:endParaRPr lang="en-GB" dirty="0" smtClean="0">
              <a:latin typeface="Courier New" pitchFamily="49" charset="0"/>
              <a:cs typeface="Courier New" pitchFamily="49" charset="0"/>
            </a:endParaRPr>
          </a:p>
          <a:p>
            <a:pPr>
              <a:lnSpc>
                <a:spcPct val="120000"/>
              </a:lnSpc>
            </a:pPr>
            <a:endParaRPr lang="en-GB" dirty="0" smtClean="0"/>
          </a:p>
          <a:p>
            <a:pPr>
              <a:lnSpc>
                <a:spcPct val="120000"/>
              </a:lnSpc>
            </a:pPr>
            <a:r>
              <a:rPr lang="en-GB" dirty="0" err="1" smtClean="0"/>
              <a:t>filetype:xls</a:t>
            </a:r>
            <a:r>
              <a:rPr lang="en-GB" dirty="0" smtClean="0"/>
              <a:t>, </a:t>
            </a:r>
            <a:r>
              <a:rPr lang="en-GB" dirty="0" err="1" smtClean="0"/>
              <a:t>filetype:xlsx</a:t>
            </a:r>
            <a:r>
              <a:rPr lang="en-GB" dirty="0" smtClean="0"/>
              <a:t>, </a:t>
            </a:r>
            <a:r>
              <a:rPr lang="en-GB" dirty="0" err="1" smtClean="0"/>
              <a:t>filetype:csv</a:t>
            </a:r>
            <a:r>
              <a:rPr lang="en-GB" dirty="0" smtClean="0"/>
              <a:t> for data </a:t>
            </a:r>
          </a:p>
          <a:p>
            <a:pPr>
              <a:lnSpc>
                <a:spcPct val="120000"/>
              </a:lnSpc>
            </a:pPr>
            <a:endParaRPr lang="en-GB" dirty="0" smtClean="0"/>
          </a:p>
          <a:p>
            <a:pPr>
              <a:lnSpc>
                <a:spcPct val="120000"/>
              </a:lnSpc>
            </a:pPr>
            <a:r>
              <a:rPr lang="en-GB" dirty="0" smtClean="0">
                <a:latin typeface="Courier New" pitchFamily="49" charset="0"/>
                <a:cs typeface="Courier New" pitchFamily="49" charset="0"/>
              </a:rPr>
              <a:t>	pollinator decline </a:t>
            </a:r>
            <a:r>
              <a:rPr lang="en-GB" dirty="0" err="1" smtClean="0">
                <a:latin typeface="Courier New" pitchFamily="49" charset="0"/>
                <a:cs typeface="Courier New" pitchFamily="49" charset="0"/>
              </a:rPr>
              <a:t>filetype:xlsx</a:t>
            </a:r>
            <a:r>
              <a:rPr lang="en-GB" dirty="0" smtClean="0">
                <a:latin typeface="Courier New" pitchFamily="49" charset="0"/>
                <a:cs typeface="Courier New" pitchFamily="49" charset="0"/>
              </a:rPr>
              <a:t> OR </a:t>
            </a:r>
            <a:r>
              <a:rPr lang="en-GB" dirty="0" err="1" smtClean="0">
                <a:latin typeface="Courier New" pitchFamily="49" charset="0"/>
                <a:cs typeface="Courier New" pitchFamily="49" charset="0"/>
              </a:rPr>
              <a:t>filetype:xls</a:t>
            </a:r>
            <a:endParaRPr lang="en-GB" dirty="0" smtClean="0">
              <a:latin typeface="Courier New" pitchFamily="49" charset="0"/>
              <a:cs typeface="Courier New" pitchFamily="49" charset="0"/>
            </a:endParaRPr>
          </a:p>
        </p:txBody>
      </p:sp>
      <p:sp>
        <p:nvSpPr>
          <p:cNvPr id="4" name="Date Placeholder 3"/>
          <p:cNvSpPr>
            <a:spLocks noGrp="1"/>
          </p:cNvSpPr>
          <p:nvPr>
            <p:ph type="dt" sz="half" idx="10"/>
          </p:nvPr>
        </p:nvSpPr>
        <p:spPr/>
        <p:txBody>
          <a:bodyPr/>
          <a:lstStyle/>
          <a:p>
            <a:fld id="{CACBD4CC-6A9D-40F5-9017-A1460A8F255E}" type="datetime1">
              <a:rPr lang="en-GB" smtClean="0"/>
              <a:pPr/>
              <a:t>20/10/2018</a:t>
            </a:fld>
            <a:endParaRPr lang="en-GB"/>
          </a:p>
        </p:txBody>
      </p:sp>
      <p:sp>
        <p:nvSpPr>
          <p:cNvPr id="5" name="Slide Number Placeholder 4"/>
          <p:cNvSpPr>
            <a:spLocks noGrp="1"/>
          </p:cNvSpPr>
          <p:nvPr>
            <p:ph type="sldNum" sz="quarter" idx="12"/>
          </p:nvPr>
        </p:nvSpPr>
        <p:spPr/>
        <p:txBody>
          <a:bodyPr/>
          <a:lstStyle/>
          <a:p>
            <a:fld id="{EAB18EC4-7C06-4FA0-AD36-4F76913DFB08}" type="slidenum">
              <a:rPr lang="en-GB" smtClean="0"/>
              <a:pPr/>
              <a:t>2</a:t>
            </a:fld>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96752"/>
          </a:xfrm>
        </p:spPr>
        <p:txBody>
          <a:bodyPr>
            <a:normAutofit fontScale="90000"/>
          </a:bodyPr>
          <a:lstStyle/>
          <a:p>
            <a:r>
              <a:rPr lang="en-GB" dirty="0" smtClean="0"/>
              <a:t>Discover the attention surrounding your research – </a:t>
            </a:r>
            <a:r>
              <a:rPr lang="en-GB" dirty="0" err="1" smtClean="0"/>
              <a:t>Altmetric</a:t>
            </a:r>
            <a:r>
              <a:rPr lang="en-GB" dirty="0" smtClean="0"/>
              <a:t>  </a:t>
            </a:r>
            <a:r>
              <a:rPr lang="en-GB" dirty="0" smtClean="0">
                <a:hlinkClick r:id="rId2"/>
              </a:rPr>
              <a:t>https://www.altmetric.com/</a:t>
            </a:r>
            <a:r>
              <a:rPr lang="en-GB" dirty="0" smtClean="0"/>
              <a:t> – mentions of research in the news and social media</a:t>
            </a:r>
            <a:endParaRPr lang="en-GB" dirty="0"/>
          </a:p>
        </p:txBody>
      </p:sp>
      <p:pic>
        <p:nvPicPr>
          <p:cNvPr id="6" name="Content Placeholder 5" descr="Altmetric_Home.gif"/>
          <p:cNvPicPr>
            <a:picLocks noGrp="1" noChangeAspect="1"/>
          </p:cNvPicPr>
          <p:nvPr>
            <p:ph idx="1"/>
          </p:nvPr>
        </p:nvPicPr>
        <p:blipFill>
          <a:blip r:embed="rId3" cstate="print"/>
          <a:stretch>
            <a:fillRect/>
          </a:stretch>
        </p:blipFill>
        <p:spPr>
          <a:xfrm>
            <a:off x="585419" y="1331308"/>
            <a:ext cx="7875013" cy="3609860"/>
          </a:xfrm>
        </p:spPr>
      </p:pic>
      <p:sp>
        <p:nvSpPr>
          <p:cNvPr id="4" name="Date Placeholder 3"/>
          <p:cNvSpPr>
            <a:spLocks noGrp="1"/>
          </p:cNvSpPr>
          <p:nvPr>
            <p:ph type="dt" sz="half" idx="10"/>
          </p:nvPr>
        </p:nvSpPr>
        <p:spPr/>
        <p:txBody>
          <a:bodyPr/>
          <a:lstStyle/>
          <a:p>
            <a:fld id="{8310664B-6D24-48DA-8C7B-CE7F36DD515B}" type="datetime1">
              <a:rPr lang="en-GB" smtClean="0"/>
              <a:pPr/>
              <a:t>20/10/2018</a:t>
            </a:fld>
            <a:endParaRPr lang="en-GB"/>
          </a:p>
        </p:txBody>
      </p:sp>
      <p:sp>
        <p:nvSpPr>
          <p:cNvPr id="5" name="Slide Number Placeholder 4"/>
          <p:cNvSpPr>
            <a:spLocks noGrp="1"/>
          </p:cNvSpPr>
          <p:nvPr>
            <p:ph type="sldNum" sz="quarter" idx="12"/>
          </p:nvPr>
        </p:nvSpPr>
        <p:spPr/>
        <p:txBody>
          <a:bodyPr/>
          <a:lstStyle/>
          <a:p>
            <a:fld id="{EAB18EC4-7C06-4FA0-AD36-4F76913DFB08}" type="slidenum">
              <a:rPr lang="en-GB" smtClean="0"/>
              <a:pPr/>
              <a:t>20</a:t>
            </a:fld>
            <a:endParaRPr lang="en-GB"/>
          </a:p>
        </p:txBody>
      </p:sp>
      <p:sp>
        <p:nvSpPr>
          <p:cNvPr id="7" name="TextBox 6"/>
          <p:cNvSpPr txBox="1"/>
          <p:nvPr/>
        </p:nvSpPr>
        <p:spPr>
          <a:xfrm>
            <a:off x="611560" y="5085184"/>
            <a:ext cx="7632848" cy="923330"/>
          </a:xfrm>
          <a:prstGeom prst="rect">
            <a:avLst/>
          </a:prstGeom>
          <a:noFill/>
        </p:spPr>
        <p:txBody>
          <a:bodyPr wrap="square" rtlCol="0">
            <a:spAutoFit/>
          </a:bodyPr>
          <a:lstStyle/>
          <a:p>
            <a:r>
              <a:rPr lang="en-GB" dirty="0" err="1" smtClean="0"/>
              <a:t>Altmetric</a:t>
            </a:r>
            <a:r>
              <a:rPr lang="en-GB" dirty="0" smtClean="0"/>
              <a:t> badge may be embedded in articles on a publisher’s website</a:t>
            </a:r>
          </a:p>
          <a:p>
            <a:endParaRPr lang="en-GB" dirty="0" smtClean="0"/>
          </a:p>
          <a:p>
            <a:r>
              <a:rPr lang="en-GB" dirty="0" err="1" smtClean="0"/>
              <a:t>Bookmarklet</a:t>
            </a:r>
            <a:r>
              <a:rPr lang="en-GB" dirty="0" smtClean="0"/>
              <a:t> for Chrome, Firefox and Safari</a:t>
            </a:r>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85D419C-C212-4BE1-94A4-F0C88BF6D3B4}" type="datetime1">
              <a:rPr lang="en-GB" smtClean="0"/>
              <a:pPr/>
              <a:t>20/10/2018</a:t>
            </a:fld>
            <a:endParaRPr lang="en-GB"/>
          </a:p>
        </p:txBody>
      </p:sp>
      <p:sp>
        <p:nvSpPr>
          <p:cNvPr id="5" name="Slide Number Placeholder 4"/>
          <p:cNvSpPr>
            <a:spLocks noGrp="1"/>
          </p:cNvSpPr>
          <p:nvPr>
            <p:ph type="sldNum" sz="quarter" idx="12"/>
          </p:nvPr>
        </p:nvSpPr>
        <p:spPr/>
        <p:txBody>
          <a:bodyPr/>
          <a:lstStyle/>
          <a:p>
            <a:fld id="{EAB18EC4-7C06-4FA0-AD36-4F76913DFB08}" type="slidenum">
              <a:rPr lang="en-GB" smtClean="0"/>
              <a:pPr/>
              <a:t>21</a:t>
            </a:fld>
            <a:endParaRPr lang="en-GB"/>
          </a:p>
        </p:txBody>
      </p:sp>
      <p:sp>
        <p:nvSpPr>
          <p:cNvPr id="3" name="Content Placeholder 2"/>
          <p:cNvSpPr>
            <a:spLocks noGrp="1"/>
          </p:cNvSpPr>
          <p:nvPr>
            <p:ph idx="4294967295"/>
          </p:nvPr>
        </p:nvSpPr>
        <p:spPr>
          <a:xfrm>
            <a:off x="3203848" y="404664"/>
            <a:ext cx="5616624" cy="1656184"/>
          </a:xfrm>
        </p:spPr>
        <p:txBody>
          <a:bodyPr>
            <a:normAutofit fontScale="92500"/>
          </a:bodyPr>
          <a:lstStyle/>
          <a:p>
            <a:r>
              <a:rPr lang="en-GB" dirty="0" err="1" smtClean="0"/>
              <a:t>Altmetric</a:t>
            </a:r>
            <a:r>
              <a:rPr lang="en-GB" dirty="0" smtClean="0"/>
              <a:t> for More than 75 percent decline over 27 years in total flying insect biomass in protected areas  </a:t>
            </a:r>
            <a:r>
              <a:rPr lang="en-GB" dirty="0" smtClean="0">
                <a:hlinkClick r:id="rId2"/>
              </a:rPr>
              <a:t>https://www.altmetric.com/details/27610705</a:t>
            </a:r>
            <a:r>
              <a:rPr lang="en-GB" dirty="0" smtClean="0"/>
              <a:t> </a:t>
            </a:r>
            <a:endParaRPr lang="en-GB" dirty="0"/>
          </a:p>
        </p:txBody>
      </p:sp>
      <p:pic>
        <p:nvPicPr>
          <p:cNvPr id="8" name="Picture 7" descr="Altmetric.gif"/>
          <p:cNvPicPr>
            <a:picLocks noChangeAspect="1"/>
          </p:cNvPicPr>
          <p:nvPr/>
        </p:nvPicPr>
        <p:blipFill>
          <a:blip r:embed="rId3" cstate="print"/>
          <a:stretch>
            <a:fillRect/>
          </a:stretch>
        </p:blipFill>
        <p:spPr>
          <a:xfrm>
            <a:off x="323528" y="42862"/>
            <a:ext cx="2219325" cy="6772275"/>
          </a:xfrm>
          <a:prstGeom prst="rect">
            <a:avLst/>
          </a:prstGeom>
        </p:spPr>
      </p:pic>
      <p:pic>
        <p:nvPicPr>
          <p:cNvPr id="9" name="Picture 8" descr="Altmetric_2.gif"/>
          <p:cNvPicPr>
            <a:picLocks noChangeAspect="1"/>
          </p:cNvPicPr>
          <p:nvPr/>
        </p:nvPicPr>
        <p:blipFill>
          <a:blip r:embed="rId4" cstate="print"/>
          <a:stretch>
            <a:fillRect/>
          </a:stretch>
        </p:blipFill>
        <p:spPr>
          <a:xfrm>
            <a:off x="2771800" y="2179039"/>
            <a:ext cx="5904656" cy="4490321"/>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Additional information - </a:t>
            </a:r>
            <a:r>
              <a:rPr lang="en-GB" dirty="0" smtClean="0"/>
              <a:t>Google </a:t>
            </a:r>
            <a:r>
              <a:rPr lang="en-GB" dirty="0" smtClean="0"/>
              <a:t>Scholar advanced search</a:t>
            </a:r>
            <a:endParaRPr lang="en-GB" dirty="0"/>
          </a:p>
        </p:txBody>
      </p:sp>
      <p:sp>
        <p:nvSpPr>
          <p:cNvPr id="3" name="Content Placeholder 2"/>
          <p:cNvSpPr>
            <a:spLocks noGrp="1"/>
          </p:cNvSpPr>
          <p:nvPr>
            <p:ph idx="1"/>
          </p:nvPr>
        </p:nvSpPr>
        <p:spPr>
          <a:xfrm>
            <a:off x="457200" y="1052736"/>
            <a:ext cx="8229600" cy="5328592"/>
          </a:xfrm>
        </p:spPr>
        <p:txBody>
          <a:bodyPr>
            <a:normAutofit fontScale="85000" lnSpcReduction="10000"/>
          </a:bodyPr>
          <a:lstStyle/>
          <a:p>
            <a:pPr>
              <a:lnSpc>
                <a:spcPct val="120000"/>
              </a:lnSpc>
            </a:pPr>
            <a:r>
              <a:rPr lang="en-GB" dirty="0" smtClean="0"/>
              <a:t>Google Scholar is completely separate from Google’s general search</a:t>
            </a:r>
          </a:p>
          <a:p>
            <a:pPr>
              <a:lnSpc>
                <a:spcPct val="120000"/>
              </a:lnSpc>
            </a:pPr>
            <a:endParaRPr lang="en-GB" dirty="0" smtClean="0"/>
          </a:p>
          <a:p>
            <a:pPr>
              <a:lnSpc>
                <a:spcPct val="120000"/>
              </a:lnSpc>
            </a:pPr>
            <a:r>
              <a:rPr lang="en-GB" dirty="0" smtClean="0"/>
              <a:t>It has a slightly different set of commands and does not always look for so many synonyms or variations in the way that that Google web search does. Use the OR command to specify alternatives.</a:t>
            </a:r>
          </a:p>
          <a:p>
            <a:pPr>
              <a:lnSpc>
                <a:spcPct val="120000"/>
              </a:lnSpc>
            </a:pPr>
            <a:endParaRPr lang="en-GB" dirty="0" smtClean="0"/>
          </a:p>
          <a:p>
            <a:pPr>
              <a:lnSpc>
                <a:spcPct val="120000"/>
              </a:lnSpc>
            </a:pPr>
            <a:r>
              <a:rPr lang="en-GB" dirty="0" smtClean="0"/>
              <a:t>Google Scholar does not drop terms from your search</a:t>
            </a:r>
          </a:p>
          <a:p>
            <a:pPr>
              <a:lnSpc>
                <a:spcPct val="120000"/>
              </a:lnSpc>
            </a:pPr>
            <a:endParaRPr lang="en-GB" dirty="0" smtClean="0"/>
          </a:p>
          <a:p>
            <a:pPr>
              <a:lnSpc>
                <a:spcPct val="120000"/>
              </a:lnSpc>
            </a:pPr>
            <a:r>
              <a:rPr lang="en-GB" dirty="0" smtClean="0"/>
              <a:t>Google Scholar does not use the publishers’ metadata so searching, for example, by year can retrieve irrelevant papers. 2012 could be a publication year, a volume number or a page number.</a:t>
            </a:r>
          </a:p>
          <a:p>
            <a:pPr>
              <a:lnSpc>
                <a:spcPct val="120000"/>
              </a:lnSpc>
            </a:pPr>
            <a:endParaRPr lang="en-GB" dirty="0" smtClean="0"/>
          </a:p>
          <a:p>
            <a:pPr>
              <a:lnSpc>
                <a:spcPct val="120000"/>
              </a:lnSpc>
            </a:pPr>
            <a:r>
              <a:rPr lang="en-GB" dirty="0" smtClean="0"/>
              <a:t>There is an advanced search screen (see next slide) or you can use commands</a:t>
            </a:r>
          </a:p>
        </p:txBody>
      </p:sp>
      <p:sp>
        <p:nvSpPr>
          <p:cNvPr id="4" name="Date Placeholder 3"/>
          <p:cNvSpPr>
            <a:spLocks noGrp="1"/>
          </p:cNvSpPr>
          <p:nvPr>
            <p:ph type="dt" sz="half" idx="10"/>
          </p:nvPr>
        </p:nvSpPr>
        <p:spPr/>
        <p:txBody>
          <a:bodyPr/>
          <a:lstStyle/>
          <a:p>
            <a:fld id="{DFF60075-8F07-47A1-B6E5-F577EE794231}" type="datetime1">
              <a:rPr lang="en-GB" smtClean="0"/>
              <a:pPr/>
              <a:t>20/10/2018</a:t>
            </a:fld>
            <a:endParaRPr lang="en-GB"/>
          </a:p>
        </p:txBody>
      </p:sp>
      <p:sp>
        <p:nvSpPr>
          <p:cNvPr id="5" name="Slide Number Placeholder 4"/>
          <p:cNvSpPr>
            <a:spLocks noGrp="1"/>
          </p:cNvSpPr>
          <p:nvPr>
            <p:ph type="sldNum" sz="quarter" idx="12"/>
          </p:nvPr>
        </p:nvSpPr>
        <p:spPr/>
        <p:txBody>
          <a:bodyPr/>
          <a:lstStyle/>
          <a:p>
            <a:fld id="{EAB18EC4-7C06-4FA0-AD36-4F76913DFB08}" type="slidenum">
              <a:rPr lang="en-GB" smtClean="0"/>
              <a:pPr/>
              <a:t>22</a:t>
            </a:fld>
            <a:endParaRPr lang="en-GB"/>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Google Scholar advanced search </a:t>
            </a:r>
            <a:endParaRPr lang="en-GB" dirty="0"/>
          </a:p>
        </p:txBody>
      </p:sp>
      <p:pic>
        <p:nvPicPr>
          <p:cNvPr id="4" name="Picture 3" descr="Google_Scholar_Advanced_1.gif"/>
          <p:cNvPicPr>
            <a:picLocks noChangeAspect="1"/>
          </p:cNvPicPr>
          <p:nvPr/>
        </p:nvPicPr>
        <p:blipFill>
          <a:blip r:embed="rId2" cstate="print"/>
          <a:stretch>
            <a:fillRect/>
          </a:stretch>
        </p:blipFill>
        <p:spPr>
          <a:xfrm>
            <a:off x="539552" y="1124744"/>
            <a:ext cx="6999882" cy="4620731"/>
          </a:xfrm>
          <a:prstGeom prst="rect">
            <a:avLst/>
          </a:prstGeom>
          <a:ln>
            <a:solidFill>
              <a:schemeClr val="tx1">
                <a:lumMod val="95000"/>
                <a:lumOff val="5000"/>
              </a:schemeClr>
            </a:solidFill>
          </a:ln>
        </p:spPr>
      </p:pic>
      <p:sp>
        <p:nvSpPr>
          <p:cNvPr id="6" name="Up Arrow 5"/>
          <p:cNvSpPr/>
          <p:nvPr/>
        </p:nvSpPr>
        <p:spPr>
          <a:xfrm rot="19061846">
            <a:off x="970398" y="1363438"/>
            <a:ext cx="211231" cy="72008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Up Arrow 6"/>
          <p:cNvSpPr/>
          <p:nvPr/>
        </p:nvSpPr>
        <p:spPr>
          <a:xfrm>
            <a:off x="1043608" y="3356992"/>
            <a:ext cx="288032" cy="72008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Google_Scholar_Advanced_2.gif"/>
          <p:cNvPicPr>
            <a:picLocks noChangeAspect="1"/>
          </p:cNvPicPr>
          <p:nvPr/>
        </p:nvPicPr>
        <p:blipFill>
          <a:blip r:embed="rId3" cstate="print"/>
          <a:stretch>
            <a:fillRect/>
          </a:stretch>
        </p:blipFill>
        <p:spPr>
          <a:xfrm>
            <a:off x="3419872" y="2492896"/>
            <a:ext cx="5276850" cy="3990975"/>
          </a:xfrm>
          <a:prstGeom prst="rect">
            <a:avLst/>
          </a:prstGeom>
          <a:ln>
            <a:solidFill>
              <a:schemeClr val="tx1">
                <a:lumMod val="95000"/>
                <a:lumOff val="5000"/>
              </a:schemeClr>
            </a:solidFill>
          </a:ln>
        </p:spPr>
      </p:pic>
      <p:sp>
        <p:nvSpPr>
          <p:cNvPr id="9" name="Date Placeholder 8"/>
          <p:cNvSpPr>
            <a:spLocks noGrp="1"/>
          </p:cNvSpPr>
          <p:nvPr>
            <p:ph type="dt" sz="half" idx="10"/>
          </p:nvPr>
        </p:nvSpPr>
        <p:spPr/>
        <p:txBody>
          <a:bodyPr/>
          <a:lstStyle/>
          <a:p>
            <a:fld id="{331B3094-2E3F-42A8-9462-9754BC806275}" type="datetime1">
              <a:rPr lang="en-GB" smtClean="0"/>
              <a:pPr/>
              <a:t>20/10/2018</a:t>
            </a:fld>
            <a:endParaRPr lang="en-GB"/>
          </a:p>
        </p:txBody>
      </p:sp>
      <p:sp>
        <p:nvSpPr>
          <p:cNvPr id="10" name="Slide Number Placeholder 9"/>
          <p:cNvSpPr>
            <a:spLocks noGrp="1"/>
          </p:cNvSpPr>
          <p:nvPr>
            <p:ph type="sldNum" sz="quarter" idx="12"/>
          </p:nvPr>
        </p:nvSpPr>
        <p:spPr/>
        <p:txBody>
          <a:bodyPr/>
          <a:lstStyle/>
          <a:p>
            <a:fld id="{EAB18EC4-7C06-4FA0-AD36-4F76913DFB08}" type="slidenum">
              <a:rPr lang="en-GB" smtClean="0"/>
              <a:pPr/>
              <a:t>23</a:t>
            </a:fld>
            <a:endParaRPr lang="en-GB"/>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428625" y="71438"/>
            <a:ext cx="8229600" cy="582612"/>
          </a:xfrm>
        </p:spPr>
        <p:txBody>
          <a:bodyPr/>
          <a:lstStyle/>
          <a:p>
            <a:r>
              <a:rPr lang="en-GB" smtClean="0">
                <a:latin typeface="Arial" charset="0"/>
                <a:cs typeface="Arial" charset="0"/>
              </a:rPr>
              <a:t>Google Scholar advanced search commands</a:t>
            </a:r>
          </a:p>
        </p:txBody>
      </p:sp>
      <p:sp>
        <p:nvSpPr>
          <p:cNvPr id="3" name="Content Placeholder 2"/>
          <p:cNvSpPr>
            <a:spLocks noGrp="1"/>
          </p:cNvSpPr>
          <p:nvPr>
            <p:ph idx="1"/>
          </p:nvPr>
        </p:nvSpPr>
        <p:spPr>
          <a:xfrm>
            <a:off x="467544" y="908720"/>
            <a:ext cx="8229600" cy="5544468"/>
          </a:xfrm>
        </p:spPr>
        <p:txBody>
          <a:bodyPr>
            <a:normAutofit fontScale="85000" lnSpcReduction="20000"/>
          </a:bodyPr>
          <a:lstStyle/>
          <a:p>
            <a:pPr>
              <a:lnSpc>
                <a:spcPct val="120000"/>
              </a:lnSpc>
              <a:defRPr/>
            </a:pPr>
            <a:r>
              <a:rPr lang="en-GB" dirty="0" smtClean="0"/>
              <a:t>+ sign immediately before a search term to force an exact match </a:t>
            </a:r>
            <a:r>
              <a:rPr lang="en-GB" dirty="0" smtClean="0">
                <a:latin typeface="+mn-lt"/>
                <a:cs typeface="Courier New" pitchFamily="49" charset="0"/>
              </a:rPr>
              <a:t>[rarely needed]</a:t>
            </a:r>
          </a:p>
          <a:p>
            <a:pPr>
              <a:lnSpc>
                <a:spcPct val="120000"/>
              </a:lnSpc>
              <a:defRPr/>
            </a:pPr>
            <a:endParaRPr lang="en-GB" dirty="0" smtClean="0"/>
          </a:p>
          <a:p>
            <a:pPr>
              <a:lnSpc>
                <a:spcPct val="120000"/>
              </a:lnSpc>
              <a:buFontTx/>
              <a:buChar char="-"/>
              <a:defRPr/>
            </a:pPr>
            <a:r>
              <a:rPr lang="en-GB" dirty="0" smtClean="0"/>
              <a:t> minus sign immediately before a search term to exclude documents containing that term</a:t>
            </a:r>
          </a:p>
          <a:p>
            <a:pPr>
              <a:lnSpc>
                <a:spcPct val="120000"/>
              </a:lnSpc>
              <a:defRPr/>
            </a:pPr>
            <a:endParaRPr lang="en-GB" dirty="0" smtClean="0"/>
          </a:p>
          <a:p>
            <a:pPr>
              <a:lnSpc>
                <a:spcPct val="120000"/>
              </a:lnSpc>
              <a:defRPr/>
            </a:pPr>
            <a:r>
              <a:rPr lang="en-GB" dirty="0" smtClean="0"/>
              <a:t>“....”  around phrases for example </a:t>
            </a:r>
            <a:r>
              <a:rPr lang="en-GB" dirty="0" smtClean="0">
                <a:latin typeface="Courier New" pitchFamily="49" charset="0"/>
                <a:ea typeface="Arial Unicode MS" pitchFamily="34" charset="-128"/>
                <a:cs typeface="Courier New" pitchFamily="49" charset="0"/>
              </a:rPr>
              <a:t>“emission control”</a:t>
            </a:r>
          </a:p>
          <a:p>
            <a:pPr>
              <a:lnSpc>
                <a:spcPct val="120000"/>
              </a:lnSpc>
              <a:defRPr/>
            </a:pPr>
            <a:r>
              <a:rPr lang="en-GB" dirty="0" smtClean="0">
                <a:latin typeface="Courier New" pitchFamily="49" charset="0"/>
                <a:cs typeface="Courier New" pitchFamily="49" charset="0"/>
              </a:rPr>
              <a:t> </a:t>
            </a:r>
          </a:p>
          <a:p>
            <a:pPr>
              <a:lnSpc>
                <a:spcPct val="120000"/>
              </a:lnSpc>
              <a:defRPr/>
            </a:pPr>
            <a:r>
              <a:rPr lang="en-GB" dirty="0" smtClean="0"/>
              <a:t>OR to search for alternative terms, for example</a:t>
            </a:r>
          </a:p>
          <a:p>
            <a:pPr>
              <a:lnSpc>
                <a:spcPct val="120000"/>
              </a:lnSpc>
              <a:defRPr/>
            </a:pPr>
            <a:endParaRPr lang="en-GB" dirty="0" smtClean="0"/>
          </a:p>
          <a:p>
            <a:pPr>
              <a:lnSpc>
                <a:spcPct val="120000"/>
              </a:lnSpc>
              <a:defRPr/>
            </a:pPr>
            <a:r>
              <a:rPr lang="en-GB" dirty="0" smtClean="0">
                <a:latin typeface="Courier New" pitchFamily="49" charset="0"/>
                <a:cs typeface="Courier New" pitchFamily="49" charset="0"/>
              </a:rPr>
              <a:t>automotive OR automobile "emission control" catalyst OR catalysts</a:t>
            </a:r>
          </a:p>
          <a:p>
            <a:pPr>
              <a:lnSpc>
                <a:spcPct val="120000"/>
              </a:lnSpc>
              <a:defRPr/>
            </a:pPr>
            <a:endParaRPr lang="en-GB" dirty="0" smtClean="0">
              <a:latin typeface="Courier New" pitchFamily="49" charset="0"/>
              <a:cs typeface="Courier New" pitchFamily="49" charset="0"/>
            </a:endParaRPr>
          </a:p>
          <a:p>
            <a:pPr>
              <a:lnSpc>
                <a:spcPct val="120000"/>
              </a:lnSpc>
              <a:defRPr/>
            </a:pPr>
            <a:r>
              <a:rPr lang="en-GB" dirty="0" err="1" smtClean="0"/>
              <a:t>intitle</a:t>
            </a:r>
            <a:r>
              <a:rPr lang="en-GB" dirty="0" smtClean="0"/>
              <a:t>: to search for a word or phrase in the title, for example  </a:t>
            </a:r>
          </a:p>
          <a:p>
            <a:pPr>
              <a:lnSpc>
                <a:spcPct val="120000"/>
              </a:lnSpc>
              <a:defRPr/>
            </a:pPr>
            <a:r>
              <a:rPr lang="en-GB" dirty="0" smtClean="0">
                <a:latin typeface="Courier New" pitchFamily="49" charset="0"/>
                <a:cs typeface="Courier New" pitchFamily="49" charset="0"/>
              </a:rPr>
              <a:t>catalyst </a:t>
            </a:r>
            <a:r>
              <a:rPr lang="en-GB" dirty="0" err="1" smtClean="0">
                <a:latin typeface="Courier New" pitchFamily="49" charset="0"/>
                <a:cs typeface="Courier New" pitchFamily="49" charset="0"/>
              </a:rPr>
              <a:t>intitle</a:t>
            </a:r>
            <a:r>
              <a:rPr lang="en-GB" dirty="0" smtClean="0">
                <a:latin typeface="Courier New" pitchFamily="49" charset="0"/>
                <a:cs typeface="Courier New" pitchFamily="49" charset="0"/>
              </a:rPr>
              <a:t>:”emission control”</a:t>
            </a:r>
          </a:p>
          <a:p>
            <a:pPr>
              <a:lnSpc>
                <a:spcPct val="120000"/>
              </a:lnSpc>
              <a:defRPr/>
            </a:pPr>
            <a:r>
              <a:rPr lang="en-GB" dirty="0" smtClean="0">
                <a:latin typeface="+mn-lt"/>
                <a:cs typeface="Courier New" pitchFamily="49" charset="0"/>
              </a:rPr>
              <a:t>Note: advanced search screen uses </a:t>
            </a:r>
            <a:r>
              <a:rPr lang="en-GB" dirty="0" err="1" smtClean="0">
                <a:latin typeface="+mn-lt"/>
                <a:cs typeface="Courier New" pitchFamily="49" charset="0"/>
              </a:rPr>
              <a:t>allintitle</a:t>
            </a:r>
            <a:r>
              <a:rPr lang="en-GB" dirty="0" smtClean="0">
                <a:latin typeface="+mn-lt"/>
                <a:cs typeface="Courier New" pitchFamily="49" charset="0"/>
              </a:rPr>
              <a:t>: which cannot be combined with searching for terms elsewhere in the article</a:t>
            </a:r>
          </a:p>
          <a:p>
            <a:pPr>
              <a:lnSpc>
                <a:spcPct val="120000"/>
              </a:lnSpc>
              <a:defRPr/>
            </a:pPr>
            <a:endParaRPr lang="en-GB" dirty="0" smtClean="0">
              <a:latin typeface="Courier New" pitchFamily="49" charset="0"/>
              <a:cs typeface="Courier New" pitchFamily="49" charset="0"/>
            </a:endParaRPr>
          </a:p>
          <a:p>
            <a:pPr>
              <a:defRPr/>
            </a:pPr>
            <a:endParaRPr lang="en-GB" dirty="0" smtClean="0"/>
          </a:p>
        </p:txBody>
      </p:sp>
      <p:sp>
        <p:nvSpPr>
          <p:cNvPr id="4" name="Date Placeholder 3"/>
          <p:cNvSpPr>
            <a:spLocks noGrp="1"/>
          </p:cNvSpPr>
          <p:nvPr>
            <p:ph type="dt" sz="quarter" idx="10"/>
          </p:nvPr>
        </p:nvSpPr>
        <p:spPr/>
        <p:txBody>
          <a:bodyPr/>
          <a:lstStyle/>
          <a:p>
            <a:pPr>
              <a:defRPr/>
            </a:pPr>
            <a:fld id="{09506EF2-8546-4144-B9DB-C31B1D17AD02}" type="datetime1">
              <a:rPr lang="en-GB" smtClean="0">
                <a:solidFill>
                  <a:prstClr val="black">
                    <a:tint val="75000"/>
                  </a:prstClr>
                </a:solidFill>
              </a:rPr>
              <a:pPr>
                <a:defRPr/>
              </a:pPr>
              <a:t>20/10/2018</a:t>
            </a:fld>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D59D8E0-08CD-482F-ACCD-E4DDFD089215}" type="slidenum">
              <a:rPr lang="en-GB" smtClean="0">
                <a:solidFill>
                  <a:prstClr val="black">
                    <a:tint val="75000"/>
                  </a:prstClr>
                </a:solidFill>
              </a:rPr>
              <a:pPr>
                <a:defRPr/>
              </a:pPr>
              <a:t>24</a:t>
            </a:fld>
            <a:endParaRPr lang="en-GB">
              <a:solidFill>
                <a:prstClr val="black">
                  <a:tint val="75000"/>
                </a:prstClr>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428625" y="71438"/>
            <a:ext cx="8229600" cy="582612"/>
          </a:xfrm>
        </p:spPr>
        <p:txBody>
          <a:bodyPr/>
          <a:lstStyle/>
          <a:p>
            <a:r>
              <a:rPr lang="en-GB" smtClean="0">
                <a:latin typeface="Arial" charset="0"/>
                <a:cs typeface="Arial" charset="0"/>
              </a:rPr>
              <a:t>Google Scholar advanced search commands</a:t>
            </a:r>
          </a:p>
        </p:txBody>
      </p:sp>
      <p:sp>
        <p:nvSpPr>
          <p:cNvPr id="3" name="Content Placeholder 2"/>
          <p:cNvSpPr>
            <a:spLocks noGrp="1"/>
          </p:cNvSpPr>
          <p:nvPr>
            <p:ph idx="1"/>
          </p:nvPr>
        </p:nvSpPr>
        <p:spPr>
          <a:xfrm>
            <a:off x="468313" y="908720"/>
            <a:ext cx="8229600" cy="5544468"/>
          </a:xfrm>
        </p:spPr>
        <p:txBody>
          <a:bodyPr>
            <a:normAutofit fontScale="92500"/>
          </a:bodyPr>
          <a:lstStyle/>
          <a:p>
            <a:pPr>
              <a:defRPr/>
            </a:pPr>
            <a:r>
              <a:rPr lang="en-GB" dirty="0" smtClean="0"/>
              <a:t>author:  to search on an author’s name, for example </a:t>
            </a:r>
          </a:p>
          <a:p>
            <a:pPr>
              <a:defRPr/>
            </a:pPr>
            <a:r>
              <a:rPr lang="en-GB" dirty="0" smtClean="0">
                <a:latin typeface="Courier New" pitchFamily="49" charset="0"/>
                <a:cs typeface="Courier New" pitchFamily="49" charset="0"/>
              </a:rPr>
              <a:t>“emission </a:t>
            </a:r>
            <a:r>
              <a:rPr lang="en-GB" b="1" dirty="0" smtClean="0">
                <a:latin typeface="Courier New" pitchFamily="49" charset="0"/>
                <a:cs typeface="Courier New" pitchFamily="49" charset="0"/>
              </a:rPr>
              <a:t>control</a:t>
            </a:r>
            <a:r>
              <a:rPr lang="en-GB" dirty="0" smtClean="0">
                <a:latin typeface="Courier New" pitchFamily="49" charset="0"/>
                <a:cs typeface="Courier New" pitchFamily="49" charset="0"/>
              </a:rPr>
              <a:t>” catalyst OR catalysts </a:t>
            </a:r>
            <a:r>
              <a:rPr lang="en-GB" dirty="0" err="1" smtClean="0">
                <a:latin typeface="Courier New" pitchFamily="49" charset="0"/>
                <a:cs typeface="Courier New" pitchFamily="49" charset="0"/>
              </a:rPr>
              <a:t>author:hardacre</a:t>
            </a:r>
            <a:endParaRPr lang="en-GB" dirty="0" smtClean="0">
              <a:latin typeface="Courier New" pitchFamily="49" charset="0"/>
              <a:cs typeface="Courier New" pitchFamily="49" charset="0"/>
            </a:endParaRPr>
          </a:p>
          <a:p>
            <a:pPr>
              <a:defRPr/>
            </a:pPr>
            <a:r>
              <a:rPr lang="en-GB" dirty="0" smtClean="0"/>
              <a:t> </a:t>
            </a:r>
          </a:p>
          <a:p>
            <a:pPr>
              <a:defRPr/>
            </a:pPr>
            <a:r>
              <a:rPr lang="en-GB" dirty="0" smtClean="0"/>
              <a:t>site: to limit your search to a specific institution  for example </a:t>
            </a:r>
          </a:p>
          <a:p>
            <a:pPr>
              <a:defRPr/>
            </a:pPr>
            <a:r>
              <a:rPr lang="en-GB" dirty="0" smtClean="0">
                <a:latin typeface="Courier New" pitchFamily="49" charset="0"/>
                <a:cs typeface="Courier New" pitchFamily="49" charset="0"/>
              </a:rPr>
              <a:t>“emission control” </a:t>
            </a:r>
            <a:r>
              <a:rPr lang="en-GB" dirty="0" err="1" smtClean="0">
                <a:latin typeface="Courier New" pitchFamily="49" charset="0"/>
                <a:cs typeface="Courier New" pitchFamily="49" charset="0"/>
              </a:rPr>
              <a:t>site:manchester.ac.uk</a:t>
            </a:r>
            <a:r>
              <a:rPr lang="en-GB" dirty="0" smtClean="0">
                <a:latin typeface="Courier New" pitchFamily="49" charset="0"/>
                <a:cs typeface="Courier New" pitchFamily="49" charset="0"/>
              </a:rPr>
              <a:t> </a:t>
            </a:r>
          </a:p>
          <a:p>
            <a:pPr>
              <a:defRPr/>
            </a:pPr>
            <a:r>
              <a:rPr lang="en-GB" dirty="0" smtClean="0">
                <a:latin typeface="+mn-lt"/>
                <a:cs typeface="Courier New" pitchFamily="49" charset="0"/>
              </a:rPr>
              <a:t>Note: this does not search for the affiliation of the author(s) but looks for documents that might be hosted on the specified site.</a:t>
            </a:r>
          </a:p>
          <a:p>
            <a:pPr>
              <a:defRPr/>
            </a:pPr>
            <a:endParaRPr lang="en-GB" dirty="0" smtClean="0">
              <a:latin typeface="+mn-lt"/>
              <a:cs typeface="Courier New" pitchFamily="49" charset="0"/>
            </a:endParaRPr>
          </a:p>
          <a:p>
            <a:pPr>
              <a:defRPr/>
            </a:pPr>
            <a:r>
              <a:rPr lang="en-GB" dirty="0" smtClean="0">
                <a:latin typeface="+mn-lt"/>
                <a:cs typeface="Courier New" pitchFamily="49" charset="0"/>
              </a:rPr>
              <a:t>source: to search for articles in a specific publication </a:t>
            </a:r>
            <a:r>
              <a:rPr lang="en-GB" dirty="0" smtClean="0">
                <a:latin typeface="Courier New" pitchFamily="49" charset="0"/>
                <a:cs typeface="Courier New" pitchFamily="49" charset="0"/>
              </a:rPr>
              <a:t>platinum </a:t>
            </a:r>
            <a:r>
              <a:rPr lang="en-GB" dirty="0" err="1" smtClean="0">
                <a:latin typeface="Courier New" pitchFamily="49" charset="0"/>
                <a:cs typeface="Courier New" pitchFamily="49" charset="0"/>
              </a:rPr>
              <a:t>nanoparticles</a:t>
            </a:r>
            <a:r>
              <a:rPr lang="en-GB" dirty="0" smtClean="0">
                <a:latin typeface="Courier New" pitchFamily="49" charset="0"/>
                <a:cs typeface="Courier New" pitchFamily="49" charset="0"/>
              </a:rPr>
              <a:t> catalysis source:“nature materials” </a:t>
            </a:r>
          </a:p>
          <a:p>
            <a:pPr>
              <a:defRPr/>
            </a:pPr>
            <a:endParaRPr lang="en-GB" dirty="0" smtClean="0">
              <a:latin typeface="Courier New" pitchFamily="49" charset="0"/>
              <a:cs typeface="Courier New" pitchFamily="49" charset="0"/>
            </a:endParaRPr>
          </a:p>
          <a:p>
            <a:pPr>
              <a:defRPr/>
            </a:pPr>
            <a:r>
              <a:rPr lang="en-GB" dirty="0" smtClean="0">
                <a:latin typeface="+mn-lt"/>
                <a:cs typeface="Courier New" pitchFamily="49" charset="0"/>
              </a:rPr>
              <a:t>Year of publication – use the advanced search screen or menu options on the left hand side of the results page </a:t>
            </a:r>
          </a:p>
          <a:p>
            <a:pPr>
              <a:defRPr/>
            </a:pPr>
            <a:r>
              <a:rPr lang="en-GB" dirty="0" smtClean="0"/>
              <a:t> </a:t>
            </a:r>
          </a:p>
        </p:txBody>
      </p:sp>
      <p:sp>
        <p:nvSpPr>
          <p:cNvPr id="4" name="Date Placeholder 3"/>
          <p:cNvSpPr>
            <a:spLocks noGrp="1"/>
          </p:cNvSpPr>
          <p:nvPr>
            <p:ph type="dt" sz="quarter" idx="10"/>
          </p:nvPr>
        </p:nvSpPr>
        <p:spPr/>
        <p:txBody>
          <a:bodyPr/>
          <a:lstStyle/>
          <a:p>
            <a:pPr>
              <a:defRPr/>
            </a:pPr>
            <a:fld id="{DAABE961-72C4-44A4-8347-2B7308A5C5E1}" type="datetime1">
              <a:rPr lang="en-GB" smtClean="0">
                <a:solidFill>
                  <a:prstClr val="black">
                    <a:tint val="75000"/>
                  </a:prstClr>
                </a:solidFill>
              </a:rPr>
              <a:pPr>
                <a:defRPr/>
              </a:pPr>
              <a:t>20/10/2018</a:t>
            </a:fld>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D59D8E0-08CD-482F-ACCD-E4DDFD089215}" type="slidenum">
              <a:rPr lang="en-GB" smtClean="0">
                <a:solidFill>
                  <a:prstClr val="black">
                    <a:tint val="75000"/>
                  </a:prstClr>
                </a:solidFill>
              </a:rPr>
              <a:pPr>
                <a:defRPr/>
              </a:pPr>
              <a:t>25</a:t>
            </a:fld>
            <a:endParaRPr lang="en-GB">
              <a:solidFill>
                <a:prstClr val="black">
                  <a:tint val="75000"/>
                </a:prstClr>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Links</a:t>
            </a:r>
            <a:endParaRPr lang="en-GB" dirty="0"/>
          </a:p>
        </p:txBody>
      </p:sp>
      <p:sp>
        <p:nvSpPr>
          <p:cNvPr id="5" name="Content Placeholder 4"/>
          <p:cNvSpPr>
            <a:spLocks noGrp="1"/>
          </p:cNvSpPr>
          <p:nvPr>
            <p:ph idx="1"/>
          </p:nvPr>
        </p:nvSpPr>
        <p:spPr>
          <a:xfrm>
            <a:off x="457200" y="1196752"/>
            <a:ext cx="8229600" cy="4929411"/>
          </a:xfrm>
        </p:spPr>
        <p:txBody>
          <a:bodyPr>
            <a:normAutofit fontScale="85000" lnSpcReduction="20000"/>
          </a:bodyPr>
          <a:lstStyle/>
          <a:p>
            <a:pPr>
              <a:lnSpc>
                <a:spcPct val="120000"/>
              </a:lnSpc>
            </a:pPr>
            <a:r>
              <a:rPr lang="en-GB" dirty="0" smtClean="0"/>
              <a:t>Google Scholar, Web of Science, and Scopus: A systematic comparison of citations in 252 subject categories - </a:t>
            </a:r>
            <a:r>
              <a:rPr lang="en-GB" dirty="0" err="1" smtClean="0"/>
              <a:t>ScienceDirect</a:t>
            </a:r>
            <a:endParaRPr lang="en-GB" dirty="0" smtClean="0"/>
          </a:p>
          <a:p>
            <a:pPr>
              <a:lnSpc>
                <a:spcPct val="120000"/>
              </a:lnSpc>
            </a:pPr>
            <a:r>
              <a:rPr lang="en-GB" dirty="0" smtClean="0">
                <a:hlinkClick r:id="rId2"/>
              </a:rPr>
              <a:t>https://</a:t>
            </a:r>
            <a:r>
              <a:rPr lang="en-GB" dirty="0" smtClean="0">
                <a:hlinkClick r:id="rId2"/>
              </a:rPr>
              <a:t>www.sciencedirect.com/science/article/abs/pii/S1751157718303249</a:t>
            </a:r>
            <a:r>
              <a:rPr lang="en-GB" dirty="0" smtClean="0"/>
              <a:t> </a:t>
            </a:r>
            <a:endParaRPr lang="en-GB" dirty="0" smtClean="0"/>
          </a:p>
          <a:p>
            <a:pPr>
              <a:lnSpc>
                <a:spcPct val="120000"/>
              </a:lnSpc>
            </a:pPr>
            <a:endParaRPr lang="en-GB" dirty="0" smtClean="0"/>
          </a:p>
          <a:p>
            <a:pPr>
              <a:lnSpc>
                <a:spcPct val="120000"/>
              </a:lnSpc>
            </a:pPr>
            <a:r>
              <a:rPr lang="en-GB" dirty="0" smtClean="0"/>
              <a:t>Accuracy </a:t>
            </a:r>
            <a:r>
              <a:rPr lang="en-GB" dirty="0" smtClean="0"/>
              <a:t>of affiliation information in Microsoft Academic: Implications for institutional level research evaluation - STI2018_paper_177.pdf</a:t>
            </a:r>
          </a:p>
          <a:p>
            <a:pPr>
              <a:lnSpc>
                <a:spcPct val="120000"/>
              </a:lnSpc>
            </a:pPr>
            <a:r>
              <a:rPr lang="en-GB" dirty="0" smtClean="0">
                <a:hlinkClick r:id="rId3"/>
              </a:rPr>
              <a:t>https</a:t>
            </a:r>
            <a:r>
              <a:rPr lang="en-GB" dirty="0" smtClean="0">
                <a:hlinkClick r:id="rId3"/>
              </a:rPr>
              <a:t>://</a:t>
            </a:r>
            <a:r>
              <a:rPr lang="en-GB" dirty="0" smtClean="0">
                <a:hlinkClick r:id="rId3"/>
              </a:rPr>
              <a:t>openaccess.leidenuniv.nl/bitstream/handle/1887/65339/STI2018_paper_177.pdf</a:t>
            </a:r>
            <a:r>
              <a:rPr lang="en-GB" dirty="0" smtClean="0"/>
              <a:t> </a:t>
            </a:r>
            <a:endParaRPr lang="en-GB" dirty="0" smtClean="0"/>
          </a:p>
          <a:p>
            <a:pPr>
              <a:lnSpc>
                <a:spcPct val="120000"/>
              </a:lnSpc>
            </a:pPr>
            <a:endParaRPr lang="en-GB" dirty="0" smtClean="0"/>
          </a:p>
          <a:p>
            <a:pPr>
              <a:lnSpc>
                <a:spcPct val="120000"/>
              </a:lnSpc>
            </a:pPr>
            <a:r>
              <a:rPr lang="en-GB" dirty="0" smtClean="0"/>
              <a:t>Musings about librarianship</a:t>
            </a:r>
          </a:p>
          <a:p>
            <a:pPr>
              <a:lnSpc>
                <a:spcPct val="120000"/>
              </a:lnSpc>
            </a:pPr>
            <a:r>
              <a:rPr lang="en-GB" dirty="0" smtClean="0">
                <a:hlinkClick r:id="rId4"/>
              </a:rPr>
              <a:t>http://musingsaboutlibrarianship.blogspot.com</a:t>
            </a:r>
            <a:r>
              <a:rPr lang="en-GB" dirty="0" smtClean="0">
                <a:hlinkClick r:id="rId4"/>
              </a:rPr>
              <a:t>/</a:t>
            </a:r>
            <a:r>
              <a:rPr lang="en-GB" dirty="0" smtClean="0"/>
              <a:t> </a:t>
            </a:r>
          </a:p>
          <a:p>
            <a:pPr>
              <a:lnSpc>
                <a:spcPct val="120000"/>
              </a:lnSpc>
            </a:pPr>
            <a:r>
              <a:rPr lang="en-GB" dirty="0" smtClean="0"/>
              <a:t>From Aaron Tay, </a:t>
            </a:r>
            <a:r>
              <a:rPr lang="en-GB" dirty="0" smtClean="0"/>
              <a:t>Library Analytics Manager , Singapore Management </a:t>
            </a:r>
            <a:r>
              <a:rPr lang="en-GB" dirty="0" smtClean="0"/>
              <a:t>University. Useful, detailed articles on various aspects of academic search.</a:t>
            </a:r>
            <a:endParaRPr lang="en-GB" dirty="0"/>
          </a:p>
        </p:txBody>
      </p:sp>
      <p:sp>
        <p:nvSpPr>
          <p:cNvPr id="2" name="Date Placeholder 1"/>
          <p:cNvSpPr>
            <a:spLocks noGrp="1"/>
          </p:cNvSpPr>
          <p:nvPr>
            <p:ph type="dt" sz="half" idx="10"/>
          </p:nvPr>
        </p:nvSpPr>
        <p:spPr/>
        <p:txBody>
          <a:bodyPr/>
          <a:lstStyle/>
          <a:p>
            <a:fld id="{55038DC3-4F1C-4E99-9B4D-7275B1B24135}" type="datetime1">
              <a:rPr lang="en-GB" smtClean="0"/>
              <a:pPr/>
              <a:t>20/10/2018</a:t>
            </a:fld>
            <a:endParaRPr lang="en-GB"/>
          </a:p>
        </p:txBody>
      </p:sp>
      <p:sp>
        <p:nvSpPr>
          <p:cNvPr id="3" name="Slide Number Placeholder 2"/>
          <p:cNvSpPr>
            <a:spLocks noGrp="1"/>
          </p:cNvSpPr>
          <p:nvPr>
            <p:ph type="sldNum" sz="quarter" idx="12"/>
          </p:nvPr>
        </p:nvSpPr>
        <p:spPr/>
        <p:txBody>
          <a:bodyPr/>
          <a:lstStyle/>
          <a:p>
            <a:fld id="{EAB18EC4-7C06-4FA0-AD36-4F76913DFB08}" type="slidenum">
              <a:rPr lang="en-GB" smtClean="0"/>
              <a:pPr/>
              <a:t>26</a:t>
            </a:fld>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395536" y="1268760"/>
            <a:ext cx="8496944" cy="4785395"/>
          </a:xfrm>
        </p:spPr>
        <p:txBody>
          <a:bodyPr/>
          <a:lstStyle/>
          <a:p>
            <a:r>
              <a:rPr lang="en-GB" dirty="0" smtClean="0"/>
              <a:t>site: to search inside an individual site or types of sites</a:t>
            </a:r>
          </a:p>
          <a:p>
            <a:endParaRPr lang="en-GB" dirty="0" smtClean="0"/>
          </a:p>
          <a:p>
            <a:r>
              <a:rPr lang="en-GB" dirty="0" smtClean="0">
                <a:latin typeface="Courier New" pitchFamily="49" charset="0"/>
                <a:cs typeface="Courier New" pitchFamily="49" charset="0"/>
              </a:rPr>
              <a:t>	pollinator decline </a:t>
            </a:r>
            <a:r>
              <a:rPr lang="en-GB" dirty="0" err="1" smtClean="0">
                <a:latin typeface="Courier New" pitchFamily="49" charset="0"/>
                <a:cs typeface="Courier New" pitchFamily="49" charset="0"/>
              </a:rPr>
              <a:t>site:gov.uk</a:t>
            </a:r>
            <a:endParaRPr lang="en-GB" dirty="0" smtClean="0">
              <a:latin typeface="Courier New" pitchFamily="49" charset="0"/>
              <a:cs typeface="Courier New" pitchFamily="49" charset="0"/>
            </a:endParaRPr>
          </a:p>
          <a:p>
            <a:endParaRPr lang="en-GB" dirty="0" smtClean="0">
              <a:latin typeface="Courier New" pitchFamily="49" charset="0"/>
              <a:cs typeface="Courier New" pitchFamily="49" charset="0"/>
            </a:endParaRPr>
          </a:p>
          <a:p>
            <a:r>
              <a:rPr lang="en-GB" dirty="0" smtClean="0">
                <a:latin typeface="Courier New" pitchFamily="49" charset="0"/>
                <a:cs typeface="Courier New" pitchFamily="49" charset="0"/>
              </a:rPr>
              <a:t>	pollinator decline </a:t>
            </a:r>
            <a:r>
              <a:rPr lang="en-GB" dirty="0" err="1" smtClean="0">
                <a:latin typeface="Courier New" pitchFamily="49" charset="0"/>
                <a:cs typeface="Courier New" pitchFamily="49" charset="0"/>
              </a:rPr>
              <a:t>site:ac.uk</a:t>
            </a:r>
            <a:r>
              <a:rPr lang="en-GB" dirty="0" smtClean="0">
                <a:latin typeface="Courier New" pitchFamily="49" charset="0"/>
                <a:cs typeface="Courier New" pitchFamily="49" charset="0"/>
              </a:rPr>
              <a:t> OR</a:t>
            </a:r>
            <a:br>
              <a:rPr lang="en-GB" dirty="0" smtClean="0">
                <a:latin typeface="Courier New" pitchFamily="49" charset="0"/>
                <a:cs typeface="Courier New" pitchFamily="49" charset="0"/>
              </a:rPr>
            </a:br>
            <a:r>
              <a:rPr lang="en-GB" dirty="0" smtClean="0">
                <a:latin typeface="Courier New" pitchFamily="49" charset="0"/>
                <a:cs typeface="Courier New" pitchFamily="49" charset="0"/>
              </a:rPr>
              <a:t>     </a:t>
            </a:r>
            <a:r>
              <a:rPr lang="en-GB" dirty="0" err="1" smtClean="0">
                <a:latin typeface="Courier New" pitchFamily="49" charset="0"/>
                <a:cs typeface="Courier New" pitchFamily="49" charset="0"/>
              </a:rPr>
              <a:t>site:edu</a:t>
            </a:r>
            <a:endParaRPr lang="en-GB" dirty="0" smtClean="0">
              <a:latin typeface="Courier New" pitchFamily="49" charset="0"/>
              <a:cs typeface="Courier New" pitchFamily="49" charset="0"/>
            </a:endParaRPr>
          </a:p>
          <a:p>
            <a:endParaRPr lang="en-GB" dirty="0" smtClean="0">
              <a:latin typeface="Courier New" pitchFamily="49" charset="0"/>
              <a:cs typeface="Courier New" pitchFamily="49" charset="0"/>
            </a:endParaRPr>
          </a:p>
          <a:p>
            <a:r>
              <a:rPr lang="en-GB" dirty="0" smtClean="0">
                <a:latin typeface="Courier New" pitchFamily="49" charset="0"/>
                <a:cs typeface="Courier New" pitchFamily="49" charset="0"/>
              </a:rPr>
              <a:t>	pollinator decline </a:t>
            </a:r>
            <a:r>
              <a:rPr lang="en-GB" dirty="0" err="1" smtClean="0">
                <a:latin typeface="Courier New" pitchFamily="49" charset="0"/>
                <a:cs typeface="Courier New" pitchFamily="49" charset="0"/>
              </a:rPr>
              <a:t>site:ox.ac.uk</a:t>
            </a:r>
            <a:endParaRPr lang="en-GB" dirty="0" smtClean="0">
              <a:latin typeface="Courier New" pitchFamily="49" charset="0"/>
              <a:cs typeface="Courier New" pitchFamily="49" charset="0"/>
            </a:endParaRPr>
          </a:p>
          <a:p>
            <a:endParaRPr lang="en-GB" dirty="0" smtClean="0"/>
          </a:p>
          <a:p>
            <a:r>
              <a:rPr lang="en-GB" dirty="0" smtClean="0"/>
              <a:t>Combine with filetype:</a:t>
            </a:r>
          </a:p>
          <a:p>
            <a:endParaRPr lang="en-GB" dirty="0" smtClean="0"/>
          </a:p>
          <a:p>
            <a:r>
              <a:rPr lang="en-GB" sz="2200" dirty="0" smtClean="0">
                <a:latin typeface="Courier New" pitchFamily="49" charset="0"/>
                <a:cs typeface="Courier New" pitchFamily="49" charset="0"/>
              </a:rPr>
              <a:t>pollinator decline </a:t>
            </a:r>
            <a:r>
              <a:rPr lang="en-GB" sz="2200" dirty="0" err="1" smtClean="0">
                <a:latin typeface="Courier New" pitchFamily="49" charset="0"/>
                <a:cs typeface="Courier New" pitchFamily="49" charset="0"/>
              </a:rPr>
              <a:t>filetype:pdf</a:t>
            </a:r>
            <a:r>
              <a:rPr lang="en-GB" sz="2200" dirty="0" smtClean="0">
                <a:latin typeface="Courier New" pitchFamily="49" charset="0"/>
                <a:cs typeface="Courier New" pitchFamily="49" charset="0"/>
              </a:rPr>
              <a:t> </a:t>
            </a:r>
            <a:r>
              <a:rPr lang="en-GB" sz="2200" dirty="0" err="1" smtClean="0">
                <a:latin typeface="Courier New" pitchFamily="49" charset="0"/>
                <a:cs typeface="Courier New" pitchFamily="49" charset="0"/>
              </a:rPr>
              <a:t>site:ec.europa.eu</a:t>
            </a:r>
            <a:endParaRPr lang="en-GB" sz="2200" dirty="0">
              <a:latin typeface="Courier New" pitchFamily="49" charset="0"/>
              <a:cs typeface="Courier New" pitchFamily="49" charset="0"/>
            </a:endParaRPr>
          </a:p>
        </p:txBody>
      </p:sp>
      <p:sp>
        <p:nvSpPr>
          <p:cNvPr id="4" name="Date Placeholder 3"/>
          <p:cNvSpPr>
            <a:spLocks noGrp="1"/>
          </p:cNvSpPr>
          <p:nvPr>
            <p:ph type="dt" sz="half" idx="10"/>
          </p:nvPr>
        </p:nvSpPr>
        <p:spPr/>
        <p:txBody>
          <a:bodyPr/>
          <a:lstStyle/>
          <a:p>
            <a:fld id="{CACBD4CC-6A9D-40F5-9017-A1460A8F255E}" type="datetime1">
              <a:rPr lang="en-GB" smtClean="0"/>
              <a:pPr/>
              <a:t>20/10/2018</a:t>
            </a:fld>
            <a:endParaRPr lang="en-GB"/>
          </a:p>
        </p:txBody>
      </p:sp>
      <p:sp>
        <p:nvSpPr>
          <p:cNvPr id="5" name="Slide Number Placeholder 4"/>
          <p:cNvSpPr>
            <a:spLocks noGrp="1"/>
          </p:cNvSpPr>
          <p:nvPr>
            <p:ph type="sldNum" sz="quarter" idx="12"/>
          </p:nvPr>
        </p:nvSpPr>
        <p:spPr/>
        <p:txBody>
          <a:bodyPr/>
          <a:lstStyle/>
          <a:p>
            <a:fld id="{EAB18EC4-7C06-4FA0-AD36-4F76913DFB08}" type="slidenum">
              <a:rPr lang="en-GB" smtClean="0"/>
              <a:pPr/>
              <a:t>3</a:t>
            </a:fld>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Google Scholar – </a:t>
            </a:r>
            <a:r>
              <a:rPr lang="en-GB" dirty="0" smtClean="0">
                <a:hlinkClick r:id="rId2"/>
              </a:rPr>
              <a:t>https://scholar.google.com/</a:t>
            </a:r>
            <a:r>
              <a:rPr lang="en-GB" dirty="0" smtClean="0"/>
              <a:t>  </a:t>
            </a:r>
            <a:endParaRPr lang="en-GB" dirty="0"/>
          </a:p>
        </p:txBody>
      </p:sp>
      <p:sp>
        <p:nvSpPr>
          <p:cNvPr id="4" name="Date Placeholder 3"/>
          <p:cNvSpPr>
            <a:spLocks noGrp="1"/>
          </p:cNvSpPr>
          <p:nvPr>
            <p:ph type="dt" sz="half" idx="10"/>
          </p:nvPr>
        </p:nvSpPr>
        <p:spPr/>
        <p:txBody>
          <a:bodyPr/>
          <a:lstStyle/>
          <a:p>
            <a:fld id="{CACBD4CC-6A9D-40F5-9017-A1460A8F255E}" type="datetime1">
              <a:rPr lang="en-GB" smtClean="0"/>
              <a:pPr/>
              <a:t>20/10/2018</a:t>
            </a:fld>
            <a:endParaRPr lang="en-GB"/>
          </a:p>
        </p:txBody>
      </p:sp>
      <p:sp>
        <p:nvSpPr>
          <p:cNvPr id="5" name="Slide Number Placeholder 4"/>
          <p:cNvSpPr>
            <a:spLocks noGrp="1"/>
          </p:cNvSpPr>
          <p:nvPr>
            <p:ph type="sldNum" sz="quarter" idx="12"/>
          </p:nvPr>
        </p:nvSpPr>
        <p:spPr/>
        <p:txBody>
          <a:bodyPr/>
          <a:lstStyle/>
          <a:p>
            <a:fld id="{EAB18EC4-7C06-4FA0-AD36-4F76913DFB08}" type="slidenum">
              <a:rPr lang="en-GB" smtClean="0"/>
              <a:pPr/>
              <a:t>4</a:t>
            </a:fld>
            <a:endParaRPr lang="en-GB"/>
          </a:p>
        </p:txBody>
      </p:sp>
      <p:pic>
        <p:nvPicPr>
          <p:cNvPr id="8" name="Picture 7" descr="Google_Scholar_1.gif"/>
          <p:cNvPicPr>
            <a:picLocks noChangeAspect="1"/>
          </p:cNvPicPr>
          <p:nvPr/>
        </p:nvPicPr>
        <p:blipFill>
          <a:blip r:embed="rId3" cstate="print"/>
          <a:stretch>
            <a:fillRect/>
          </a:stretch>
        </p:blipFill>
        <p:spPr>
          <a:xfrm>
            <a:off x="0" y="1496919"/>
            <a:ext cx="9144000" cy="466838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r>
              <a:rPr lang="en-GB" dirty="0" smtClean="0"/>
              <a:t>Google Scholar results with </a:t>
            </a:r>
            <a:r>
              <a:rPr lang="en-GB" dirty="0" err="1" smtClean="0"/>
              <a:t>Kopernio</a:t>
            </a:r>
            <a:r>
              <a:rPr lang="en-GB" dirty="0" smtClean="0"/>
              <a:t> installed as a Chrome extension</a:t>
            </a:r>
            <a:endParaRPr lang="en-GB" dirty="0"/>
          </a:p>
        </p:txBody>
      </p:sp>
      <p:sp>
        <p:nvSpPr>
          <p:cNvPr id="3" name="Date Placeholder 2"/>
          <p:cNvSpPr>
            <a:spLocks noGrp="1"/>
          </p:cNvSpPr>
          <p:nvPr>
            <p:ph type="dt" sz="half" idx="10"/>
          </p:nvPr>
        </p:nvSpPr>
        <p:spPr/>
        <p:txBody>
          <a:bodyPr/>
          <a:lstStyle/>
          <a:p>
            <a:fld id="{45713718-3E1B-4DDA-9AE0-067DDC9F4006}" type="datetime1">
              <a:rPr lang="en-GB" smtClean="0"/>
              <a:pPr/>
              <a:t>20/10/2018</a:t>
            </a:fld>
            <a:endParaRPr lang="en-GB"/>
          </a:p>
        </p:txBody>
      </p:sp>
      <p:sp>
        <p:nvSpPr>
          <p:cNvPr id="4" name="Slide Number Placeholder 3"/>
          <p:cNvSpPr>
            <a:spLocks noGrp="1"/>
          </p:cNvSpPr>
          <p:nvPr>
            <p:ph type="sldNum" sz="quarter" idx="12"/>
          </p:nvPr>
        </p:nvSpPr>
        <p:spPr/>
        <p:txBody>
          <a:bodyPr/>
          <a:lstStyle/>
          <a:p>
            <a:fld id="{EAB18EC4-7C06-4FA0-AD36-4F76913DFB08}" type="slidenum">
              <a:rPr lang="en-GB" smtClean="0"/>
              <a:pPr/>
              <a:t>5</a:t>
            </a:fld>
            <a:endParaRPr lang="en-GB"/>
          </a:p>
        </p:txBody>
      </p:sp>
      <p:pic>
        <p:nvPicPr>
          <p:cNvPr id="5" name="Picture 4" descr="Google_Scholar_3_Kopernio.gif"/>
          <p:cNvPicPr>
            <a:picLocks noChangeAspect="1"/>
          </p:cNvPicPr>
          <p:nvPr/>
        </p:nvPicPr>
        <p:blipFill>
          <a:blip r:embed="rId2" cstate="print"/>
          <a:stretch>
            <a:fillRect/>
          </a:stretch>
        </p:blipFill>
        <p:spPr>
          <a:xfrm>
            <a:off x="323850" y="1252686"/>
            <a:ext cx="8496300" cy="520065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Kopernio</a:t>
            </a:r>
            <a:r>
              <a:rPr lang="en-GB" dirty="0" smtClean="0"/>
              <a:t> - </a:t>
            </a:r>
            <a:r>
              <a:rPr lang="en-GB" dirty="0" smtClean="0">
                <a:hlinkClick r:id="rId2"/>
              </a:rPr>
              <a:t>https://kopernio.com/</a:t>
            </a:r>
            <a:r>
              <a:rPr lang="en-GB" dirty="0" smtClean="0"/>
              <a:t> </a:t>
            </a:r>
            <a:endParaRPr lang="en-GB" dirty="0"/>
          </a:p>
        </p:txBody>
      </p:sp>
      <p:sp>
        <p:nvSpPr>
          <p:cNvPr id="5" name="Content Placeholder 4"/>
          <p:cNvSpPr>
            <a:spLocks noGrp="1"/>
          </p:cNvSpPr>
          <p:nvPr>
            <p:ph idx="1"/>
          </p:nvPr>
        </p:nvSpPr>
        <p:spPr>
          <a:xfrm>
            <a:off x="457200" y="4365104"/>
            <a:ext cx="8229600" cy="1944216"/>
          </a:xfrm>
        </p:spPr>
        <p:txBody>
          <a:bodyPr>
            <a:normAutofit fontScale="70000" lnSpcReduction="20000"/>
          </a:bodyPr>
          <a:lstStyle/>
          <a:p>
            <a:pPr>
              <a:lnSpc>
                <a:spcPct val="120000"/>
              </a:lnSpc>
            </a:pPr>
            <a:r>
              <a:rPr lang="en-GB" dirty="0" smtClean="0"/>
              <a:t>Search using Google Scholar, Web of Science, Science Direct or PubMed</a:t>
            </a:r>
          </a:p>
          <a:p>
            <a:pPr>
              <a:lnSpc>
                <a:spcPct val="120000"/>
              </a:lnSpc>
            </a:pPr>
            <a:endParaRPr lang="en-GB" dirty="0" smtClean="0"/>
          </a:p>
          <a:p>
            <a:pPr>
              <a:lnSpc>
                <a:spcPct val="120000"/>
              </a:lnSpc>
            </a:pPr>
            <a:r>
              <a:rPr lang="en-GB" dirty="0" smtClean="0"/>
              <a:t>If you do not have access to a subscription service then you will see just the free PDFs that are available. </a:t>
            </a:r>
          </a:p>
          <a:p>
            <a:pPr>
              <a:lnSpc>
                <a:spcPct val="120000"/>
              </a:lnSpc>
            </a:pPr>
            <a:endParaRPr lang="en-GB" dirty="0" smtClean="0"/>
          </a:p>
          <a:p>
            <a:pPr>
              <a:lnSpc>
                <a:spcPct val="120000"/>
              </a:lnSpc>
            </a:pPr>
            <a:r>
              <a:rPr lang="en-GB" dirty="0" smtClean="0"/>
              <a:t>Button appears in Google Scholar, PubMed and  on publishers’ article pages </a:t>
            </a:r>
            <a:endParaRPr lang="en-GB" dirty="0"/>
          </a:p>
        </p:txBody>
      </p:sp>
      <p:sp>
        <p:nvSpPr>
          <p:cNvPr id="3" name="Date Placeholder 2"/>
          <p:cNvSpPr>
            <a:spLocks noGrp="1"/>
          </p:cNvSpPr>
          <p:nvPr>
            <p:ph type="dt" sz="half" idx="10"/>
          </p:nvPr>
        </p:nvSpPr>
        <p:spPr/>
        <p:txBody>
          <a:bodyPr/>
          <a:lstStyle/>
          <a:p>
            <a:fld id="{45713718-3E1B-4DDA-9AE0-067DDC9F4006}" type="datetime1">
              <a:rPr lang="en-GB" smtClean="0"/>
              <a:pPr/>
              <a:t>20/10/2018</a:t>
            </a:fld>
            <a:endParaRPr lang="en-GB"/>
          </a:p>
        </p:txBody>
      </p:sp>
      <p:sp>
        <p:nvSpPr>
          <p:cNvPr id="4" name="Slide Number Placeholder 3"/>
          <p:cNvSpPr>
            <a:spLocks noGrp="1"/>
          </p:cNvSpPr>
          <p:nvPr>
            <p:ph type="sldNum" sz="quarter" idx="12"/>
          </p:nvPr>
        </p:nvSpPr>
        <p:spPr/>
        <p:txBody>
          <a:bodyPr/>
          <a:lstStyle/>
          <a:p>
            <a:fld id="{EAB18EC4-7C06-4FA0-AD36-4F76913DFB08}" type="slidenum">
              <a:rPr lang="en-GB" smtClean="0"/>
              <a:pPr/>
              <a:t>6</a:t>
            </a:fld>
            <a:endParaRPr lang="en-GB"/>
          </a:p>
        </p:txBody>
      </p:sp>
      <p:pic>
        <p:nvPicPr>
          <p:cNvPr id="6" name="Picture 5" descr="Kopernio.gif"/>
          <p:cNvPicPr>
            <a:picLocks noChangeAspect="1"/>
          </p:cNvPicPr>
          <p:nvPr/>
        </p:nvPicPr>
        <p:blipFill>
          <a:blip r:embed="rId3" cstate="print"/>
          <a:stretch>
            <a:fillRect/>
          </a:stretch>
        </p:blipFill>
        <p:spPr>
          <a:xfrm>
            <a:off x="755576" y="1052736"/>
            <a:ext cx="7420046" cy="317562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Google Scholar result</a:t>
            </a:r>
            <a:endParaRPr lang="en-GB" dirty="0"/>
          </a:p>
        </p:txBody>
      </p:sp>
      <p:sp>
        <p:nvSpPr>
          <p:cNvPr id="4" name="Date Placeholder 3"/>
          <p:cNvSpPr>
            <a:spLocks noGrp="1"/>
          </p:cNvSpPr>
          <p:nvPr>
            <p:ph type="dt" sz="half" idx="10"/>
          </p:nvPr>
        </p:nvSpPr>
        <p:spPr/>
        <p:txBody>
          <a:bodyPr/>
          <a:lstStyle/>
          <a:p>
            <a:fld id="{CACBD4CC-6A9D-40F5-9017-A1460A8F255E}" type="datetime1">
              <a:rPr lang="en-GB" smtClean="0"/>
              <a:pPr/>
              <a:t>20/10/2018</a:t>
            </a:fld>
            <a:endParaRPr lang="en-GB"/>
          </a:p>
        </p:txBody>
      </p:sp>
      <p:sp>
        <p:nvSpPr>
          <p:cNvPr id="5" name="Slide Number Placeholder 4"/>
          <p:cNvSpPr>
            <a:spLocks noGrp="1"/>
          </p:cNvSpPr>
          <p:nvPr>
            <p:ph type="sldNum" sz="quarter" idx="12"/>
          </p:nvPr>
        </p:nvSpPr>
        <p:spPr/>
        <p:txBody>
          <a:bodyPr/>
          <a:lstStyle/>
          <a:p>
            <a:fld id="{EAB18EC4-7C06-4FA0-AD36-4F76913DFB08}" type="slidenum">
              <a:rPr lang="en-GB" smtClean="0"/>
              <a:pPr/>
              <a:t>7</a:t>
            </a:fld>
            <a:endParaRPr lang="en-GB"/>
          </a:p>
        </p:txBody>
      </p:sp>
      <p:sp>
        <p:nvSpPr>
          <p:cNvPr id="8" name="TextBox 7"/>
          <p:cNvSpPr txBox="1"/>
          <p:nvPr/>
        </p:nvSpPr>
        <p:spPr>
          <a:xfrm>
            <a:off x="2267744" y="5013176"/>
            <a:ext cx="1872208" cy="369332"/>
          </a:xfrm>
          <a:prstGeom prst="rect">
            <a:avLst/>
          </a:prstGeom>
          <a:noFill/>
        </p:spPr>
        <p:txBody>
          <a:bodyPr wrap="square" rtlCol="0">
            <a:spAutoFit/>
          </a:bodyPr>
          <a:lstStyle/>
          <a:p>
            <a:r>
              <a:rPr lang="en-GB" dirty="0" smtClean="0"/>
              <a:t>Related articles</a:t>
            </a:r>
            <a:endParaRPr lang="en-GB" dirty="0"/>
          </a:p>
        </p:txBody>
      </p:sp>
      <p:sp>
        <p:nvSpPr>
          <p:cNvPr id="9" name="TextBox 8"/>
          <p:cNvSpPr txBox="1"/>
          <p:nvPr/>
        </p:nvSpPr>
        <p:spPr>
          <a:xfrm>
            <a:off x="683568" y="5003884"/>
            <a:ext cx="720080" cy="369332"/>
          </a:xfrm>
          <a:prstGeom prst="rect">
            <a:avLst/>
          </a:prstGeom>
          <a:noFill/>
        </p:spPr>
        <p:txBody>
          <a:bodyPr wrap="square" rtlCol="0">
            <a:spAutoFit/>
          </a:bodyPr>
          <a:lstStyle/>
          <a:p>
            <a:r>
              <a:rPr lang="en-GB" dirty="0" smtClean="0"/>
              <a:t>Cite</a:t>
            </a:r>
            <a:endParaRPr lang="en-GB" dirty="0"/>
          </a:p>
        </p:txBody>
      </p:sp>
      <p:sp>
        <p:nvSpPr>
          <p:cNvPr id="10" name="TextBox 9"/>
          <p:cNvSpPr txBox="1"/>
          <p:nvPr/>
        </p:nvSpPr>
        <p:spPr>
          <a:xfrm>
            <a:off x="3563888" y="5518973"/>
            <a:ext cx="2592288" cy="646331"/>
          </a:xfrm>
          <a:prstGeom prst="rect">
            <a:avLst/>
          </a:prstGeom>
          <a:noFill/>
        </p:spPr>
        <p:txBody>
          <a:bodyPr wrap="square" rtlCol="0">
            <a:spAutoFit/>
          </a:bodyPr>
          <a:lstStyle/>
          <a:p>
            <a:r>
              <a:rPr lang="en-GB" dirty="0" smtClean="0"/>
              <a:t>Versions of this article available via Scholar</a:t>
            </a:r>
            <a:endParaRPr lang="en-GB" dirty="0"/>
          </a:p>
        </p:txBody>
      </p:sp>
      <p:sp>
        <p:nvSpPr>
          <p:cNvPr id="11" name="Up Arrow 10"/>
          <p:cNvSpPr/>
          <p:nvPr/>
        </p:nvSpPr>
        <p:spPr>
          <a:xfrm>
            <a:off x="1835696" y="3501008"/>
            <a:ext cx="144016" cy="1224136"/>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2" name="Up Arrow 11"/>
          <p:cNvSpPr/>
          <p:nvPr/>
        </p:nvSpPr>
        <p:spPr>
          <a:xfrm>
            <a:off x="2915816" y="3501008"/>
            <a:ext cx="216024" cy="1512168"/>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3" name="Up Arrow 12"/>
          <p:cNvSpPr/>
          <p:nvPr/>
        </p:nvSpPr>
        <p:spPr>
          <a:xfrm>
            <a:off x="4355976" y="3501008"/>
            <a:ext cx="216024" cy="2016224"/>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4" name="TextBox 13"/>
          <p:cNvSpPr txBox="1"/>
          <p:nvPr/>
        </p:nvSpPr>
        <p:spPr>
          <a:xfrm>
            <a:off x="1403648" y="4715852"/>
            <a:ext cx="1368152" cy="369332"/>
          </a:xfrm>
          <a:prstGeom prst="rect">
            <a:avLst/>
          </a:prstGeom>
          <a:noFill/>
        </p:spPr>
        <p:txBody>
          <a:bodyPr wrap="square" rtlCol="0">
            <a:spAutoFit/>
          </a:bodyPr>
          <a:lstStyle/>
          <a:p>
            <a:r>
              <a:rPr lang="en-GB" dirty="0" smtClean="0"/>
              <a:t>Citations</a:t>
            </a:r>
            <a:endParaRPr lang="en-GB" dirty="0"/>
          </a:p>
        </p:txBody>
      </p:sp>
      <p:sp>
        <p:nvSpPr>
          <p:cNvPr id="15" name="TextBox 14"/>
          <p:cNvSpPr txBox="1"/>
          <p:nvPr/>
        </p:nvSpPr>
        <p:spPr>
          <a:xfrm>
            <a:off x="0" y="3933056"/>
            <a:ext cx="899592" cy="923330"/>
          </a:xfrm>
          <a:prstGeom prst="rect">
            <a:avLst/>
          </a:prstGeom>
          <a:noFill/>
        </p:spPr>
        <p:txBody>
          <a:bodyPr wrap="square" rtlCol="0">
            <a:spAutoFit/>
          </a:bodyPr>
          <a:lstStyle/>
          <a:p>
            <a:r>
              <a:rPr lang="en-GB" dirty="0" smtClean="0"/>
              <a:t>Save to Library</a:t>
            </a:r>
            <a:endParaRPr lang="en-GB" dirty="0"/>
          </a:p>
        </p:txBody>
      </p:sp>
      <p:sp>
        <p:nvSpPr>
          <p:cNvPr id="16" name="Up Arrow 15"/>
          <p:cNvSpPr/>
          <p:nvPr/>
        </p:nvSpPr>
        <p:spPr>
          <a:xfrm>
            <a:off x="827585" y="3501008"/>
            <a:ext cx="144016" cy="1512168"/>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7" name="Up Arrow 16"/>
          <p:cNvSpPr/>
          <p:nvPr/>
        </p:nvSpPr>
        <p:spPr>
          <a:xfrm>
            <a:off x="323528" y="3501008"/>
            <a:ext cx="144016" cy="36004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8" name="Up Arrow 17"/>
          <p:cNvSpPr/>
          <p:nvPr/>
        </p:nvSpPr>
        <p:spPr>
          <a:xfrm>
            <a:off x="5436095" y="3553544"/>
            <a:ext cx="144017" cy="883568"/>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20" name="TextBox 19"/>
          <p:cNvSpPr txBox="1"/>
          <p:nvPr/>
        </p:nvSpPr>
        <p:spPr>
          <a:xfrm>
            <a:off x="4860032" y="4499828"/>
            <a:ext cx="1584176" cy="369332"/>
          </a:xfrm>
          <a:prstGeom prst="rect">
            <a:avLst/>
          </a:prstGeom>
          <a:noFill/>
        </p:spPr>
        <p:txBody>
          <a:bodyPr wrap="square" rtlCol="0">
            <a:spAutoFit/>
          </a:bodyPr>
          <a:lstStyle/>
          <a:p>
            <a:r>
              <a:rPr lang="en-GB" dirty="0" smtClean="0"/>
              <a:t>Cached copy</a:t>
            </a:r>
            <a:endParaRPr lang="en-GB" dirty="0"/>
          </a:p>
        </p:txBody>
      </p:sp>
      <p:pic>
        <p:nvPicPr>
          <p:cNvPr id="19" name="Picture 18" descr="Google_Scholar_2.gif"/>
          <p:cNvPicPr>
            <a:picLocks noChangeAspect="1"/>
          </p:cNvPicPr>
          <p:nvPr/>
        </p:nvPicPr>
        <p:blipFill>
          <a:blip r:embed="rId2" cstate="print"/>
          <a:stretch>
            <a:fillRect/>
          </a:stretch>
        </p:blipFill>
        <p:spPr>
          <a:xfrm>
            <a:off x="107504" y="1124744"/>
            <a:ext cx="8957795" cy="230425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Google Scholar - citations</a:t>
            </a:r>
            <a:endParaRPr lang="en-GB" dirty="0"/>
          </a:p>
        </p:txBody>
      </p:sp>
      <p:sp>
        <p:nvSpPr>
          <p:cNvPr id="4" name="Date Placeholder 3"/>
          <p:cNvSpPr>
            <a:spLocks noGrp="1"/>
          </p:cNvSpPr>
          <p:nvPr>
            <p:ph type="dt" sz="half" idx="10"/>
          </p:nvPr>
        </p:nvSpPr>
        <p:spPr/>
        <p:txBody>
          <a:bodyPr/>
          <a:lstStyle/>
          <a:p>
            <a:fld id="{CACBD4CC-6A9D-40F5-9017-A1460A8F255E}" type="datetime1">
              <a:rPr lang="en-GB" smtClean="0"/>
              <a:pPr/>
              <a:t>20/10/2018</a:t>
            </a:fld>
            <a:endParaRPr lang="en-GB"/>
          </a:p>
        </p:txBody>
      </p:sp>
      <p:sp>
        <p:nvSpPr>
          <p:cNvPr id="5" name="Slide Number Placeholder 4"/>
          <p:cNvSpPr>
            <a:spLocks noGrp="1"/>
          </p:cNvSpPr>
          <p:nvPr>
            <p:ph type="sldNum" sz="quarter" idx="12"/>
          </p:nvPr>
        </p:nvSpPr>
        <p:spPr/>
        <p:txBody>
          <a:bodyPr/>
          <a:lstStyle/>
          <a:p>
            <a:fld id="{EAB18EC4-7C06-4FA0-AD36-4F76913DFB08}" type="slidenum">
              <a:rPr lang="en-GB" smtClean="0"/>
              <a:pPr/>
              <a:t>8</a:t>
            </a:fld>
            <a:endParaRPr lang="en-GB"/>
          </a:p>
        </p:txBody>
      </p:sp>
      <p:pic>
        <p:nvPicPr>
          <p:cNvPr id="8" name="Picture 7" descr="Google_Scholar_4.gif"/>
          <p:cNvPicPr>
            <a:picLocks noChangeAspect="1"/>
          </p:cNvPicPr>
          <p:nvPr/>
        </p:nvPicPr>
        <p:blipFill>
          <a:blip r:embed="rId2" cstate="print"/>
          <a:stretch>
            <a:fillRect/>
          </a:stretch>
        </p:blipFill>
        <p:spPr>
          <a:xfrm>
            <a:off x="329505" y="908720"/>
            <a:ext cx="8562975" cy="558165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Google Scholar author profile</a:t>
            </a:r>
            <a:endParaRPr lang="en-GB" dirty="0"/>
          </a:p>
        </p:txBody>
      </p:sp>
      <p:sp>
        <p:nvSpPr>
          <p:cNvPr id="3" name="Date Placeholder 2"/>
          <p:cNvSpPr>
            <a:spLocks noGrp="1"/>
          </p:cNvSpPr>
          <p:nvPr>
            <p:ph type="dt" sz="half" idx="10"/>
          </p:nvPr>
        </p:nvSpPr>
        <p:spPr/>
        <p:txBody>
          <a:bodyPr/>
          <a:lstStyle/>
          <a:p>
            <a:fld id="{45713718-3E1B-4DDA-9AE0-067DDC9F4006}" type="datetime1">
              <a:rPr lang="en-GB" smtClean="0"/>
              <a:pPr/>
              <a:t>20/10/2018</a:t>
            </a:fld>
            <a:endParaRPr lang="en-GB"/>
          </a:p>
        </p:txBody>
      </p:sp>
      <p:sp>
        <p:nvSpPr>
          <p:cNvPr id="4" name="Slide Number Placeholder 3"/>
          <p:cNvSpPr>
            <a:spLocks noGrp="1"/>
          </p:cNvSpPr>
          <p:nvPr>
            <p:ph type="sldNum" sz="quarter" idx="12"/>
          </p:nvPr>
        </p:nvSpPr>
        <p:spPr/>
        <p:txBody>
          <a:bodyPr/>
          <a:lstStyle/>
          <a:p>
            <a:fld id="{EAB18EC4-7C06-4FA0-AD36-4F76913DFB08}" type="slidenum">
              <a:rPr lang="en-GB" smtClean="0"/>
              <a:pPr/>
              <a:t>9</a:t>
            </a:fld>
            <a:endParaRPr lang="en-GB"/>
          </a:p>
        </p:txBody>
      </p:sp>
      <p:pic>
        <p:nvPicPr>
          <p:cNvPr id="7" name="Picture 6" descr="Google_Scholar_Hallman.gif"/>
          <p:cNvPicPr>
            <a:picLocks noChangeAspect="1"/>
          </p:cNvPicPr>
          <p:nvPr/>
        </p:nvPicPr>
        <p:blipFill>
          <a:blip r:embed="rId2" cstate="print"/>
          <a:stretch>
            <a:fillRect/>
          </a:stretch>
        </p:blipFill>
        <p:spPr>
          <a:xfrm>
            <a:off x="0" y="1222671"/>
            <a:ext cx="9144000" cy="472660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RBA-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RBA-2017</Template>
  <TotalTime>2476</TotalTime>
  <Words>797</Words>
  <Application>Microsoft Office PowerPoint</Application>
  <PresentationFormat>On-screen Show (4:3)</PresentationFormat>
  <Paragraphs>200</Paragraphs>
  <Slides>26</Slides>
  <Notes>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RBA-2017</vt:lpstr>
      <vt:lpstr>Slide 1</vt:lpstr>
      <vt:lpstr>Reminder –  advanced search commands are your friends in Google “All” web search</vt:lpstr>
      <vt:lpstr>Slide 3</vt:lpstr>
      <vt:lpstr>Google Scholar – https://scholar.google.com/  </vt:lpstr>
      <vt:lpstr>Google Scholar results with Kopernio installed as a Chrome extension</vt:lpstr>
      <vt:lpstr>Kopernio - https://kopernio.com/ </vt:lpstr>
      <vt:lpstr>Google Scholar result</vt:lpstr>
      <vt:lpstr>Google Scholar - citations</vt:lpstr>
      <vt:lpstr>Google Scholar author profile</vt:lpstr>
      <vt:lpstr>Microsoft Academic  https://academic.microsoft.com/ </vt:lpstr>
      <vt:lpstr>Microsoft Academic  https://academic.microsoft.com/ </vt:lpstr>
      <vt:lpstr>Microsoft Academic  https://academic.microsoft.com/   Author profile</vt:lpstr>
      <vt:lpstr>Semantic Scholar - An academic search engine for scientific articles  https://www.semanticscholar.org/ </vt:lpstr>
      <vt:lpstr>Semantic Scholar - An academic search engine for scientific articles  https://www.semanticscholar.org/ </vt:lpstr>
      <vt:lpstr>What if I am having trouble finding a free copy of a paper?</vt:lpstr>
      <vt:lpstr>Unpaywall “An open database of 20 million free scholarly articles”  https://unpaywall.org/</vt:lpstr>
      <vt:lpstr>Contact the author ResearchGate - http://www.researchgate.net/ </vt:lpstr>
      <vt:lpstr>Sci-Hub</vt:lpstr>
      <vt:lpstr>#ICanHazPDF</vt:lpstr>
      <vt:lpstr>Discover the attention surrounding your research – Altmetric  https://www.altmetric.com/ – mentions of research in the news and social media</vt:lpstr>
      <vt:lpstr>Slide 21</vt:lpstr>
      <vt:lpstr>Additional information - Google Scholar advanced search</vt:lpstr>
      <vt:lpstr>Google Scholar advanced search </vt:lpstr>
      <vt:lpstr>Google Scholar advanced search commands</vt:lpstr>
      <vt:lpstr>Google Scholar advanced search commands</vt:lpstr>
      <vt:lpstr>Links</vt:lpstr>
    </vt:vector>
  </TitlesOfParts>
  <Company>RBA Information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Karen Blakeman</dc:creator>
  <cp:lastModifiedBy>Karen Blakeman</cp:lastModifiedBy>
  <cp:revision>43</cp:revision>
  <dcterms:created xsi:type="dcterms:W3CDTF">2017-11-13T10:30:59Z</dcterms:created>
  <dcterms:modified xsi:type="dcterms:W3CDTF">2018-10-20T09:26:16Z</dcterms:modified>
</cp:coreProperties>
</file>