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324" r:id="rId3"/>
    <p:sldId id="349" r:id="rId4"/>
    <p:sldId id="350" r:id="rId5"/>
    <p:sldId id="269" r:id="rId6"/>
    <p:sldId id="270" r:id="rId7"/>
    <p:sldId id="351" r:id="rId8"/>
    <p:sldId id="348" r:id="rId9"/>
    <p:sldId id="271" r:id="rId10"/>
    <p:sldId id="272" r:id="rId11"/>
    <p:sldId id="273" r:id="rId12"/>
    <p:sldId id="353" r:id="rId13"/>
    <p:sldId id="352" r:id="rId14"/>
    <p:sldId id="288" r:id="rId15"/>
    <p:sldId id="289" r:id="rId16"/>
    <p:sldId id="354" r:id="rId17"/>
    <p:sldId id="307" r:id="rId18"/>
    <p:sldId id="309" r:id="rId19"/>
    <p:sldId id="274" r:id="rId20"/>
    <p:sldId id="291" r:id="rId21"/>
    <p:sldId id="310" r:id="rId22"/>
    <p:sldId id="329" r:id="rId23"/>
    <p:sldId id="295" r:id="rId24"/>
    <p:sldId id="311" r:id="rId25"/>
    <p:sldId id="312" r:id="rId26"/>
    <p:sldId id="313" r:id="rId27"/>
    <p:sldId id="314" r:id="rId28"/>
    <p:sldId id="355" r:id="rId29"/>
    <p:sldId id="356" r:id="rId30"/>
    <p:sldId id="337" r:id="rId31"/>
    <p:sldId id="358" r:id="rId32"/>
    <p:sldId id="359" r:id="rId33"/>
    <p:sldId id="275" r:id="rId34"/>
    <p:sldId id="357" r:id="rId35"/>
    <p:sldId id="330" r:id="rId36"/>
    <p:sldId id="340" r:id="rId37"/>
    <p:sldId id="341" r:id="rId38"/>
    <p:sldId id="362" r:id="rId39"/>
    <p:sldId id="361" r:id="rId40"/>
    <p:sldId id="367" r:id="rId41"/>
    <p:sldId id="363" r:id="rId42"/>
    <p:sldId id="365" r:id="rId43"/>
    <p:sldId id="366" r:id="rId44"/>
    <p:sldId id="343" r:id="rId45"/>
    <p:sldId id="369" r:id="rId46"/>
    <p:sldId id="368" r:id="rId47"/>
    <p:sldId id="344" r:id="rId48"/>
    <p:sldId id="370" r:id="rId49"/>
    <p:sldId id="371" r:id="rId50"/>
    <p:sldId id="372" r:id="rId51"/>
    <p:sldId id="374" r:id="rId52"/>
    <p:sldId id="375" r:id="rId53"/>
    <p:sldId id="373" r:id="rId5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0" d="100"/>
          <a:sy n="70" d="100"/>
        </p:scale>
        <p:origin x="-136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B33C3-CDC2-452B-A2C4-C32250904526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AFD7-B228-4F49-B362-F45D5EDC7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9C22E-CDDB-447C-B515-E847748CAECB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127A4-FAF6-4728-9099-E7E8374BD3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782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  <p:sp>
        <p:nvSpPr>
          <p:cNvPr id="7782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3E897-0102-4966-9142-4BD61CCAD415}" type="datetime1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08/10/2018</a:t>
            </a:fld>
            <a:endParaRPr lang="en-GB" smtClean="0"/>
          </a:p>
        </p:txBody>
      </p:sp>
      <p:sp>
        <p:nvSpPr>
          <p:cNvPr id="7783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(c) 2014 Karen Blakeman</a:t>
            </a:r>
          </a:p>
        </p:txBody>
      </p:sp>
      <p:sp>
        <p:nvSpPr>
          <p:cNvPr id="77831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BF8B8-3928-476E-9531-B9711C3D56A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/>
                </a:solidFill>
                <a:cs typeface="Arial" charset="0"/>
              </a:rPr>
              <a:t>Advanced Internet Search Strategies</a:t>
            </a:r>
          </a:p>
        </p:txBody>
      </p:sp>
      <p:sp>
        <p:nvSpPr>
          <p:cNvPr id="105477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B91D8-202B-42BB-991E-E4AF1A399CEE}" type="datetime4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 October 2018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cs typeface="Arial" charset="0"/>
              </a:rPr>
              <a:t>(c) Karen Blakeman 2009</a:t>
            </a: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331CA-DA94-4DC4-9864-185C2E1E357A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/>
                </a:solidFill>
                <a:cs typeface="Arial" charset="0"/>
              </a:rPr>
              <a:t>Advanced Internet Search Strategies</a:t>
            </a:r>
          </a:p>
        </p:txBody>
      </p:sp>
      <p:sp>
        <p:nvSpPr>
          <p:cNvPr id="105477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B91D8-202B-42BB-991E-E4AF1A399CEE}" type="datetime4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 October 2018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/>
                </a:solidFill>
                <a:cs typeface="Arial" charset="0"/>
              </a:rPr>
              <a:t>(c) Karen Blakeman 2009</a:t>
            </a: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331CA-DA94-4DC4-9864-185C2E1E357A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02624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01-3F30-41C7-99B1-9E7A38A055E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>
              <a:defRPr sz="2400"/>
            </a:lvl2pPr>
            <a:lvl3pPr>
              <a:buNone/>
              <a:defRPr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3A9B-E08B-4FE5-AFC5-9E73D44F3DAB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6B2-75B2-41B4-99BE-4504822B87C4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61DE-31E9-4ED9-90C5-EE80DDE09BD6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42D-D79A-4624-AD0C-4B8E2290A6B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/>
          </a:bodyPr>
          <a:lstStyle>
            <a:lvl1pPr>
              <a:defRPr sz="26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2CA-069D-446A-8035-E5094D7613B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F84C-4597-4912-A6FC-7F37B7459302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F0D-C3FD-4C0C-89E1-E767646A1153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2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>
              <a:defRPr sz="22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2F73-44C6-4D11-8E1E-80AE8A806C3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C7F3-F286-48EF-B148-9B5D951400F4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5DEA-E8AA-43F1-9841-D0E7356A0441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0B842-188F-4EC2-B5BA-B13DDB473C27}" type="datetimeFigureOut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8EC4-7C06-4FA0-AD36-4F76913DF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 baseline="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None/>
        <a:defRPr sz="2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E01E-95C1-4CC2-8767-9BC4BEA1077E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8EC4-7C06-4FA0-AD36-4F76913DFB0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600" kern="1200" baseline="0">
          <a:solidFill>
            <a:schemeClr val="accent2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0" algn="l" defTabSz="9144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mailto:Karen.Blakeman@rba.co.uk" TargetMode="External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ba.co.uk/as/" TargetMode="External"/><Relationship Id="rId5" Type="http://schemas.openxmlformats.org/officeDocument/2006/relationships/hyperlink" Target="http://www.twitter.com/karenblakeman" TargetMode="External"/><Relationship Id="rId4" Type="http://schemas.openxmlformats.org/officeDocument/2006/relationships/hyperlink" Target="http://www.rba.co.uk/" TargetMode="External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capitalist.com/internet-minute-2018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s://yandex.com/imag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s://tiney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s://tiney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tiney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acker.com/how-to-perform-a-reverse-image-search-the-easy-way-1828385440" TargetMode="External"/><Relationship Id="rId2" Type="http://schemas.openxmlformats.org/officeDocument/2006/relationships/hyperlink" Target="http://beebom.com/reverse-image-search-engines-apps-us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http://labs.tineye.com/multicolr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labs.tineye.com/multicol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multimedia/guidelines/index.html" TargetMode="External"/><Relationship Id="rId3" Type="http://schemas.openxmlformats.org/officeDocument/2006/relationships/hyperlink" Target="http://commons.wikimedia.org/" TargetMode="External"/><Relationship Id="rId7" Type="http://schemas.openxmlformats.org/officeDocument/2006/relationships/hyperlink" Target="https://www.nas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comecollection.org/works" TargetMode="External"/><Relationship Id="rId5" Type="http://schemas.openxmlformats.org/officeDocument/2006/relationships/hyperlink" Target="https://openphoto.net/" TargetMode="External"/><Relationship Id="rId4" Type="http://schemas.openxmlformats.org/officeDocument/2006/relationships/hyperlink" Target="http://www.morguefile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commons/institutions/" TargetMode="External"/><Relationship Id="rId5" Type="http://schemas.openxmlformats.org/officeDocument/2006/relationships/hyperlink" Target="https://www.flickr.com/creativecommons/" TargetMode="External"/><Relationship Id="rId4" Type="http://schemas.openxmlformats.org/officeDocument/2006/relationships/hyperlink" Target="https://ccsearch.creativecommons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" TargetMode="External"/><Relationship Id="rId4" Type="http://schemas.openxmlformats.org/officeDocument/2006/relationships/hyperlink" Target="http://publicdomainarchive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.u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com/video/search" TargetMode="External"/><Relationship Id="rId2" Type="http://schemas.openxmlformats.org/officeDocument/2006/relationships/hyperlink" Target="https://www.bing.com/vide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stennotes.com/" TargetMode="External"/><Relationship Id="rId5" Type="http://schemas.openxmlformats.org/officeDocument/2006/relationships/hyperlink" Target="https://www.dailymotion.com/" TargetMode="External"/><Relationship Id="rId4" Type="http://schemas.openxmlformats.org/officeDocument/2006/relationships/hyperlink" Target="https://vimeo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tify.com/uk/" TargetMode="External"/><Relationship Id="rId7" Type="http://schemas.openxmlformats.org/officeDocument/2006/relationships/hyperlink" Target="http://archive.org/details/audio" TargetMode="External"/><Relationship Id="rId2" Type="http://schemas.openxmlformats.org/officeDocument/2006/relationships/hyperlink" Target="http://www.ted.com/tal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org/details/movies" TargetMode="External"/><Relationship Id="rId5" Type="http://schemas.openxmlformats.org/officeDocument/2006/relationships/hyperlink" Target="https://www.bbc.co.uk/informationandarchives/archivenews" TargetMode="External"/><Relationship Id="rId4" Type="http://schemas.openxmlformats.org/officeDocument/2006/relationships/hyperlink" Target="https://www.bbc.co.u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hyperlink" Target="https://archiveshub.jisc.ac.uk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marc.com/application/photography" TargetMode="External"/><Relationship Id="rId2" Type="http://schemas.openxmlformats.org/officeDocument/2006/relationships/hyperlink" Target="http://picscout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https://www.europeana.eu/portal/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hyperlink" Target="https://artsandculture.google.com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ulture.com/2018/10/banksy-adds-new-spin-rich-tradition-artists-destroying-art.html" TargetMode="External"/><Relationship Id="rId2" Type="http://schemas.openxmlformats.org/officeDocument/2006/relationships/hyperlink" Target="http://www.opencultur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7" Type="http://schemas.openxmlformats.org/officeDocument/2006/relationships/hyperlink" Target="https://www.nature.com/sdata/" TargetMode="External"/><Relationship Id="rId2" Type="http://schemas.openxmlformats.org/officeDocument/2006/relationships/hyperlink" Target="https://www.re3dat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effield.ac.uk/library/rdm/repositories" TargetMode="External"/><Relationship Id="rId5" Type="http://schemas.openxmlformats.org/officeDocument/2006/relationships/hyperlink" Target="https://data.europa.eu/euodp/en/home" TargetMode="External"/><Relationship Id="rId4" Type="http://schemas.openxmlformats.org/officeDocument/2006/relationships/hyperlink" Target="https://data.gov.u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-publishing.com/elsevier-launches-mendeley-data-to-manage-entire-lifecycle-of-research-data/" TargetMode="External"/><Relationship Id="rId2" Type="http://schemas.openxmlformats.org/officeDocument/2006/relationships/hyperlink" Target="https://data.mendel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hyperlink" Target="https://www.google.com/publicdata/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.google/products/search/making-it-easier-discover-datasets/" TargetMode="External"/><Relationship Id="rId2" Type="http://schemas.openxmlformats.org/officeDocument/2006/relationships/hyperlink" Target="https://toolbox.google.com/datasetsear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hyperlink" Target="https://www.infotoday.eu/Articles/Editorial/Featured-Articles/Google-Dataset-search-first-impressions-127518.a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hyperlink" Target="https://toolbox.google.com/datasetsearch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hyperlink" Target="https://toolbox.google.com/datasetsearch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hyperlink" Target="https://creativecomm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hyperlink" Target="http://zanran.com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hyperlink" Target="http://zanran.com/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hyperlink" Target="https://www.statist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blog.google/products/search/making-visual-content-more-useful-sear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F1E20-9B18-4840-BA4F-A5A9D1F564C4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899592" y="237709"/>
            <a:ext cx="7200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3200" dirty="0" smtClean="0"/>
              <a:t>Non-textual Search: image, video, audio and datasets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ILI </a:t>
            </a:r>
            <a:r>
              <a:rPr lang="en-GB" sz="3200" dirty="0" smtClean="0"/>
              <a:t>2018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547664" y="2419237"/>
            <a:ext cx="6624736" cy="10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GB" sz="2000" dirty="0"/>
              <a:t>Karen Blakeman, RBA Information </a:t>
            </a:r>
            <a:r>
              <a:rPr lang="en-GB" sz="2000" dirty="0" smtClean="0"/>
              <a:t>Services</a:t>
            </a:r>
            <a:br>
              <a:rPr lang="en-GB" sz="2000" dirty="0" smtClean="0"/>
            </a:br>
            <a:r>
              <a:rPr lang="en-GB" sz="2000" dirty="0" smtClean="0">
                <a:hlinkClick r:id="rId3"/>
              </a:rPr>
              <a:t>Karen.Blakeman@rba.co.uk</a:t>
            </a:r>
            <a:r>
              <a:rPr lang="en-GB" sz="2000" dirty="0" smtClean="0"/>
              <a:t>   </a:t>
            </a:r>
            <a:r>
              <a:rPr lang="en-GB" sz="2000" dirty="0" smtClean="0">
                <a:hlinkClick r:id="rId4"/>
              </a:rPr>
              <a:t>www.rba.co.uk</a:t>
            </a:r>
            <a:r>
              <a:rPr lang="en-GB" sz="2000" dirty="0" smtClean="0"/>
              <a:t> </a:t>
            </a:r>
            <a:r>
              <a:rPr lang="en-GB" sz="2000" dirty="0" smtClean="0">
                <a:hlinkClick r:id="rId5"/>
              </a:rPr>
              <a:t>twitter.com/</a:t>
            </a:r>
            <a:r>
              <a:rPr lang="en-GB" sz="2000" dirty="0" err="1" smtClean="0">
                <a:hlinkClick r:id="rId5"/>
              </a:rPr>
              <a:t>karenblakeman</a:t>
            </a:r>
            <a:r>
              <a:rPr lang="en-GB" sz="2000" dirty="0" smtClean="0">
                <a:hlinkClick r:id="rId6"/>
              </a:rPr>
              <a:t>/</a:t>
            </a:r>
            <a:r>
              <a:rPr lang="en-GB" sz="2000" dirty="0" smtClean="0"/>
              <a:t> </a:t>
            </a:r>
            <a:endParaRPr lang="en-GB" sz="2000" dirty="0">
              <a:hlinkClick r:id="rId4"/>
            </a:endParaRPr>
          </a:p>
        </p:txBody>
      </p:sp>
      <p:sp>
        <p:nvSpPr>
          <p:cNvPr id="133122" name="AutoShape 2" descr="120th Anniversary of First Modern Olympic G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Data_Tit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077072"/>
            <a:ext cx="3886200" cy="1809750"/>
          </a:xfrm>
          <a:prstGeom prst="rect">
            <a:avLst/>
          </a:prstGeom>
        </p:spPr>
      </p:pic>
      <p:pic>
        <p:nvPicPr>
          <p:cNvPr id="9" name="Picture 8" descr="Title-Im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789040"/>
            <a:ext cx="2321002" cy="2376264"/>
          </a:xfrm>
          <a:prstGeom prst="rect">
            <a:avLst/>
          </a:prstGeom>
        </p:spPr>
      </p:pic>
      <p:pic>
        <p:nvPicPr>
          <p:cNvPr id="10" name="Picture 9" descr="Title_Vide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4293096"/>
            <a:ext cx="2026892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latin typeface="Arial" pitchFamily="34" charset="0"/>
                <a:cs typeface="Arial" pitchFamily="34" charset="0"/>
              </a:rPr>
              <a:t>Google image search - colour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BEA2F-584D-4E1C-9BC8-7D6266C1F1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arrots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85825"/>
            <a:ext cx="5899155" cy="44873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 descr="Carrots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6614673" cy="381642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image search – usage rights</a:t>
            </a:r>
            <a:endParaRPr lang="en-GB" dirty="0"/>
          </a:p>
        </p:txBody>
      </p:sp>
      <p:pic>
        <p:nvPicPr>
          <p:cNvPr id="3" name="Picture 2" descr="Carrots_4_Licen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16824" cy="5488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Image Search - type</a:t>
            </a:r>
            <a:endParaRPr lang="en-GB" dirty="0"/>
          </a:p>
        </p:txBody>
      </p:sp>
      <p:pic>
        <p:nvPicPr>
          <p:cNvPr id="3" name="Picture 2" descr="Google_Image_Search_Type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052737"/>
            <a:ext cx="5472608" cy="354834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 descr="Google_Image_Search_Type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947" y="2687442"/>
            <a:ext cx="4709517" cy="36938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en-GB" dirty="0" smtClean="0"/>
              <a:t>Google image search - Time</a:t>
            </a:r>
            <a:endParaRPr lang="en-GB" dirty="0"/>
          </a:p>
        </p:txBody>
      </p:sp>
      <p:pic>
        <p:nvPicPr>
          <p:cNvPr id="5" name="Picture 4" descr="Google_Image_Search_time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07" y="1209674"/>
            <a:ext cx="7347255" cy="502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image search -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864096"/>
          </a:xfrm>
        </p:spPr>
        <p:txBody>
          <a:bodyPr/>
          <a:lstStyle/>
          <a:p>
            <a:r>
              <a:rPr lang="en-GB" dirty="0" smtClean="0"/>
              <a:t>Google won’t show images if you set a time before April 2008</a:t>
            </a:r>
            <a:endParaRPr lang="en-GB" dirty="0"/>
          </a:p>
        </p:txBody>
      </p:sp>
      <p:pic>
        <p:nvPicPr>
          <p:cNvPr id="6" name="Picture 5" descr="Google_Image_Search_time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60048"/>
            <a:ext cx="5925467" cy="29834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 descr="Google_Image_Search_time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410" y="3501008"/>
            <a:ext cx="3986014" cy="315095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image search – selecting an image</a:t>
            </a:r>
            <a:endParaRPr lang="en-GB" dirty="0"/>
          </a:p>
        </p:txBody>
      </p:sp>
      <p:pic>
        <p:nvPicPr>
          <p:cNvPr id="4" name="Picture 3" descr="Carrots_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4651"/>
            <a:ext cx="9144000" cy="55527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reverse image search</a:t>
            </a:r>
            <a:endParaRPr lang="en-GB" dirty="0"/>
          </a:p>
        </p:txBody>
      </p:sp>
      <p:pic>
        <p:nvPicPr>
          <p:cNvPr id="4" name="Picture 3" descr="Google_Reverse_Image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5256584" cy="2318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oogle_Reverse_Image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43994"/>
            <a:ext cx="6362700" cy="3181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52120" y="2204864"/>
            <a:ext cx="237626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camera</a:t>
            </a:r>
            <a:endParaRPr lang="en-GB" dirty="0"/>
          </a:p>
        </p:txBody>
      </p:sp>
      <p:sp>
        <p:nvSpPr>
          <p:cNvPr id="8" name="Left Arrow 7"/>
          <p:cNvSpPr/>
          <p:nvPr/>
        </p:nvSpPr>
        <p:spPr>
          <a:xfrm>
            <a:off x="4499992" y="2276872"/>
            <a:ext cx="1152128" cy="21602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rot="16200000">
            <a:off x="3347863" y="3717031"/>
            <a:ext cx="1800201" cy="21602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4941168"/>
            <a:ext cx="1944216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Paste image URL into box or choose the ‘Upload an image’ option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en-GB" dirty="0" smtClean="0"/>
              <a:t>Google reverse image search - results</a:t>
            </a:r>
            <a:endParaRPr lang="en-GB" dirty="0"/>
          </a:p>
        </p:txBody>
      </p:sp>
      <p:pic>
        <p:nvPicPr>
          <p:cNvPr id="3" name="Picture 2" descr="Google_Reverse_Image_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76024"/>
            <a:ext cx="3456384" cy="2536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oogle_Reverse_Image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5112568" cy="324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32129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Scroll down to....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 descr="Google_Reverse_Image_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9030" y="1268760"/>
            <a:ext cx="5264970" cy="3954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55776" y="1589311"/>
            <a:ext cx="1224136" cy="615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Click </a:t>
            </a:r>
            <a:r>
              <a:rPr lang="en-GB" sz="1700" dirty="0" smtClean="0"/>
              <a:t>on All sizes</a:t>
            </a:r>
            <a:endParaRPr lang="en-GB" sz="1700" dirty="0"/>
          </a:p>
        </p:txBody>
      </p:sp>
      <p:sp>
        <p:nvSpPr>
          <p:cNvPr id="8" name="Left Arrow 7"/>
          <p:cNvSpPr/>
          <p:nvPr/>
        </p:nvSpPr>
        <p:spPr>
          <a:xfrm rot="10990899">
            <a:off x="2774202" y="2680370"/>
            <a:ext cx="1218585" cy="14728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rot="18549933">
            <a:off x="2055568" y="2255613"/>
            <a:ext cx="677445" cy="23622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  <a:cs typeface="Arial" charset="0"/>
              </a:rPr>
              <a:t>Bing image search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C4A840-DF48-4167-8540-2E14BE7B0C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F61DE-7DB7-4F27-BD16-0E5C77179C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Bing_Carrots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709761"/>
            <a:ext cx="8353425" cy="5743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 image search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088232"/>
          </a:xfrm>
        </p:spPr>
        <p:txBody>
          <a:bodyPr>
            <a:normAutofit/>
          </a:bodyPr>
          <a:lstStyle/>
          <a:p>
            <a:r>
              <a:rPr lang="en-GB" dirty="0" smtClean="0"/>
              <a:t>“Date” only offers All, Past 24 hours, Past week, Past month, Past year</a:t>
            </a:r>
          </a:p>
          <a:p>
            <a:endParaRPr lang="en-GB" dirty="0" smtClean="0"/>
          </a:p>
          <a:p>
            <a:r>
              <a:rPr lang="en-GB" dirty="0" smtClean="0"/>
              <a:t>Bing has a separate “People” tab and “License” has options for All Creative Commons and Public domain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 descr="Bing_Licen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3096343" cy="341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ute_Intern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36084"/>
            <a:ext cx="4993927" cy="50694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Infographic</a:t>
            </a:r>
            <a:r>
              <a:rPr lang="en-GB" dirty="0" smtClean="0"/>
              <a:t>: What Happens in an Internet Minute in 2018?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http://www.visualcapitalist.com/internet-minute-2018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 reverse image search </a:t>
            </a:r>
            <a:endParaRPr lang="en-GB" dirty="0"/>
          </a:p>
        </p:txBody>
      </p:sp>
      <p:pic>
        <p:nvPicPr>
          <p:cNvPr id="5" name="Picture 4" descr="Bing_Reverse_Image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876675" cy="26384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 descr="Bing_Reverse_Image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879531"/>
            <a:ext cx="6408712" cy="386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ng_Visual_Se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80" y="967129"/>
            <a:ext cx="6148212" cy="3974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 </a:t>
            </a:r>
            <a:r>
              <a:rPr lang="en-GB" dirty="0" smtClean="0"/>
              <a:t>Visual Search - </a:t>
            </a:r>
            <a:r>
              <a:rPr lang="en-GB" dirty="0" smtClean="0"/>
              <a:t>search </a:t>
            </a:r>
            <a:r>
              <a:rPr lang="en-GB" dirty="0" smtClean="0"/>
              <a:t>within an </a:t>
            </a:r>
            <a:r>
              <a:rPr lang="en-GB" dirty="0" smtClean="0"/>
              <a:t>image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008" y="5253007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</a:t>
            </a:r>
            <a:r>
              <a:rPr lang="en-GB" dirty="0" smtClean="0"/>
              <a:t>Visual Search in the lower left hand area of the screen, then </a:t>
            </a:r>
            <a:r>
              <a:rPr lang="en-GB" dirty="0" smtClean="0"/>
              <a:t> </a:t>
            </a:r>
            <a:r>
              <a:rPr lang="en-GB" dirty="0" smtClean="0"/>
              <a:t>drag and resize box around the object you want to search for</a:t>
            </a:r>
            <a:endParaRPr lang="en-GB" dirty="0"/>
          </a:p>
        </p:txBody>
      </p:sp>
      <p:pic>
        <p:nvPicPr>
          <p:cNvPr id="10" name="Picture 9" descr="Bing_reverse_Image_Bus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258" y="3472382"/>
            <a:ext cx="4746246" cy="32689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232355">
            <a:off x="4129840" y="6070564"/>
            <a:ext cx="936104" cy="2395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Yandex</a:t>
            </a:r>
            <a:r>
              <a:rPr lang="en-GB" dirty="0" smtClean="0"/>
              <a:t> image search - </a:t>
            </a:r>
            <a:r>
              <a:rPr lang="en-GB" dirty="0" smtClean="0">
                <a:hlinkClick r:id="rId2"/>
              </a:rPr>
              <a:t>https://yandex.com/images/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6063"/>
          </a:xfrm>
        </p:spPr>
        <p:txBody>
          <a:bodyPr/>
          <a:lstStyle/>
          <a:p>
            <a:r>
              <a:rPr lang="en-GB" dirty="0" smtClean="0"/>
              <a:t>No License option and only “Recent” for date</a:t>
            </a:r>
            <a:endParaRPr lang="en-GB" dirty="0"/>
          </a:p>
        </p:txBody>
      </p:sp>
      <p:pic>
        <p:nvPicPr>
          <p:cNvPr id="4" name="Picture 3" descr="Yandex_Images_Carrots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9875"/>
            <a:ext cx="9144000" cy="489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Yandex</a:t>
            </a:r>
            <a:r>
              <a:rPr lang="en-GB" dirty="0" smtClean="0"/>
              <a:t> reverse image search</a:t>
            </a:r>
            <a:endParaRPr lang="en-GB" dirty="0"/>
          </a:p>
        </p:txBody>
      </p:sp>
      <p:pic>
        <p:nvPicPr>
          <p:cNvPr id="3" name="Picture 2" descr="Yandex_Reverse_Image_Se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004636"/>
            <a:ext cx="7344816" cy="563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Tineye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https://tineye.com/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 descr="TinEye_Reverse_Image_Sear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5676900" cy="2438400"/>
          </a:xfrm>
          <a:prstGeom prst="rect">
            <a:avLst/>
          </a:prstGeom>
        </p:spPr>
      </p:pic>
      <p:pic>
        <p:nvPicPr>
          <p:cNvPr id="4" name="Picture 3" descr="TinEye_Reverse_Image_Search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948006"/>
            <a:ext cx="5616624" cy="4850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inEye_Reverse_Image_Search_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05063"/>
            <a:ext cx="1972816" cy="2301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 rot="21044916">
            <a:off x="2386191" y="4625136"/>
            <a:ext cx="1237298" cy="2179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Tineye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https://tineye.com/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 descr="TinEye_Reverse_Image_Search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4730363" cy="5688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TinEye_Reverse_Image_Search_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276872"/>
            <a:ext cx="6588224" cy="2858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Various browser add-ons, extensions and apps</a:t>
            </a:r>
            <a:endParaRPr lang="en-GB" dirty="0"/>
          </a:p>
        </p:txBody>
      </p:sp>
      <p:pic>
        <p:nvPicPr>
          <p:cNvPr id="3" name="Picture 2" descr="Reverse_Image_Search_Chrome_Extens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353" y="1179708"/>
            <a:ext cx="6130999" cy="502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9965-46FD-4C04-91F3-49ACB6E9D410}" type="datetime1">
              <a:rPr lang="en-GB" smtClean="0"/>
              <a:pPr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7" name="Picture 6" descr="Facebook_Lords_Pho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37494" cy="4968552"/>
          </a:xfrm>
          <a:prstGeom prst="rect">
            <a:avLst/>
          </a:prstGeom>
        </p:spPr>
      </p:pic>
      <p:pic>
        <p:nvPicPr>
          <p:cNvPr id="8" name="Picture 7" descr="Facebook_Lords_Photo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936998"/>
            <a:ext cx="5969918" cy="2660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685145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Is this really a photo of the UK House </a:t>
            </a:r>
            <a:r>
              <a:rPr lang="en-GB" sz="2000" dirty="0" smtClean="0"/>
              <a:t>of Lords debating the future of the NHS?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Tineye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2"/>
              </a:rPr>
              <a:t>http://tineye.com/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pic>
        <p:nvPicPr>
          <p:cNvPr id="8" name="Picture 7" descr="tiney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30178"/>
            <a:ext cx="6831335" cy="1773433"/>
          </a:xfrm>
          <a:prstGeom prst="rect">
            <a:avLst/>
          </a:prstGeom>
        </p:spPr>
      </p:pic>
      <p:pic>
        <p:nvPicPr>
          <p:cNvPr id="6" name="Picture 5" descr="Tineye_Image_Search_Resul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916832"/>
            <a:ext cx="4709852" cy="4725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3142709"/>
            <a:ext cx="2088232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Option to sort by oldest</a:t>
            </a:r>
            <a:endParaRPr lang="en-GB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4437112"/>
            <a:ext cx="1512168" cy="43204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DB9F4-F694-418C-B807-D1D76F498E2A}" type="datetime1">
              <a:rPr lang="en-GB" smtClean="0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188640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Best Reverse Image Search Engines, Apps And Uses (2016) Updated 15 October 2017 </a:t>
            </a:r>
            <a:r>
              <a:rPr lang="en-GB" sz="2200" dirty="0" smtClean="0">
                <a:hlinkClick r:id="rId2"/>
              </a:rPr>
              <a:t>http://beebom.com/reverse-image-search-engines-apps-uses/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683568" y="3212976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The Best Ways to Perform a Reverse Image Search</a:t>
            </a:r>
          </a:p>
          <a:p>
            <a:r>
              <a:rPr lang="en-GB" sz="2200" dirty="0" smtClean="0">
                <a:hlinkClick r:id="rId3"/>
              </a:rPr>
              <a:t>https://</a:t>
            </a:r>
            <a:r>
              <a:rPr lang="en-GB" sz="2200" dirty="0" smtClean="0">
                <a:hlinkClick r:id="rId3"/>
              </a:rPr>
              <a:t>lifehacker.com/how-to-perform-a-reverse-image-search-the-easy-way-1828385440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9" name="Picture 8" descr="Best_Reverse_Image_Sear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695" y="1531158"/>
            <a:ext cx="7985745" cy="1321778"/>
          </a:xfrm>
          <a:prstGeom prst="rect">
            <a:avLst/>
          </a:prstGeom>
        </p:spPr>
      </p:pic>
      <p:pic>
        <p:nvPicPr>
          <p:cNvPr id="10" name="Picture 9" descr="Reverse_Image_Se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81128"/>
            <a:ext cx="76390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93290"/>
          </a:xfrm>
        </p:spPr>
        <p:txBody>
          <a:bodyPr/>
          <a:lstStyle/>
          <a:p>
            <a:r>
              <a:rPr lang="en-GB" dirty="0" smtClean="0"/>
              <a:t>Images, </a:t>
            </a:r>
            <a:r>
              <a:rPr lang="en-GB" dirty="0" smtClean="0"/>
              <a:t> sound, video, datasets for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980728"/>
            <a:ext cx="7344816" cy="5400600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GB" sz="2400" dirty="0" smtClean="0"/>
              <a:t>Photos, charts, graphs, diagrams, </a:t>
            </a:r>
            <a:r>
              <a:rPr lang="en-GB" sz="2400" dirty="0" smtClean="0"/>
              <a:t>sketches</a:t>
            </a:r>
          </a:p>
          <a:p>
            <a:pPr algn="ctr">
              <a:lnSpc>
                <a:spcPct val="130000"/>
              </a:lnSpc>
            </a:pPr>
            <a:r>
              <a:rPr lang="en-GB" sz="2400" dirty="0" smtClean="0"/>
              <a:t>News </a:t>
            </a:r>
            <a:r>
              <a:rPr lang="en-GB" sz="2400" dirty="0" smtClean="0"/>
              <a:t>footage - current and </a:t>
            </a:r>
            <a:r>
              <a:rPr lang="en-GB" sz="2400" dirty="0" smtClean="0"/>
              <a:t>archived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sz="2400" dirty="0" smtClean="0"/>
              <a:t>Presentations</a:t>
            </a:r>
            <a:r>
              <a:rPr lang="en-GB" sz="2400" dirty="0" smtClean="0"/>
              <a:t>, </a:t>
            </a:r>
            <a:r>
              <a:rPr lang="en-GB" sz="2400" dirty="0" smtClean="0"/>
              <a:t>lectures, corporate communications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sz="2400" dirty="0" smtClean="0"/>
              <a:t>Literary </a:t>
            </a:r>
            <a:r>
              <a:rPr lang="en-GB" sz="2400" dirty="0" smtClean="0"/>
              <a:t>readings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sz="2400" dirty="0" smtClean="0"/>
              <a:t>TV and radio </a:t>
            </a:r>
            <a:r>
              <a:rPr lang="en-GB" sz="2400" dirty="0" smtClean="0"/>
              <a:t>programmes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sz="2400" dirty="0" smtClean="0"/>
              <a:t>“How to</a:t>
            </a:r>
            <a:r>
              <a:rPr lang="en-GB" sz="2400" dirty="0" smtClean="0"/>
              <a:t>...”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sz="2400" dirty="0" smtClean="0"/>
              <a:t>Creating interactive maps, customised charts and 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dirty="0" err="1" smtClean="0"/>
              <a:t>i</a:t>
            </a:r>
            <a:r>
              <a:rPr lang="en-GB" sz="2400" dirty="0" err="1" smtClean="0"/>
              <a:t>nfographics</a:t>
            </a:r>
            <a:endParaRPr lang="en-GB" sz="2400" dirty="0" smtClean="0"/>
          </a:p>
          <a:p>
            <a:pPr algn="ctr">
              <a:lnSpc>
                <a:spcPct val="130000"/>
              </a:lnSpc>
            </a:pPr>
            <a:endParaRPr lang="en-GB" sz="2400" dirty="0" smtClean="0"/>
          </a:p>
          <a:p>
            <a:pPr algn="ctr">
              <a:lnSpc>
                <a:spcPct val="130000"/>
              </a:lnSpc>
            </a:pPr>
            <a:r>
              <a:rPr lang="en-GB" sz="2800" b="1" dirty="0" smtClean="0"/>
              <a:t>And lots more!</a:t>
            </a:r>
          </a:p>
          <a:p>
            <a:pPr algn="ctr"/>
            <a:endParaRPr lang="en-GB" sz="2400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870A-9098-4EE9-957C-949CAB536300}" type="datetime1">
              <a:rPr lang="en-GB" smtClean="0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/>
          <a:lstStyle/>
          <a:p>
            <a:r>
              <a:rPr lang="en-GB" sz="2200" dirty="0" err="1" smtClean="0">
                <a:latin typeface="Arial" charset="0"/>
                <a:cs typeface="Arial" charset="0"/>
              </a:rPr>
              <a:t>TinEye</a:t>
            </a:r>
            <a:r>
              <a:rPr lang="en-GB" sz="2200" dirty="0" smtClean="0">
                <a:latin typeface="Arial" charset="0"/>
                <a:cs typeface="Arial" charset="0"/>
              </a:rPr>
              <a:t> Multicolr </a:t>
            </a:r>
            <a:r>
              <a:rPr lang="en-GB" sz="2000" dirty="0" smtClean="0">
                <a:latin typeface="Arial" charset="0"/>
                <a:cs typeface="Arial" charset="0"/>
                <a:hlinkClick r:id="rId2"/>
              </a:rPr>
              <a:t>http://labs.tineye.com/multicolr</a:t>
            </a:r>
            <a:endParaRPr lang="en-GB" sz="2200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D3A63E-16D1-4CAE-B8F9-768A2988E05A}" type="datetime1">
              <a:rPr lang="en-GB" smtClean="0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B54A-2AA1-42E4-9572-4D479A7DF80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9" name="Picture 8" descr="Multico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4610"/>
            <a:ext cx="9144000" cy="55987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/>
          <a:lstStyle/>
          <a:p>
            <a:r>
              <a:rPr lang="en-GB" sz="2200" dirty="0" err="1" smtClean="0">
                <a:latin typeface="Arial" charset="0"/>
                <a:cs typeface="Arial" charset="0"/>
              </a:rPr>
              <a:t>TinEye</a:t>
            </a:r>
            <a:r>
              <a:rPr lang="en-GB" sz="2200" dirty="0" smtClean="0">
                <a:latin typeface="Arial" charset="0"/>
                <a:cs typeface="Arial" charset="0"/>
              </a:rPr>
              <a:t> Multicolr </a:t>
            </a:r>
            <a:r>
              <a:rPr lang="en-GB" sz="2000" dirty="0" smtClean="0">
                <a:latin typeface="Arial" charset="0"/>
                <a:cs typeface="Arial" charset="0"/>
                <a:hlinkClick r:id="rId2"/>
              </a:rPr>
              <a:t>http://labs.tineye.com/multicolr</a:t>
            </a:r>
            <a:endParaRPr lang="en-GB" sz="2200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D3A63E-16D1-4CAE-B8F9-768A2988E05A}" type="datetime1">
              <a:rPr lang="en-GB" smtClean="0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B54A-2AA1-42E4-9572-4D479A7DF80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7" name="Picture 6" descr="Multicolr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552825" cy="3752850"/>
          </a:xfrm>
          <a:prstGeom prst="rect">
            <a:avLst/>
          </a:prstGeom>
        </p:spPr>
      </p:pic>
      <p:pic>
        <p:nvPicPr>
          <p:cNvPr id="8" name="Picture 7" descr="Multicolr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348880"/>
            <a:ext cx="5544616" cy="3962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2082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Selected Creative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Commons and public domain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image  databases</a:t>
            </a:r>
            <a:endParaRPr lang="en-GB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80728"/>
            <a:ext cx="7992243" cy="5400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Wikimedia Commons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(but double check)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MorgueFile.com 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4"/>
              </a:rPr>
              <a:t>http://www.morguefile.com/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err="1" smtClean="0"/>
              <a:t>C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urated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open source photos @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openphoto.net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5"/>
              </a:rPr>
              <a:t>https://openphoto.net/</a:t>
            </a:r>
            <a:r>
              <a:rPr lang="en-GB" dirty="0" smtClean="0"/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err="1" smtClean="0"/>
              <a:t>Wellcome</a:t>
            </a:r>
            <a:r>
              <a:rPr lang="en-GB" dirty="0" smtClean="0"/>
              <a:t> Collection Images (various Creative Commons – check details for each image) </a:t>
            </a:r>
            <a:r>
              <a:rPr lang="en-GB" dirty="0" smtClean="0">
                <a:hlinkClick r:id="rId6"/>
              </a:rPr>
              <a:t>https://wellcomecollection.org/works</a:t>
            </a: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NASA 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7"/>
              </a:rPr>
              <a:t>https://www.nasa.gov/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(check usage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quidelines</a:t>
            </a:r>
            <a:r>
              <a:rPr lang="en-GB" dirty="0" smtClean="0"/>
              <a:t> at </a:t>
            </a:r>
            <a:r>
              <a:rPr lang="en-GB" dirty="0" smtClean="0">
                <a:hlinkClick r:id="rId8"/>
              </a:rPr>
              <a:t>https://www.nasa.gov/multimedia/guidelines/index.html</a:t>
            </a:r>
            <a:r>
              <a:rPr lang="en-GB" dirty="0" smtClean="0"/>
              <a:t>)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7A1346-ABB3-4701-89DE-35E6ACA7912F}" type="datetime1">
              <a:rPr lang="en-GB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B594CC-06EA-48B3-B9C5-7D88768A9B75}" type="slidenum">
              <a:rPr lang="en-GB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32</a:t>
            </a:fld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2082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Selected Creative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Commons and public domain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image  databases</a:t>
            </a:r>
            <a:endParaRPr lang="en-GB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68760"/>
            <a:ext cx="7992243" cy="5112568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dirty="0" smtClean="0"/>
              <a:t>Geograph </a:t>
            </a:r>
            <a:r>
              <a:rPr lang="en-GB" dirty="0" smtClean="0">
                <a:hlinkClick r:id="rId3"/>
              </a:rPr>
              <a:t>https://www.geograph.org.uk/</a:t>
            </a:r>
            <a:r>
              <a:rPr lang="en-GB" dirty="0" smtClean="0"/>
              <a:t>  “UK and Ireland photos of landmarks and buildings for every Ordnance Survey grid”</a:t>
            </a:r>
          </a:p>
          <a:p>
            <a:pPr>
              <a:lnSpc>
                <a:spcPct val="120000"/>
              </a:lnSpc>
              <a:defRPr/>
            </a:pPr>
            <a:endParaRPr lang="en-GB" dirty="0" smtClean="0"/>
          </a:p>
          <a:p>
            <a:pPr>
              <a:lnSpc>
                <a:spcPct val="120000"/>
              </a:lnSpc>
              <a:defRPr/>
            </a:pPr>
            <a:r>
              <a:rPr lang="en-GB" dirty="0" smtClean="0"/>
              <a:t>CC Search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 smtClean="0">
                <a:hlinkClick r:id="rId4"/>
              </a:rPr>
              <a:t>://ccsearch.creativecommons.org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>
              <a:lnSpc>
                <a:spcPct val="120000"/>
              </a:lnSpc>
              <a:defRPr/>
            </a:pPr>
            <a:endParaRPr lang="en-GB" dirty="0" smtClean="0"/>
          </a:p>
          <a:p>
            <a:pPr>
              <a:lnSpc>
                <a:spcPct val="120000"/>
              </a:lnSpc>
              <a:defRPr/>
            </a:pPr>
            <a:r>
              <a:rPr lang="en-GB" dirty="0" smtClean="0"/>
              <a:t>Flickr: Creative Commons  </a:t>
            </a:r>
            <a:r>
              <a:rPr lang="en-GB" dirty="0" smtClean="0">
                <a:hlinkClick r:id="rId5"/>
              </a:rPr>
              <a:t>https://www.flickr.com/creativecommons/</a:t>
            </a:r>
            <a:r>
              <a:rPr lang="en-GB" dirty="0" smtClean="0"/>
              <a:t> </a:t>
            </a:r>
            <a:endParaRPr lang="en-GB" dirty="0" smtClean="0"/>
          </a:p>
          <a:p>
            <a:pPr>
              <a:lnSpc>
                <a:spcPct val="120000"/>
              </a:lnSpc>
              <a:defRPr/>
            </a:pPr>
            <a:endParaRPr lang="en-GB" dirty="0" smtClean="0"/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Flickr: The Commons  </a:t>
            </a:r>
            <a:r>
              <a:rPr lang="en-GB" dirty="0" smtClean="0">
                <a:latin typeface="Arial" charset="0"/>
                <a:cs typeface="Arial" charset="0"/>
                <a:hlinkClick r:id="rId6"/>
              </a:rPr>
              <a:t>https://www.flickr.com/commons/institutions/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endParaRPr lang="en-GB" dirty="0" smtClean="0"/>
          </a:p>
          <a:p>
            <a:pPr>
              <a:lnSpc>
                <a:spcPct val="120000"/>
              </a:lnSpc>
              <a:defRPr/>
            </a:pPr>
            <a:endParaRPr lang="en-GB" dirty="0" smtClean="0"/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7A1346-ABB3-4701-89DE-35E6ACA7912F}" type="datetime1">
              <a:rPr lang="en-GB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B594CC-06EA-48B3-B9C5-7D88768A9B75}" type="slidenum">
              <a:rPr lang="en-GB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33</a:t>
            </a:fld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of free photo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Images - </a:t>
            </a:r>
            <a:r>
              <a:rPr lang="en-GB" dirty="0" err="1" smtClean="0"/>
              <a:t>Pixabay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https://pixabay.com/</a:t>
            </a:r>
            <a:r>
              <a:rPr lang="en-GB" dirty="0" smtClean="0"/>
              <a:t>  Watch out for the “sponsored images”</a:t>
            </a:r>
          </a:p>
          <a:p>
            <a:endParaRPr lang="en-GB" dirty="0" smtClean="0"/>
          </a:p>
          <a:p>
            <a:r>
              <a:rPr lang="en-GB" dirty="0" err="1" smtClean="0"/>
              <a:t>Unsplash</a:t>
            </a:r>
            <a:r>
              <a:rPr lang="en-GB" dirty="0" smtClean="0"/>
              <a:t>  </a:t>
            </a:r>
            <a:r>
              <a:rPr lang="en-GB" dirty="0" smtClean="0">
                <a:hlinkClick r:id="rId3"/>
              </a:rPr>
              <a:t>https://unsplash.com/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Vintage and Modern Free Public Domain Images Archive Download  </a:t>
            </a:r>
            <a:r>
              <a:rPr lang="en-GB" dirty="0" smtClean="0">
                <a:hlinkClick r:id="rId4"/>
              </a:rPr>
              <a:t>http://publicdomainarchive.com/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Pexels</a:t>
            </a:r>
            <a:r>
              <a:rPr lang="en-GB" dirty="0" smtClean="0"/>
              <a:t>  </a:t>
            </a:r>
            <a:r>
              <a:rPr lang="en-GB" dirty="0" smtClean="0">
                <a:hlinkClick r:id="rId5"/>
              </a:rPr>
              <a:t>https://www.pexels.com/</a:t>
            </a:r>
            <a:r>
              <a:rPr lang="en-GB" dirty="0" smtClean="0"/>
              <a:t>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Pinterest</a:t>
            </a: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https://www.pinterest.co.uk/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/>
          </a:bodyPr>
          <a:lstStyle/>
          <a:p>
            <a:r>
              <a:rPr lang="en-GB" dirty="0" smtClean="0"/>
              <a:t>Not a service that I would personally use as part of my usual image research tool kit, but ...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Google and other search engines often give it as a “source” when searching for images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Sometimes picks up images and sources of an image not readily found by other tools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Human </a:t>
            </a:r>
            <a:r>
              <a:rPr lang="en-GB" dirty="0" err="1" smtClean="0"/>
              <a:t>curated</a:t>
            </a:r>
            <a:r>
              <a:rPr lang="en-GB" dirty="0" smtClean="0"/>
              <a:t> “boards” can have better “related” images than the search engines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Need to click through on image to verify source and content – </a:t>
            </a:r>
            <a:r>
              <a:rPr lang="en-GB" dirty="0" err="1" smtClean="0"/>
              <a:t>Pinterest</a:t>
            </a:r>
            <a:r>
              <a:rPr lang="en-GB" dirty="0" smtClean="0"/>
              <a:t> subscription required (free)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 and video </a:t>
            </a:r>
            <a:r>
              <a:rPr lang="en-GB" dirty="0" smtClean="0"/>
              <a:t>search </a:t>
            </a:r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Google Videos </a:t>
            </a:r>
            <a:r>
              <a:rPr lang="en-GB" dirty="0" err="1" smtClean="0">
                <a:latin typeface="Arial" charset="0"/>
                <a:cs typeface="Arial" charset="0"/>
              </a:rPr>
              <a:t>vs</a:t>
            </a:r>
            <a:r>
              <a:rPr lang="en-GB" dirty="0" smtClean="0">
                <a:latin typeface="Arial" charset="0"/>
                <a:cs typeface="Arial" charset="0"/>
              </a:rPr>
              <a:t> Youtube.com (NOT the same)</a:t>
            </a: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Bing Videos </a:t>
            </a:r>
            <a:r>
              <a:rPr lang="en-GB" dirty="0" smtClean="0">
                <a:latin typeface="Arial" charset="0"/>
                <a:cs typeface="Arial" charset="0"/>
                <a:hlinkClick r:id="rId2"/>
              </a:rPr>
              <a:t>https://</a:t>
            </a:r>
            <a:r>
              <a:rPr lang="en-GB" dirty="0" smtClean="0">
                <a:latin typeface="Arial" charset="0"/>
                <a:cs typeface="Arial" charset="0"/>
                <a:hlinkClick r:id="rId2"/>
              </a:rPr>
              <a:t>www.bing.com/videos/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err="1" smtClean="0">
                <a:latin typeface="Arial" charset="0"/>
                <a:cs typeface="Arial" charset="0"/>
              </a:rPr>
              <a:t>Yandex</a:t>
            </a:r>
            <a:r>
              <a:rPr lang="en-GB" dirty="0" smtClean="0">
                <a:latin typeface="Arial" charset="0"/>
                <a:cs typeface="Arial" charset="0"/>
              </a:rPr>
              <a:t> Video </a:t>
            </a:r>
            <a:r>
              <a:rPr lang="en-GB" dirty="0" smtClean="0">
                <a:latin typeface="Arial" charset="0"/>
                <a:cs typeface="Arial" charset="0"/>
                <a:hlinkClick r:id="rId3"/>
              </a:rPr>
              <a:t>https://yandex.com/video/search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err="1" smtClean="0">
                <a:latin typeface="Arial" charset="0"/>
                <a:cs typeface="Arial" charset="0"/>
              </a:rPr>
              <a:t>Vimeo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  <a:hlinkClick r:id="rId4"/>
              </a:rPr>
              <a:t>https://</a:t>
            </a:r>
            <a:r>
              <a:rPr lang="en-GB" dirty="0" smtClean="0">
                <a:latin typeface="Arial" charset="0"/>
                <a:cs typeface="Arial" charset="0"/>
                <a:hlinkClick r:id="rId4"/>
              </a:rPr>
              <a:t>vimeo.com/</a:t>
            </a:r>
            <a:r>
              <a:rPr lang="en-GB" dirty="0" smtClean="0">
                <a:latin typeface="Arial" charset="0"/>
                <a:cs typeface="Arial" charset="0"/>
              </a:rPr>
              <a:t>   </a:t>
            </a: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err="1" smtClean="0">
                <a:latin typeface="Arial" charset="0"/>
                <a:cs typeface="Arial" charset="0"/>
              </a:rPr>
              <a:t>Dailymotion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  <a:hlinkClick r:id="rId5"/>
              </a:rPr>
              <a:t>https://www.dailymotion.com/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Listen Notes: The best podcast search engine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hlinkClick r:id="rId6"/>
              </a:rPr>
              <a:t>https://www.listennotes.com</a:t>
            </a:r>
            <a:r>
              <a:rPr lang="en-GB" dirty="0" smtClean="0">
                <a:latin typeface="Arial" charset="0"/>
                <a:cs typeface="Arial" charset="0"/>
                <a:hlinkClick r:id="rId6"/>
              </a:rPr>
              <a:t>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Video </a:t>
            </a:r>
            <a:r>
              <a:rPr lang="en-GB" dirty="0" err="1" smtClean="0"/>
              <a:t>vs</a:t>
            </a:r>
            <a:r>
              <a:rPr lang="en-GB" dirty="0" smtClean="0"/>
              <a:t> YouTube</a:t>
            </a:r>
            <a:endParaRPr lang="en-GB" dirty="0"/>
          </a:p>
        </p:txBody>
      </p:sp>
      <p:pic>
        <p:nvPicPr>
          <p:cNvPr id="4" name="Picture 3" descr="Video_Goog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66787"/>
            <a:ext cx="5400600" cy="440395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Video_YouTu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081707"/>
            <a:ext cx="6660232" cy="3495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 and video search tools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 smtClean="0"/>
              <a:t>TED Talks </a:t>
            </a:r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www.ted.com/talks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 err="1" smtClean="0"/>
              <a:t>Spotify</a:t>
            </a:r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www.spotify.com/uk/</a:t>
            </a: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/>
              <a:t>BBC Radio, TV,  </a:t>
            </a:r>
            <a:r>
              <a:rPr lang="en-GB" dirty="0" err="1" smtClean="0"/>
              <a:t>iPlayer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smtClean="0">
                <a:hlinkClick r:id="rId4"/>
              </a:rPr>
              <a:t>https://www.bbc.co.uk/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 smtClean="0">
                <a:latin typeface="Arial" charset="0"/>
                <a:cs typeface="Arial" charset="0"/>
              </a:rPr>
              <a:t>BBC - Archive News </a:t>
            </a:r>
            <a:r>
              <a:rPr lang="en-GB" dirty="0" smtClean="0">
                <a:latin typeface="Arial" charset="0"/>
                <a:cs typeface="Arial" charset="0"/>
                <a:hlinkClick r:id="rId5"/>
              </a:rPr>
              <a:t>https://</a:t>
            </a:r>
            <a:r>
              <a:rPr lang="en-GB" dirty="0" smtClean="0">
                <a:latin typeface="Arial" charset="0"/>
                <a:cs typeface="Arial" charset="0"/>
                <a:hlinkClick r:id="rId5"/>
              </a:rPr>
              <a:t>www.bbc.co.uk/informationandarchives/archivenews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Internet </a:t>
            </a:r>
            <a:r>
              <a:rPr lang="en-GB" dirty="0" smtClean="0"/>
              <a:t>Archive  </a:t>
            </a:r>
            <a:r>
              <a:rPr lang="en-GB" dirty="0" smtClean="0">
                <a:hlinkClick r:id="rId6"/>
              </a:rPr>
              <a:t>https://archive.org/details/movies</a:t>
            </a:r>
            <a:r>
              <a:rPr lang="en-GB" dirty="0" smtClean="0"/>
              <a:t>, </a:t>
            </a:r>
            <a:r>
              <a:rPr lang="en-GB" dirty="0" smtClean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archive.org/details/audio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40CB4-9895-4B5F-9292-6C60395C0EB6}" type="datetime1">
              <a:rPr lang="en-GB" smtClean="0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Archives hub – </a:t>
            </a:r>
            <a:r>
              <a:rPr lang="en-GB" dirty="0" smtClean="0">
                <a:hlinkClick r:id="rId2"/>
              </a:rPr>
              <a:t>https://archiveshub.jisc.ac.uk/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9EED4-5A2F-4283-9589-93C408678D00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08/10/2018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39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Archives_Hu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7870080" cy="5748366"/>
          </a:xfrm>
          <a:prstGeom prst="rect">
            <a:avLst/>
          </a:prstGeom>
        </p:spPr>
      </p:pic>
      <p:pic>
        <p:nvPicPr>
          <p:cNvPr id="10" name="Picture 9" descr="Archives_Hub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636912"/>
            <a:ext cx="6372200" cy="3334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414"/>
            <a:ext cx="8334668" cy="582594"/>
          </a:xfrm>
        </p:spPr>
        <p:txBody>
          <a:bodyPr>
            <a:normAutofit/>
          </a:bodyPr>
          <a:lstStyle/>
          <a:p>
            <a:pPr algn="l"/>
            <a:r>
              <a:rPr lang="en-GB" sz="2600" dirty="0" smtClean="0">
                <a:latin typeface="Arial" pitchFamily="34" charset="0"/>
                <a:cs typeface="Arial" pitchFamily="34" charset="0"/>
              </a:rPr>
              <a:t>Copyright</a:t>
            </a:r>
            <a:endParaRPr lang="en-GB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68863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Always assume </a:t>
            </a:r>
            <a:r>
              <a:rPr lang="en-GB" dirty="0" smtClean="0"/>
              <a:t>photos, videos, podcasts, </a:t>
            </a:r>
            <a:r>
              <a:rPr lang="en-GB" dirty="0" smtClean="0"/>
              <a:t>graphics are </a:t>
            </a:r>
            <a:r>
              <a:rPr lang="en-GB" dirty="0" smtClean="0"/>
              <a:t>“all rights reserved” unless otherwise specified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pecialist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search tools may find your infringing content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e.g.PicScout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http://picscout.com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owned by Getty Images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License details in text associated with file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Copyright information in metadata – can be stripped out so don’t rely on </a:t>
            </a:r>
            <a:r>
              <a:rPr lang="en-GB" dirty="0" smtClean="0"/>
              <a:t>its absence to confirm you can use a photo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Visual watermarks/license statements on images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videos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Digital watermarks on images e.g.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Digimarc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https://www.digimarc.com/application/photography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). Not obvious but can be tracked even if you alter the colours</a:t>
            </a:r>
            <a:r>
              <a:rPr lang="en-GB" dirty="0" smtClean="0"/>
              <a:t>,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size, crop it or take a screen shot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5ECB6-63DC-4BB3-944D-A3656B662B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7A92F-75E6-4E8B-B6AF-96C4DA6284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Europeana</a:t>
            </a:r>
            <a:r>
              <a:rPr lang="en-GB" dirty="0" smtClean="0"/>
              <a:t> Collections  </a:t>
            </a:r>
            <a:r>
              <a:rPr lang="en-GB" dirty="0" smtClean="0">
                <a:hlinkClick r:id="rId2"/>
              </a:rPr>
              <a:t>https://www.europeana.eu/portal/en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 descr="Europeana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0949"/>
            <a:ext cx="9144000" cy="5462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all material CC or public domain – check individual items that you wish to use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Google Arts &amp; Culture  </a:t>
            </a:r>
            <a:r>
              <a:rPr lang="en-GB" dirty="0" smtClean="0">
                <a:hlinkClick r:id="rId2"/>
              </a:rPr>
              <a:t>https://artsandculture.google.com/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 descr="Google_Arts_Culture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30" y="977453"/>
            <a:ext cx="7898794" cy="561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Open Culture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://www.openculture.com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98072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www.openculture.com/2018/10/banksy-adds-new-spin-rich-tradition-artists-destroying-art.html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OPen_Culture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772816"/>
            <a:ext cx="6010275" cy="990600"/>
          </a:xfrm>
          <a:prstGeom prst="rect">
            <a:avLst/>
          </a:prstGeom>
        </p:spPr>
      </p:pic>
      <p:pic>
        <p:nvPicPr>
          <p:cNvPr id="5" name="Picture 4" descr="OPen_Culture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791395"/>
            <a:ext cx="5001741" cy="394997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Searching for numbers and datasets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/>
          <a:lstStyle/>
          <a:p>
            <a:r>
              <a:rPr lang="en-GB" dirty="0" smtClean="0"/>
              <a:t>Use the search engine’s filetype: command to locate spreadsheets, </a:t>
            </a:r>
            <a:r>
              <a:rPr lang="en-GB" dirty="0" err="1" smtClean="0"/>
              <a:t>csv</a:t>
            </a:r>
            <a:r>
              <a:rPr lang="en-GB" dirty="0" smtClean="0"/>
              <a:t> files etc</a:t>
            </a:r>
          </a:p>
          <a:p>
            <a:endParaRPr lang="en-GB" dirty="0" smtClean="0"/>
          </a:p>
          <a:p>
            <a:r>
              <a:rPr lang="en-GB" dirty="0" smtClean="0"/>
              <a:t>Identify and bookmark main sources of national, international and industry statistics that are likely to be useful to you</a:t>
            </a:r>
          </a:p>
          <a:p>
            <a:endParaRPr lang="en-GB" dirty="0" smtClean="0"/>
          </a:p>
          <a:p>
            <a:r>
              <a:rPr lang="en-GB" dirty="0" smtClean="0"/>
              <a:t>Use site: command to search inside large </a:t>
            </a:r>
            <a:r>
              <a:rPr lang="en-GB" dirty="0" smtClean="0"/>
              <a:t>data repositories that are difficult to navigate</a:t>
            </a:r>
          </a:p>
          <a:p>
            <a:endParaRPr lang="en-GB" dirty="0" smtClean="0"/>
          </a:p>
          <a:p>
            <a:r>
              <a:rPr lang="en-GB" dirty="0" smtClean="0"/>
              <a:t>Use tools such as </a:t>
            </a:r>
            <a:r>
              <a:rPr lang="en-GB" dirty="0" err="1" smtClean="0"/>
              <a:t>Statista</a:t>
            </a:r>
            <a:r>
              <a:rPr lang="en-GB" dirty="0" smtClean="0"/>
              <a:t>, Google Public Data Explorer to identify potential sources of data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data </a:t>
            </a:r>
            <a:r>
              <a:rPr lang="en-GB" dirty="0" smtClean="0"/>
              <a:t>repositories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Registry of Research Data Repositories - re3data.org  </a:t>
            </a:r>
            <a:r>
              <a:rPr lang="en-GB" dirty="0" smtClean="0">
                <a:hlinkClick r:id="rId2"/>
              </a:rPr>
              <a:t>https://www.re3data.org/</a:t>
            </a:r>
            <a:endParaRPr lang="en-GB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err="1" smtClean="0"/>
              <a:t>Zenodo</a:t>
            </a:r>
            <a:r>
              <a:rPr lang="en-GB" dirty="0" smtClean="0"/>
              <a:t> - Research. Shared.  </a:t>
            </a:r>
            <a:r>
              <a:rPr lang="en-GB" dirty="0" smtClean="0">
                <a:hlinkClick r:id="rId3"/>
              </a:rPr>
              <a:t>https://zenodo.org/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Open research data repository created by </a:t>
            </a:r>
            <a:r>
              <a:rPr lang="en-GB" dirty="0" err="1" smtClean="0"/>
              <a:t>OpenAIRE</a:t>
            </a:r>
            <a:r>
              <a:rPr lang="en-GB" dirty="0" smtClean="0"/>
              <a:t> and CERN and launched in 2013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Find open data - data.gov.uk  </a:t>
            </a:r>
            <a:r>
              <a:rPr lang="en-GB" dirty="0" smtClean="0">
                <a:hlinkClick r:id="rId4"/>
              </a:rPr>
              <a:t>https://data.gov.uk/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Data published by </a:t>
            </a:r>
            <a:r>
              <a:rPr lang="en-GB" dirty="0" smtClean="0"/>
              <a:t>UK central </a:t>
            </a:r>
            <a:r>
              <a:rPr lang="en-GB" dirty="0" smtClean="0"/>
              <a:t>government, local authorities and public bodies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EU Open Data Portal  </a:t>
            </a:r>
            <a:r>
              <a:rPr lang="en-GB" dirty="0" smtClean="0">
                <a:hlinkClick r:id="rId5"/>
              </a:rPr>
              <a:t>https://data.europa.eu/euodp/en/home</a:t>
            </a: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Research data repositories - The University of Sheffield  </a:t>
            </a:r>
            <a:r>
              <a:rPr lang="en-GB" dirty="0" smtClean="0">
                <a:hlinkClick r:id="rId6"/>
              </a:rPr>
              <a:t>https://www.sheffield.ac.uk/library/rdm/repositories</a:t>
            </a: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Scientific Data  </a:t>
            </a:r>
            <a:r>
              <a:rPr lang="en-GB" dirty="0" smtClean="0">
                <a:hlinkClick r:id="rId7"/>
              </a:rPr>
              <a:t>https://www.nature.com/sdata/</a:t>
            </a: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5FE0-FA9F-48C2-ABED-E81B31E55BE0}" type="datetime1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Mendeley Data </a:t>
            </a:r>
            <a:r>
              <a:rPr lang="en-GB" dirty="0" smtClean="0">
                <a:hlinkClick r:id="rId2"/>
              </a:rPr>
              <a:t>https://data.mendeley.com/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435280" cy="1656184"/>
          </a:xfrm>
        </p:spPr>
        <p:txBody>
          <a:bodyPr/>
          <a:lstStyle/>
          <a:p>
            <a:r>
              <a:rPr lang="en-GB" dirty="0" smtClean="0"/>
              <a:t>Elsevier launches Mendeley Data to manage entire lifecycle of research data | STM Publishing News  </a:t>
            </a:r>
            <a:r>
              <a:rPr lang="en-GB" dirty="0" smtClean="0">
                <a:hlinkClick r:id="rId3"/>
              </a:rPr>
              <a:t>http://www.stm-publishing.com/elsevier-launches-mendeley-data-to-manage-entire-lifecycle-of-research-data/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D89C-DC5D-4975-85E1-550CAA7FA39C}" type="datetime1">
              <a:rPr lang="en-GB" smtClean="0"/>
              <a:pPr/>
              <a:t>08/10/2018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8EC4-7C06-4FA0-AD36-4F76913DFB08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7" name="Picture 6" descr="Mendeley_Data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9502" y="2564904"/>
            <a:ext cx="6330850" cy="413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Google </a:t>
            </a:r>
            <a:r>
              <a:rPr lang="en-GB" dirty="0" smtClean="0"/>
              <a:t>Data Explorer </a:t>
            </a:r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www.google.com/publicdata/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PublicDa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3484"/>
            <a:ext cx="9144000" cy="453103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Google </a:t>
            </a:r>
            <a:r>
              <a:rPr lang="en-GB" dirty="0" smtClean="0"/>
              <a:t>Dataset Search </a:t>
            </a:r>
            <a:r>
              <a:rPr lang="en-GB" dirty="0" smtClean="0">
                <a:hlinkClick r:id="rId2"/>
              </a:rPr>
              <a:t>https://toolbox.google.com/datasetsearch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1602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Making it easier to discover datasets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hlinkClick r:id="rId3"/>
              </a:rPr>
              <a:t>https://www.blog.google/products/search/making-it-easier-discover-datasets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Google Dataset search - first impressions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www.infotoday.eu/Articles/Editorial/Featured-Articles/Google-Dataset-search-first-impressions-127518.aspx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GoogleDataSetSe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50" y="3501008"/>
            <a:ext cx="84963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Google </a:t>
            </a:r>
            <a:r>
              <a:rPr lang="en-GB" dirty="0" smtClean="0"/>
              <a:t>Dataset Search </a:t>
            </a:r>
            <a:r>
              <a:rPr lang="en-GB" dirty="0" smtClean="0">
                <a:hlinkClick r:id="rId2"/>
              </a:rPr>
              <a:t>https://toolbox.google.com/datasetsearch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Datset_Search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432"/>
            <a:ext cx="8712968" cy="576093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Google </a:t>
            </a:r>
            <a:r>
              <a:rPr lang="en-GB" dirty="0" smtClean="0"/>
              <a:t>Dataset Search </a:t>
            </a:r>
            <a:r>
              <a:rPr lang="en-GB" dirty="0" smtClean="0">
                <a:hlinkClick r:id="rId2"/>
              </a:rPr>
              <a:t>https://toolbox.google.com/datasetsearch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3" name="Picture 2" descr="Datset_Search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71867"/>
            <a:ext cx="7742004" cy="44453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 descr="Dataset_Search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514326"/>
            <a:ext cx="5284266" cy="329904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411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en-GB" sz="2600" dirty="0" smtClean="0">
                <a:latin typeface="Arial" pitchFamily="34" charset="0"/>
                <a:cs typeface="Arial" pitchFamily="34" charset="0"/>
              </a:rPr>
              <a:t>Copyright</a:t>
            </a:r>
            <a:endParaRPr lang="en-GB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180020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Know your licenses</a:t>
            </a:r>
          </a:p>
          <a:p>
            <a:pPr algn="ctr">
              <a:spcBef>
                <a:spcPts val="0"/>
              </a:spcBef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All rights reserved – contact the copyright owner</a:t>
            </a:r>
          </a:p>
          <a:p>
            <a:pPr algn="ctr">
              <a:spcBef>
                <a:spcPts val="0"/>
              </a:spcBef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Creative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Commons 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http://creativecommons.org/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3D8A5-AC9B-414F-B0FE-7AA584DA1C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0" name="AutoShape 2" descr="Attributi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 descr="Attrib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06291"/>
            <a:ext cx="438150" cy="466725"/>
          </a:xfrm>
          <a:prstGeom prst="rect">
            <a:avLst/>
          </a:prstGeom>
        </p:spPr>
      </p:pic>
      <p:pic>
        <p:nvPicPr>
          <p:cNvPr id="9" name="Picture 8" descr="Non-commerci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125341"/>
            <a:ext cx="533400" cy="447675"/>
          </a:xfrm>
          <a:prstGeom prst="rect">
            <a:avLst/>
          </a:prstGeom>
        </p:spPr>
      </p:pic>
      <p:pic>
        <p:nvPicPr>
          <p:cNvPr id="10" name="Picture 9" descr="No_derivative_Work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32870"/>
            <a:ext cx="457200" cy="476250"/>
          </a:xfrm>
          <a:prstGeom prst="rect">
            <a:avLst/>
          </a:prstGeom>
        </p:spPr>
      </p:pic>
      <p:pic>
        <p:nvPicPr>
          <p:cNvPr id="11" name="Picture 10" descr="Share-Alik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966195"/>
            <a:ext cx="514350" cy="542925"/>
          </a:xfrm>
          <a:prstGeom prst="rect">
            <a:avLst/>
          </a:prstGeom>
        </p:spPr>
      </p:pic>
      <p:pic>
        <p:nvPicPr>
          <p:cNvPr id="12" name="Picture 11" descr="Public-Domain-Dedic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5067821"/>
            <a:ext cx="504825" cy="400050"/>
          </a:xfrm>
          <a:prstGeom prst="rect">
            <a:avLst/>
          </a:prstGeom>
        </p:spPr>
      </p:pic>
      <p:pic>
        <p:nvPicPr>
          <p:cNvPr id="13" name="Picture 12" descr="Public_Domain_Wor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5028560"/>
            <a:ext cx="533400" cy="438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3106291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</a:rPr>
              <a:t>Attribution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03287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</a:rPr>
              <a:t>No Derivative Works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5035823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</a:rPr>
              <a:t>Public Domain Dedication (CC0)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5035823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</a:rPr>
              <a:t>Public Domain Work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403936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</a:rPr>
              <a:t>Share Alike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312650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prstClr val="black"/>
                </a:solidFill>
              </a:rPr>
              <a:t>Noncommercial</a:t>
            </a:r>
            <a:endParaRPr lang="en-GB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Zanran</a:t>
            </a: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http://zanran.com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 descr="Zanran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87" y="1122387"/>
            <a:ext cx="881062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Zanran</a:t>
            </a: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http://zanran.com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Zanran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1043136"/>
            <a:ext cx="84201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Statista</a:t>
            </a: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https://www.statista.com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8640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mixture of free and priced information</a:t>
            </a:r>
          </a:p>
          <a:p>
            <a:endParaRPr lang="en-GB" dirty="0" smtClean="0"/>
          </a:p>
          <a:p>
            <a:r>
              <a:rPr lang="en-GB" dirty="0" smtClean="0"/>
              <a:t>Free Daily Chart</a:t>
            </a:r>
            <a:endParaRPr lang="en-GB" dirty="0"/>
          </a:p>
        </p:txBody>
      </p:sp>
      <p:pic>
        <p:nvPicPr>
          <p:cNvPr id="5" name="Picture 4" descr="Statista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3" y="1628800"/>
            <a:ext cx="5012367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582594"/>
          </a:xfrm>
        </p:spPr>
        <p:txBody>
          <a:bodyPr>
            <a:normAutofit/>
          </a:bodyPr>
          <a:lstStyle/>
          <a:p>
            <a:r>
              <a:rPr lang="en-GB" sz="2600" dirty="0" smtClean="0"/>
              <a:t>Select your search terms carefully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71546"/>
            <a:ext cx="7632848" cy="53097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You are usually searching on the creator’s/publisher’s file name, title, tags, </a:t>
            </a:r>
            <a:r>
              <a:rPr lang="en-GB" dirty="0" smtClean="0"/>
              <a:t>description and possibly </a:t>
            </a:r>
            <a:r>
              <a:rPr lang="en-GB" dirty="0" smtClean="0"/>
              <a:t>the text </a:t>
            </a:r>
            <a:r>
              <a:rPr lang="en-GB" dirty="0" smtClean="0"/>
              <a:t>just immediately </a:t>
            </a:r>
            <a:r>
              <a:rPr lang="en-GB" dirty="0" smtClean="0"/>
              <a:t>surrounding the </a:t>
            </a:r>
            <a:r>
              <a:rPr lang="en-GB" dirty="0" smtClean="0"/>
              <a:t>image or object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Some databases have minimal descriptions of the content if any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You won’t be using Google all of the time – most tools will not automatically search for variations and synonyms of a term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N</a:t>
            </a:r>
            <a:r>
              <a:rPr lang="en-GB" dirty="0" smtClean="0"/>
              <a:t>ot </a:t>
            </a:r>
            <a:r>
              <a:rPr lang="en-GB" dirty="0" smtClean="0"/>
              <a:t>all media may be available in your location. You may have to find another </a:t>
            </a:r>
            <a:r>
              <a:rPr lang="en-GB" dirty="0" smtClean="0"/>
              <a:t>tool, or use a VPN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571A3-487E-4693-9941-5E5936CFA4B1}" type="datetime1">
              <a:rPr lang="en-GB" smtClean="0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7A92F-75E6-4E8B-B6AF-96C4DA6284F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Google Images desktop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Making visual content more useful in Search</a:t>
            </a:r>
          </a:p>
          <a:p>
            <a:r>
              <a:rPr lang="en-GB" dirty="0" smtClean="0">
                <a:hlinkClick r:id="rId2"/>
              </a:rPr>
              <a:t>https://www.blog.google/products/search/making-visual-content-more-useful-search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emus_Google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7285062" cy="4750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Google images layout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C9FEC-D1FF-4564-AB09-BB7A591131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Google_Emus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21" y="908720"/>
            <a:ext cx="7891111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itchFamily="34" charset="0"/>
                <a:cs typeface="Arial" pitchFamily="34" charset="0"/>
              </a:rPr>
              <a:t>Google image search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9818A-056C-485E-BCEB-2175A5E45CD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arrots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" y="838919"/>
            <a:ext cx="8886825" cy="568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BA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BA-201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91966"/>
      </a:hlink>
      <a:folHlink>
        <a:srgbClr val="191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RBA-2017</Template>
  <TotalTime>3417</TotalTime>
  <Words>1317</Words>
  <Application>Microsoft Office PowerPoint</Application>
  <PresentationFormat>On-screen Show (4:3)</PresentationFormat>
  <Paragraphs>247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RBA-2017</vt:lpstr>
      <vt:lpstr>1_RBA-2017</vt:lpstr>
      <vt:lpstr>Slide 1</vt:lpstr>
      <vt:lpstr>Infographic: What Happens in an Internet Minute in 2018? http://www.visualcapitalist.com/internet-minute-2018/ </vt:lpstr>
      <vt:lpstr>Images,  sound, video, datasets for...</vt:lpstr>
      <vt:lpstr>Copyright</vt:lpstr>
      <vt:lpstr>Copyright</vt:lpstr>
      <vt:lpstr>Select your search terms carefully</vt:lpstr>
      <vt:lpstr>Changes to Google Images desktop layout</vt:lpstr>
      <vt:lpstr>Old Google images layout</vt:lpstr>
      <vt:lpstr>Google image search</vt:lpstr>
      <vt:lpstr>Google image search - colour</vt:lpstr>
      <vt:lpstr>Google image search – usage rights</vt:lpstr>
      <vt:lpstr>Google Image Search - type</vt:lpstr>
      <vt:lpstr>Google image search - Time</vt:lpstr>
      <vt:lpstr>Google image search - time</vt:lpstr>
      <vt:lpstr>Google image search – selecting an image</vt:lpstr>
      <vt:lpstr>Google reverse image search</vt:lpstr>
      <vt:lpstr>Google reverse image search - results</vt:lpstr>
      <vt:lpstr>Bing image search </vt:lpstr>
      <vt:lpstr>Bing image search</vt:lpstr>
      <vt:lpstr>Bing reverse image search </vt:lpstr>
      <vt:lpstr>Bing Visual Search - search within an image </vt:lpstr>
      <vt:lpstr>Yandex image search - https://yandex.com/images/ </vt:lpstr>
      <vt:lpstr>Yandex reverse image search</vt:lpstr>
      <vt:lpstr>Tineye  https://tineye.com/ </vt:lpstr>
      <vt:lpstr>Tineye  https://tineye.com/ </vt:lpstr>
      <vt:lpstr>Various browser add-ons, extensions and apps</vt:lpstr>
      <vt:lpstr>Slide 27</vt:lpstr>
      <vt:lpstr>Slide 28</vt:lpstr>
      <vt:lpstr>Slide 29</vt:lpstr>
      <vt:lpstr>TinEye Multicolr http://labs.tineye.com/multicolr</vt:lpstr>
      <vt:lpstr>TinEye Multicolr http://labs.tineye.com/multicolr</vt:lpstr>
      <vt:lpstr>Selected Creative Commons and public domain image  databases</vt:lpstr>
      <vt:lpstr>Selected Creative Commons and public domain image  databases</vt:lpstr>
      <vt:lpstr>Selection of free photo sites</vt:lpstr>
      <vt:lpstr>Pinterest https://www.pinterest.co.uk/ </vt:lpstr>
      <vt:lpstr>Audio and video search tools</vt:lpstr>
      <vt:lpstr>Google Video vs YouTube</vt:lpstr>
      <vt:lpstr>Audio and video search tools</vt:lpstr>
      <vt:lpstr>Archives hub – https://archiveshub.jisc.ac.uk/</vt:lpstr>
      <vt:lpstr>Europeana Collections  https://www.europeana.eu/portal/en </vt:lpstr>
      <vt:lpstr>Google Arts &amp; Culture  https://artsandculture.google.com/ </vt:lpstr>
      <vt:lpstr>Open Culture http://www.openculture.com/ </vt:lpstr>
      <vt:lpstr>Searching for numbers and datasets</vt:lpstr>
      <vt:lpstr>Selected data repositories</vt:lpstr>
      <vt:lpstr>Mendeley Data https://data.mendeley.com/ </vt:lpstr>
      <vt:lpstr>Google Data Explorer https://www.google.com/publicdata/ </vt:lpstr>
      <vt:lpstr>Google Dataset Search https://toolbox.google.com/datasetsearch/ </vt:lpstr>
      <vt:lpstr>Google Dataset Search https://toolbox.google.com/datasetsearch/ </vt:lpstr>
      <vt:lpstr>Google Dataset Search https://toolbox.google.com/datasetsearch/  </vt:lpstr>
      <vt:lpstr>Zanran http://zanran.com/ </vt:lpstr>
      <vt:lpstr>Zanran http://zanran.com/ </vt:lpstr>
      <vt:lpstr>Statista https://www.statista.com/ </vt:lpstr>
    </vt:vector>
  </TitlesOfParts>
  <Company>RBA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Search 2018</dc:title>
  <dc:creator>Karen Blakeman</dc:creator>
  <cp:lastModifiedBy>Karen Blakeman</cp:lastModifiedBy>
  <cp:revision>29</cp:revision>
  <dcterms:created xsi:type="dcterms:W3CDTF">2017-12-23T13:29:07Z</dcterms:created>
  <dcterms:modified xsi:type="dcterms:W3CDTF">2018-10-08T13:21:00Z</dcterms:modified>
</cp:coreProperties>
</file>