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4" r:id="rId2"/>
    <p:sldMasterId id="2147483706" r:id="rId3"/>
    <p:sldMasterId id="2147483648" r:id="rId4"/>
    <p:sldMasterId id="2147483672" r:id="rId5"/>
  </p:sldMasterIdLst>
  <p:notesMasterIdLst>
    <p:notesMasterId r:id="rId38"/>
  </p:notesMasterIdLst>
  <p:sldIdLst>
    <p:sldId id="258" r:id="rId6"/>
    <p:sldId id="259" r:id="rId7"/>
    <p:sldId id="260" r:id="rId8"/>
    <p:sldId id="261" r:id="rId9"/>
    <p:sldId id="305" r:id="rId10"/>
    <p:sldId id="263" r:id="rId11"/>
    <p:sldId id="311" r:id="rId12"/>
    <p:sldId id="314" r:id="rId13"/>
    <p:sldId id="307" r:id="rId14"/>
    <p:sldId id="308" r:id="rId15"/>
    <p:sldId id="309" r:id="rId16"/>
    <p:sldId id="322" r:id="rId17"/>
    <p:sldId id="268" r:id="rId18"/>
    <p:sldId id="271" r:id="rId19"/>
    <p:sldId id="272" r:id="rId20"/>
    <p:sldId id="315" r:id="rId21"/>
    <p:sldId id="316" r:id="rId22"/>
    <p:sldId id="317" r:id="rId23"/>
    <p:sldId id="275" r:id="rId24"/>
    <p:sldId id="276" r:id="rId25"/>
    <p:sldId id="277" r:id="rId26"/>
    <p:sldId id="278" r:id="rId27"/>
    <p:sldId id="279" r:id="rId28"/>
    <p:sldId id="318" r:id="rId29"/>
    <p:sldId id="319" r:id="rId30"/>
    <p:sldId id="280" r:id="rId31"/>
    <p:sldId id="283" r:id="rId32"/>
    <p:sldId id="323" r:id="rId33"/>
    <p:sldId id="324" r:id="rId34"/>
    <p:sldId id="297" r:id="rId35"/>
    <p:sldId id="320" r:id="rId36"/>
    <p:sldId id="32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70" d="100"/>
          <a:sy n="70" d="100"/>
        </p:scale>
        <p:origin x="-1398" y="-102"/>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84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39C22E-CDDB-447C-B515-E847748CAECB}" type="datetimeFigureOut">
              <a:rPr lang="en-GB" smtClean="0"/>
              <a:pPr/>
              <a:t>08/10/2018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E127A4-FAF6-4728-9099-E7E8374BD32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4E127A4-FAF6-4728-9099-E7E8374BD328}"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847745-1AD2-462D-A835-9542CA139C1B}"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847745-1AD2-462D-A835-9542CA139C1B}"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596" y="71414"/>
            <a:ext cx="8229600" cy="582594"/>
          </a:xfrm>
        </p:spPr>
        <p:txBody>
          <a:bodyPr>
            <a:normAutofit/>
          </a:bodyPr>
          <a:lstStyle>
            <a:lvl1pPr>
              <a:defRPr sz="2400" baseline="0"/>
            </a:lvl1pPr>
          </a:lstStyle>
          <a:p>
            <a:r>
              <a:rPr lang="en-US" smtClean="0"/>
              <a:t>Click to edit Master title style</a:t>
            </a:r>
            <a:endParaRPr lang="en-GB" dirty="0"/>
          </a:p>
        </p:txBody>
      </p:sp>
      <p:sp>
        <p:nvSpPr>
          <p:cNvPr id="3" name="Content Placeholder 2"/>
          <p:cNvSpPr>
            <a:spLocks noGrp="1"/>
          </p:cNvSpPr>
          <p:nvPr>
            <p:ph idx="1"/>
          </p:nvPr>
        </p:nvSpPr>
        <p:spPr>
          <a:xfrm>
            <a:off x="428596" y="1071546"/>
            <a:ext cx="8229600" cy="5054617"/>
          </a:xfrm>
        </p:spPr>
        <p:txBody>
          <a:bodyPr/>
          <a:lstStyle>
            <a:lvl1pPr>
              <a:defRPr sz="2200"/>
            </a:lvl1pPr>
            <a:lvl2pPr>
              <a:defRPr sz="2000"/>
            </a:lvl2pPr>
            <a:lvl3pPr>
              <a:defRPr sz="20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9FE021DA-82F7-4092-A7B5-D31D398587DD}"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DD74CB-E467-417E-9FC0-6778578E581D}"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8596" y="60324"/>
            <a:ext cx="8229600" cy="654032"/>
          </a:xfrm>
        </p:spPr>
        <p:txBody>
          <a:bodyPr/>
          <a:lstStyle>
            <a:lvl1pPr>
              <a:defRPr baseline="0"/>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30D37112-3631-4026-9DC7-03230EC14882}"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4"/>
            <a:ext cx="8229600" cy="654032"/>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980728"/>
            <a:ext cx="4040188" cy="495746"/>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0808"/>
            <a:ext cx="4040188" cy="446449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980728"/>
            <a:ext cx="4041775" cy="504056"/>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00808"/>
            <a:ext cx="4041775" cy="446449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fld id="{3E9452FA-8DA8-478E-925C-FC44C890656F}" type="datetime1">
              <a:rPr lang="en-GB" smtClean="0">
                <a:solidFill>
                  <a:prstClr val="black">
                    <a:tint val="75000"/>
                  </a:prstClr>
                </a:solidFill>
              </a:rPr>
              <a:pPr/>
              <a:t>08/10/2018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582594"/>
          </a:xfrm>
        </p:spPr>
        <p:txBody>
          <a:bodyPr/>
          <a:lstStyle/>
          <a:p>
            <a:r>
              <a:rPr lang="en-US" smtClean="0"/>
              <a:t>Click to edit Master title style</a:t>
            </a:r>
            <a:endParaRPr lang="en-GB" dirty="0"/>
          </a:p>
        </p:txBody>
      </p:sp>
      <p:sp>
        <p:nvSpPr>
          <p:cNvPr id="3" name="Date Placeholder 2"/>
          <p:cNvSpPr>
            <a:spLocks noGrp="1"/>
          </p:cNvSpPr>
          <p:nvPr>
            <p:ph type="dt" sz="half" idx="10"/>
          </p:nvPr>
        </p:nvSpPr>
        <p:spPr/>
        <p:txBody>
          <a:bodyPr/>
          <a:lstStyle/>
          <a:p>
            <a:fld id="{4B3341A4-6DC1-43BB-8D49-E843E41B916B}" type="datetime1">
              <a:rPr lang="en-GB" smtClean="0">
                <a:solidFill>
                  <a:prstClr val="black">
                    <a:tint val="75000"/>
                  </a:prstClr>
                </a:solidFill>
              </a:rPr>
              <a:pPr/>
              <a:t>08/10/2018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F35049-A110-4A89-9EE5-4454A3E781C1}" type="datetime1">
              <a:rPr lang="en-GB" smtClean="0">
                <a:solidFill>
                  <a:prstClr val="black">
                    <a:tint val="75000"/>
                  </a:prstClr>
                </a:solidFill>
              </a:rPr>
              <a:pPr/>
              <a:t>08/10/2018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2200" baseline="0"/>
            </a:lvl1pPr>
            <a:lvl2pPr>
              <a:defRPr sz="22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D4F2-FA52-49FA-9543-0B5B3D1E8628}"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B267EF-BAAD-4F9E-8CA2-1F712A40A5D3}"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F18D11-92DB-40E5-97AB-E71A56D74514}"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8596" y="71414"/>
            <a:ext cx="8229600" cy="582594"/>
          </a:xfrm>
        </p:spPr>
        <p:txBody>
          <a:bodyPr>
            <a:normAutofit/>
          </a:bodyPr>
          <a:lstStyle>
            <a:lvl1pPr>
              <a:defRPr sz="2400" baseline="0"/>
            </a:lvl1pPr>
          </a:lstStyle>
          <a:p>
            <a:r>
              <a:rPr lang="en-US" smtClean="0"/>
              <a:t>Click to edit Master title style</a:t>
            </a:r>
            <a:endParaRPr lang="en-GB" dirty="0"/>
          </a:p>
        </p:txBody>
      </p:sp>
      <p:sp>
        <p:nvSpPr>
          <p:cNvPr id="3" name="Content Placeholder 2"/>
          <p:cNvSpPr>
            <a:spLocks noGrp="1"/>
          </p:cNvSpPr>
          <p:nvPr>
            <p:ph idx="1"/>
          </p:nvPr>
        </p:nvSpPr>
        <p:spPr>
          <a:xfrm>
            <a:off x="428596" y="1071546"/>
            <a:ext cx="8229600" cy="5054617"/>
          </a:xfrm>
        </p:spPr>
        <p:txBody>
          <a:bodyPr/>
          <a:lstStyle>
            <a:lvl1pPr>
              <a:defRPr sz="2200"/>
            </a:lvl1pPr>
            <a:lvl2pPr>
              <a:defRPr sz="2000"/>
            </a:lvl2pPr>
            <a:lvl3pPr>
              <a:defRPr sz="20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9FE021DA-82F7-4092-A7B5-D31D398587DD}"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169FDD-2A57-4FC2-A29F-591BCD829A9A}"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340768"/>
            <a:ext cx="7702624" cy="1470025"/>
          </a:xfrm>
        </p:spPr>
        <p:txBody>
          <a:bodyPr/>
          <a:lstStyle>
            <a:lvl1pPr>
              <a:defRPr baseline="0"/>
            </a:lvl1pPr>
          </a:lstStyle>
          <a:p>
            <a:r>
              <a:rPr lang="en-US" smtClean="0"/>
              <a:t>Click to edit Master title style</a:t>
            </a:r>
            <a:endParaRPr lang="en-GB" dirty="0"/>
          </a:p>
        </p:txBody>
      </p:sp>
      <p:sp>
        <p:nvSpPr>
          <p:cNvPr id="3" name="Subtitle 2"/>
          <p:cNvSpPr>
            <a:spLocks noGrp="1"/>
          </p:cNvSpPr>
          <p:nvPr>
            <p:ph type="subTitle" idx="1"/>
          </p:nvPr>
        </p:nvSpPr>
        <p:spPr>
          <a:xfrm>
            <a:off x="1371600" y="3284984"/>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p>
            <a:fld id="{78701DA6-2844-439C-9354-12EB8CCE3071}"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lvl1pPr algn="l">
              <a:defRPr sz="2600">
                <a:solidFill>
                  <a:schemeClr val="tx2">
                    <a:lumMod val="75000"/>
                  </a:schemeClr>
                </a:solidFil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marL="0" indent="0">
              <a:spcBef>
                <a:spcPts val="0"/>
              </a:spcBef>
              <a:buNone/>
              <a:defRPr sz="2400"/>
            </a:lvl1pPr>
            <a:lvl2pPr>
              <a:defRPr sz="2200"/>
            </a:lvl2pPr>
            <a:lvl3pPr>
              <a:buNone/>
              <a:defRPr sz="2200"/>
            </a:lvl3pPr>
            <a:lvl4pPr>
              <a:buNone/>
              <a:defRPr sz="2000"/>
            </a:lvl4pPr>
            <a:lvl5pPr>
              <a:buNone/>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E44A119B-5A81-4751-B026-EF18FCF77CA3}"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FA54DA-70F3-4981-8E67-011A200221A8}"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lstStyle>
            <a:lvl1pPr>
              <a:defRPr>
                <a:solidFill>
                  <a:schemeClr val="tx2">
                    <a:lumMod val="75000"/>
                  </a:schemeClr>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EA33A6A7-4C29-4563-9160-2B9A72513435}"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F3CF01B-518E-479C-BD4C-7551249A2D0E}" type="datetime1">
              <a:rPr lang="en-GB" smtClean="0">
                <a:solidFill>
                  <a:prstClr val="black">
                    <a:tint val="75000"/>
                  </a:prstClr>
                </a:solidFill>
              </a:rPr>
              <a:pPr/>
              <a:t>08/10/2018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Date Placeholder 2"/>
          <p:cNvSpPr>
            <a:spLocks noGrp="1"/>
          </p:cNvSpPr>
          <p:nvPr>
            <p:ph type="dt" sz="half" idx="10"/>
          </p:nvPr>
        </p:nvSpPr>
        <p:spPr/>
        <p:txBody>
          <a:bodyPr/>
          <a:lstStyle/>
          <a:p>
            <a:fld id="{DCE53754-0551-434F-8CF8-1B4726C1D373}" type="datetime1">
              <a:rPr lang="en-GB" smtClean="0">
                <a:solidFill>
                  <a:prstClr val="black">
                    <a:tint val="75000"/>
                  </a:prstClr>
                </a:solidFill>
              </a:rPr>
              <a:pPr/>
              <a:t>08/10/2018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3F5E1-9FA1-4037-94BD-E08867B3B2F6}" type="datetime1">
              <a:rPr lang="en-GB" smtClean="0">
                <a:solidFill>
                  <a:prstClr val="black">
                    <a:tint val="75000"/>
                  </a:prstClr>
                </a:solidFill>
              </a:rPr>
              <a:pPr/>
              <a:t>08/10/2018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28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B5713-F344-4067-AAB3-4EEDEBC969B8}"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756F49-3349-4873-88CD-08E982162E55}"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DD74CB-E467-417E-9FC0-6778578E581D}"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72A22D-F47D-4716-94D6-F32348495E8F}"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E1707-218A-4B98-BE45-D99AD4E4CB21}"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340768"/>
            <a:ext cx="7702624" cy="1470025"/>
          </a:xfrm>
        </p:spPr>
        <p:txBody>
          <a:bodyPr/>
          <a:lstStyle>
            <a:lvl1pPr>
              <a:defRPr baseline="0"/>
            </a:lvl1pPr>
          </a:lstStyle>
          <a:p>
            <a:r>
              <a:rPr lang="en-US" smtClean="0"/>
              <a:t>Click to edit Master title style</a:t>
            </a:r>
            <a:endParaRPr lang="en-GB" dirty="0"/>
          </a:p>
        </p:txBody>
      </p:sp>
      <p:sp>
        <p:nvSpPr>
          <p:cNvPr id="3" name="Subtitle 2"/>
          <p:cNvSpPr>
            <a:spLocks noGrp="1"/>
          </p:cNvSpPr>
          <p:nvPr>
            <p:ph type="subTitle" idx="1"/>
          </p:nvPr>
        </p:nvSpPr>
        <p:spPr>
          <a:xfrm>
            <a:off x="1371600" y="3284984"/>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lvl1pPr algn="l">
              <a:defRPr sz="2600">
                <a:solidFill>
                  <a:schemeClr val="tx2">
                    <a:lumMod val="75000"/>
                  </a:schemeClr>
                </a:solidFil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marL="0" indent="0">
              <a:spcBef>
                <a:spcPts val="0"/>
              </a:spcBef>
              <a:buNone/>
              <a:defRPr sz="2400"/>
            </a:lvl1pPr>
            <a:lvl2pPr>
              <a:defRPr sz="2200" baseline="0"/>
            </a:lvl2pPr>
            <a:lvl3pPr>
              <a:buNone/>
              <a:defRPr sz="2200"/>
            </a:lvl3pPr>
            <a:lvl4pPr>
              <a:buNone/>
              <a:defRPr sz="2000"/>
            </a:lvl4pPr>
            <a:lvl5pPr>
              <a:buNone/>
              <a:defRPr sz="2000"/>
            </a:lvl5pPr>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lstStyle>
            <a:lvl1pPr>
              <a:defRPr>
                <a:solidFill>
                  <a:schemeClr val="tx2">
                    <a:lumMod val="75000"/>
                  </a:schemeClr>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Date Placeholder 2"/>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28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8596" y="60324"/>
            <a:ext cx="8229600" cy="654032"/>
          </a:xfrm>
        </p:spPr>
        <p:txBody>
          <a:bodyPr/>
          <a:lstStyle>
            <a:lvl1pPr>
              <a:defRPr baseline="0"/>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30D37112-3631-4026-9DC7-03230EC14882}"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30B842-188F-4EC2-B5BA-B13DDB473C27}" type="datetimeFigureOut">
              <a:rPr lang="en-GB" smtClean="0"/>
              <a:pPr/>
              <a:t>08/10/2018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B18EC4-7C06-4FA0-AD36-4F76913DFB08}" type="slidenum">
              <a:rPr lang="en-GB" smtClean="0"/>
              <a:pPr/>
              <a:t>‹#›</a:t>
            </a:fld>
            <a:endParaRPr lang="en-GB"/>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340768"/>
            <a:ext cx="7702624" cy="1470025"/>
          </a:xfrm>
        </p:spPr>
        <p:txBody>
          <a:bodyPr/>
          <a:lstStyle>
            <a:lvl1pPr>
              <a:defRPr baseline="0"/>
            </a:lvl1pPr>
          </a:lstStyle>
          <a:p>
            <a:r>
              <a:rPr lang="en-US" smtClean="0"/>
              <a:t>Click to edit Master title style</a:t>
            </a:r>
            <a:endParaRPr lang="en-GB" dirty="0"/>
          </a:p>
        </p:txBody>
      </p:sp>
      <p:sp>
        <p:nvSpPr>
          <p:cNvPr id="3" name="Subtitle 2"/>
          <p:cNvSpPr>
            <a:spLocks noGrp="1"/>
          </p:cNvSpPr>
          <p:nvPr>
            <p:ph type="subTitle" idx="1"/>
          </p:nvPr>
        </p:nvSpPr>
        <p:spPr>
          <a:xfrm>
            <a:off x="1371600" y="3284984"/>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p>
            <a:fld id="{78701DA6-2844-439C-9354-12EB8CCE3071}"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lvl1pPr algn="l">
              <a:defRPr sz="2600">
                <a:solidFill>
                  <a:schemeClr val="tx2">
                    <a:lumMod val="75000"/>
                  </a:schemeClr>
                </a:solidFil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marL="0" indent="0">
              <a:spcBef>
                <a:spcPts val="0"/>
              </a:spcBef>
              <a:buNone/>
              <a:defRPr sz="2400"/>
            </a:lvl1pPr>
            <a:lvl2pPr>
              <a:defRPr sz="2200"/>
            </a:lvl2pPr>
            <a:lvl3pPr>
              <a:buNone/>
              <a:defRPr sz="2200"/>
            </a:lvl3pPr>
            <a:lvl4pPr>
              <a:buNone/>
              <a:defRPr sz="2000"/>
            </a:lvl4pPr>
            <a:lvl5pPr>
              <a:buNone/>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E44A119B-5A81-4751-B026-EF18FCF77CA3}"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FA54DA-70F3-4981-8E67-011A200221A8}"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lstStyle>
            <a:lvl1pPr>
              <a:defRPr>
                <a:solidFill>
                  <a:schemeClr val="tx2">
                    <a:lumMod val="75000"/>
                  </a:schemeClr>
                </a:solidFill>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EA33A6A7-4C29-4563-9160-2B9A72513435}"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F3CF01B-518E-479C-BD4C-7551249A2D0E}" type="datetime1">
              <a:rPr lang="en-GB" smtClean="0">
                <a:solidFill>
                  <a:prstClr val="black">
                    <a:tint val="75000"/>
                  </a:prstClr>
                </a:solidFill>
              </a:rPr>
              <a:pPr/>
              <a:t>08/10/2018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Date Placeholder 2"/>
          <p:cNvSpPr>
            <a:spLocks noGrp="1"/>
          </p:cNvSpPr>
          <p:nvPr>
            <p:ph type="dt" sz="half" idx="10"/>
          </p:nvPr>
        </p:nvSpPr>
        <p:spPr/>
        <p:txBody>
          <a:bodyPr/>
          <a:lstStyle/>
          <a:p>
            <a:fld id="{DCE53754-0551-434F-8CF8-1B4726C1D373}" type="datetime1">
              <a:rPr lang="en-GB" smtClean="0">
                <a:solidFill>
                  <a:prstClr val="black">
                    <a:tint val="75000"/>
                  </a:prstClr>
                </a:solidFill>
              </a:rPr>
              <a:pPr/>
              <a:t>08/10/2018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3F5E1-9FA1-4037-94BD-E08867B3B2F6}" type="datetime1">
              <a:rPr lang="en-GB" smtClean="0">
                <a:solidFill>
                  <a:prstClr val="black">
                    <a:tint val="75000"/>
                  </a:prstClr>
                </a:solidFill>
              </a:rPr>
              <a:pPr/>
              <a:t>08/10/2018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4"/>
            <a:ext cx="8229600" cy="654032"/>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980728"/>
            <a:ext cx="4040188" cy="495746"/>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00808"/>
            <a:ext cx="4040188" cy="446449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980728"/>
            <a:ext cx="4041775" cy="504056"/>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00808"/>
            <a:ext cx="4041775" cy="4464496"/>
          </a:xfrm>
        </p:spPr>
        <p:txBody>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fld id="{3E9452FA-8DA8-478E-925C-FC44C890656F}" type="datetime1">
              <a:rPr lang="en-GB" smtClean="0">
                <a:solidFill>
                  <a:prstClr val="black">
                    <a:tint val="75000"/>
                  </a:prstClr>
                </a:solidFill>
              </a:rPr>
              <a:pPr/>
              <a:t>08/10/2018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28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B5713-F344-4067-AAB3-4EEDEBC969B8}"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756F49-3349-4873-88CD-08E982162E55}"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72A22D-F47D-4716-94D6-F32348495E8F}"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5E1707-218A-4B98-BE45-D99AD4E4CB21}"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2200" baseline="0"/>
            </a:lvl1pPr>
            <a:lvl2pPr>
              <a:defRPr sz="22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0D4F2-FA52-49FA-9543-0B5B3D1E8628}"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dirty="0" smtClean="0">
                <a:solidFill>
                  <a:prstClr val="black">
                    <a:tint val="75000"/>
                  </a:prstClr>
                </a:solidFill>
              </a:rPr>
              <a:t>www.rba.co.uk</a:t>
            </a: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B267EF-BAAD-4F9E-8CA2-1F712A40A5D3}"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F18D11-92DB-40E5-97AB-E71A56D74514}"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169FDD-2A57-4FC2-A29F-591BCD829A9A}"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1.gif"/><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624"/>
            <a:ext cx="8229600" cy="504056"/>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071546"/>
            <a:ext cx="8229600" cy="505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D69F7-4D7C-4204-BBD4-7375E6DD44D5}"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iming>
    <p:tnLst>
      <p:par>
        <p:cTn id="1" dur="indefinite" restart="never" nodeType="tmRoot"/>
      </p:par>
    </p:tnLst>
  </p:timing>
  <p:hf hdr="0"/>
  <p:txStyles>
    <p:titleStyle>
      <a:lvl1pPr algn="l" defTabSz="914400" rtl="0" eaLnBrk="1" latinLnBrk="0" hangingPunct="1">
        <a:spcBef>
          <a:spcPct val="0"/>
        </a:spcBef>
        <a:buNone/>
        <a:defRPr sz="2400" kern="1200" baseline="0">
          <a:solidFill>
            <a:schemeClr val="tx2">
              <a:lumMod val="75000"/>
            </a:schemeClr>
          </a:solidFill>
          <a:latin typeface="Arial" pitchFamily="34" charset="0"/>
          <a:ea typeface="+mj-ea"/>
          <a:cs typeface="Arial" pitchFamily="34" charset="0"/>
        </a:defRPr>
      </a:lvl1pPr>
    </p:titleStyle>
    <p:bodyStyle>
      <a:lvl1pPr marL="0" indent="0" algn="l" defTabSz="914400" rtl="0" eaLnBrk="1" latinLnBrk="0" hangingPunct="1">
        <a:spcBef>
          <a:spcPts val="600"/>
        </a:spcBef>
        <a:buFontTx/>
        <a:buNone/>
        <a:defRPr sz="2200" kern="1200">
          <a:solidFill>
            <a:schemeClr val="tx1"/>
          </a:solidFill>
          <a:latin typeface="Arial" pitchFamily="34" charset="0"/>
          <a:ea typeface="+mn-ea"/>
          <a:cs typeface="Arial" pitchFamily="34" charset="0"/>
        </a:defRPr>
      </a:lvl1pPr>
      <a:lvl2pPr marL="742950" indent="-28575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624"/>
            <a:ext cx="8229600" cy="504056"/>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071546"/>
            <a:ext cx="8229600" cy="505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D69F7-4D7C-4204-BBD4-7375E6DD44D5}"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1C6AF-9ED1-4F00-96B0-A0DF495580E3}" type="slidenum">
              <a:rPr lang="en-GB" smtClean="0">
                <a:solidFill>
                  <a:prstClr val="black">
                    <a:tint val="75000"/>
                  </a:prstClr>
                </a:solidFill>
              </a:rPr>
              <a:pPr/>
              <a:t>‹#›</a:t>
            </a:fld>
            <a:endParaRPr lang="en-GB">
              <a:solidFill>
                <a:prstClr val="black">
                  <a:tint val="75000"/>
                </a:prstClr>
              </a:solidFill>
            </a:endParaRPr>
          </a:p>
        </p:txBody>
      </p:sp>
      <p:pic>
        <p:nvPicPr>
          <p:cNvPr id="7" name="Picture 6" descr="RBALogo2010.gif"/>
          <p:cNvPicPr>
            <a:picLocks noChangeAspect="1"/>
          </p:cNvPicPr>
          <p:nvPr/>
        </p:nvPicPr>
        <p:blipFill>
          <a:blip r:embed="rId13" cstate="print"/>
          <a:stretch>
            <a:fillRect/>
          </a:stretch>
        </p:blipFill>
        <p:spPr>
          <a:xfrm>
            <a:off x="7754870" y="-24"/>
            <a:ext cx="1389162" cy="642918"/>
          </a:xfrm>
          <a:prstGeom prst="rect">
            <a:avLst/>
          </a:prstGeom>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iming>
    <p:tnLst>
      <p:par>
        <p:cTn id="1" dur="indefinite" restart="never" nodeType="tmRoot"/>
      </p:par>
    </p:tnLst>
  </p:timing>
  <p:hf hdr="0"/>
  <p:txStyles>
    <p:titleStyle>
      <a:lvl1pPr algn="l" defTabSz="914400" rtl="0" eaLnBrk="1" latinLnBrk="0" hangingPunct="1">
        <a:spcBef>
          <a:spcPct val="0"/>
        </a:spcBef>
        <a:buNone/>
        <a:defRPr sz="2400" kern="1200" baseline="0">
          <a:solidFill>
            <a:schemeClr val="tx2">
              <a:lumMod val="75000"/>
            </a:schemeClr>
          </a:solidFill>
          <a:latin typeface="Arial" pitchFamily="34" charset="0"/>
          <a:ea typeface="+mj-ea"/>
          <a:cs typeface="Arial" pitchFamily="34" charset="0"/>
        </a:defRPr>
      </a:lvl1pPr>
    </p:titleStyle>
    <p:bodyStyle>
      <a:lvl1pPr marL="0" indent="0" algn="l" defTabSz="914400" rtl="0" eaLnBrk="1" latinLnBrk="0" hangingPunct="1">
        <a:spcBef>
          <a:spcPts val="600"/>
        </a:spcBef>
        <a:buFontTx/>
        <a:buNone/>
        <a:defRPr sz="2200" kern="1200">
          <a:solidFill>
            <a:schemeClr val="tx1"/>
          </a:solidFill>
          <a:latin typeface="Arial" pitchFamily="34" charset="0"/>
          <a:ea typeface="+mn-ea"/>
          <a:cs typeface="Arial" pitchFamily="34" charset="0"/>
        </a:defRPr>
      </a:lvl1pPr>
      <a:lvl2pPr marL="742950" indent="-28575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ts val="6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408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340768"/>
            <a:ext cx="8229600" cy="478539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5C246-462B-44F6-99AC-46E456B96CA8}"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hf hdr="0" ftr="0"/>
  <p:txStyles>
    <p:titleStyle>
      <a:lvl1pPr algn="l" defTabSz="914400" rtl="0" eaLnBrk="1" latinLnBrk="0" hangingPunct="1">
        <a:spcBef>
          <a:spcPct val="0"/>
        </a:spcBef>
        <a:buNone/>
        <a:defRPr sz="2600" kern="1200" baseline="0">
          <a:solidFill>
            <a:schemeClr val="tx2">
              <a:lumMod val="75000"/>
            </a:schemeClr>
          </a:solidFill>
          <a:latin typeface="Arial" pitchFamily="34" charset="0"/>
          <a:ea typeface="+mj-ea"/>
          <a:cs typeface="Arial" pitchFamily="34" charset="0"/>
        </a:defRPr>
      </a:lvl1pPr>
    </p:titleStyle>
    <p:bodyStyle>
      <a:lvl1pPr marL="0" indent="0" algn="l" defTabSz="914400" rtl="0" eaLnBrk="1" latinLnBrk="0" hangingPunct="1">
        <a:spcBef>
          <a:spcPts val="0"/>
        </a:spcBef>
        <a:buFont typeface="Arial" pitchFamily="34" charset="0"/>
        <a:buNone/>
        <a:defRPr sz="2400" kern="1200" baseline="0">
          <a:solidFill>
            <a:schemeClr val="tx1"/>
          </a:solidFill>
          <a:latin typeface="Arial" pitchFamily="34" charset="0"/>
          <a:ea typeface="+mn-ea"/>
          <a:cs typeface="Arial" pitchFamily="34" charset="0"/>
        </a:defRPr>
      </a:lvl1pPr>
      <a:lvl2pPr marL="742950" indent="0" algn="l" defTabSz="914400" rtl="0" eaLnBrk="1" latinLnBrk="0" hangingPunct="1">
        <a:spcBef>
          <a:spcPts val="0"/>
        </a:spcBef>
        <a:buFont typeface="Arial" pitchFamily="34" charset="0"/>
        <a:buNone/>
        <a:defRPr sz="22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0"/>
        </a:spcBef>
        <a:buFont typeface="Arial" pitchFamily="34" charset="0"/>
        <a:buNone/>
        <a:defRPr sz="2200" kern="1200" baseline="0">
          <a:solidFill>
            <a:schemeClr val="tx1"/>
          </a:solidFill>
          <a:latin typeface="Arial" pitchFamily="34" charset="0"/>
          <a:ea typeface="+mn-ea"/>
          <a:cs typeface="Arial" pitchFamily="34" charset="0"/>
        </a:defRPr>
      </a:lvl3pPr>
      <a:lvl4pPr marL="1600200" indent="-228600" algn="l" defTabSz="914400" rtl="0" eaLnBrk="1" latinLnBrk="0" hangingPunct="1">
        <a:spcBef>
          <a:spcPts val="0"/>
        </a:spcBef>
        <a:buFont typeface="Arial" pitchFamily="34" charset="0"/>
        <a:buNone/>
        <a:defRPr sz="20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ts val="0"/>
        </a:spcBef>
        <a:buFont typeface="Arial" pitchFamily="34" charset="0"/>
        <a:buNone/>
        <a:defRPr sz="2000" kern="1200" baseline="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408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340768"/>
            <a:ext cx="8229600" cy="478539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0B842-188F-4EC2-B5BA-B13DDB473C27}" type="datetimeFigureOut">
              <a:rPr lang="en-GB" smtClean="0"/>
              <a:pPr/>
              <a:t>08/10/2018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18EC4-7C06-4FA0-AD36-4F76913DFB0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600" kern="1200" baseline="0">
          <a:solidFill>
            <a:schemeClr val="tx2">
              <a:lumMod val="75000"/>
            </a:schemeClr>
          </a:solidFill>
          <a:latin typeface="Arial" pitchFamily="34" charset="0"/>
          <a:ea typeface="+mj-ea"/>
          <a:cs typeface="Arial" pitchFamily="34" charset="0"/>
        </a:defRPr>
      </a:lvl1pPr>
    </p:titleStyle>
    <p:bodyStyle>
      <a:lvl1pPr marL="0" indent="0" algn="l" defTabSz="914400" rtl="0" eaLnBrk="1" latinLnBrk="0" hangingPunct="1">
        <a:spcBef>
          <a:spcPts val="0"/>
        </a:spcBef>
        <a:buFont typeface="Arial" pitchFamily="34" charset="0"/>
        <a:buNone/>
        <a:defRPr sz="2400" kern="1200" baseline="0">
          <a:solidFill>
            <a:schemeClr val="tx1"/>
          </a:solidFill>
          <a:latin typeface="Arial" pitchFamily="34" charset="0"/>
          <a:ea typeface="+mn-ea"/>
          <a:cs typeface="Arial" pitchFamily="34" charset="0"/>
        </a:defRPr>
      </a:lvl1pPr>
      <a:lvl2pPr marL="742950" indent="0" algn="l" defTabSz="914400" rtl="0" eaLnBrk="1" latinLnBrk="0" hangingPunct="1">
        <a:spcBef>
          <a:spcPts val="0"/>
        </a:spcBef>
        <a:buFont typeface="Symbol" pitchFamily="18" charset="2"/>
        <a:buChar char=""/>
        <a:defRPr sz="22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0"/>
        </a:spcBef>
        <a:buFont typeface="Arial" pitchFamily="34" charset="0"/>
        <a:buNone/>
        <a:defRPr sz="2200" kern="1200" baseline="0">
          <a:solidFill>
            <a:schemeClr val="tx1"/>
          </a:solidFill>
          <a:latin typeface="Arial" pitchFamily="34" charset="0"/>
          <a:ea typeface="+mn-ea"/>
          <a:cs typeface="Arial" pitchFamily="34" charset="0"/>
        </a:defRPr>
      </a:lvl3pPr>
      <a:lvl4pPr marL="1600200" indent="-228600" algn="l" defTabSz="914400" rtl="0" eaLnBrk="1" latinLnBrk="0" hangingPunct="1">
        <a:spcBef>
          <a:spcPts val="0"/>
        </a:spcBef>
        <a:buFont typeface="Arial" pitchFamily="34" charset="0"/>
        <a:buNone/>
        <a:defRPr sz="20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ts val="0"/>
        </a:spcBef>
        <a:buFont typeface="Arial" pitchFamily="34" charset="0"/>
        <a:buNone/>
        <a:defRPr sz="2000" kern="1200" baseline="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408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340768"/>
            <a:ext cx="8229600" cy="478539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5C246-462B-44F6-99AC-46E456B96CA8}"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18EC4-7C06-4FA0-AD36-4F76913DFB08}" type="slidenum">
              <a:rPr lang="en-GB" smtClean="0">
                <a:solidFill>
                  <a:prstClr val="black">
                    <a:tint val="75000"/>
                  </a:prstClr>
                </a:solidFill>
              </a:rPr>
              <a:pPr/>
              <a:t>‹#›</a:t>
            </a:fld>
            <a:endParaRPr lang="en-GB">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4400" rtl="0" eaLnBrk="1" latinLnBrk="0" hangingPunct="1">
        <a:spcBef>
          <a:spcPct val="0"/>
        </a:spcBef>
        <a:buNone/>
        <a:defRPr sz="2600" kern="1200" baseline="0">
          <a:solidFill>
            <a:schemeClr val="tx2">
              <a:lumMod val="75000"/>
            </a:schemeClr>
          </a:solidFill>
          <a:latin typeface="Arial" pitchFamily="34" charset="0"/>
          <a:ea typeface="+mj-ea"/>
          <a:cs typeface="Arial" pitchFamily="34" charset="0"/>
        </a:defRPr>
      </a:lvl1pPr>
    </p:titleStyle>
    <p:bodyStyle>
      <a:lvl1pPr marL="0" indent="0" algn="l" defTabSz="914400" rtl="0" eaLnBrk="1" latinLnBrk="0" hangingPunct="1">
        <a:spcBef>
          <a:spcPts val="0"/>
        </a:spcBef>
        <a:buFont typeface="Arial" pitchFamily="34" charset="0"/>
        <a:buNone/>
        <a:defRPr sz="2400" kern="1200" baseline="0">
          <a:solidFill>
            <a:schemeClr val="tx1"/>
          </a:solidFill>
          <a:latin typeface="Arial" pitchFamily="34" charset="0"/>
          <a:ea typeface="+mn-ea"/>
          <a:cs typeface="Arial" pitchFamily="34" charset="0"/>
        </a:defRPr>
      </a:lvl1pPr>
      <a:lvl2pPr marL="742950" indent="0" algn="l" defTabSz="914400" rtl="0" eaLnBrk="1" latinLnBrk="0" hangingPunct="1">
        <a:spcBef>
          <a:spcPts val="0"/>
        </a:spcBef>
        <a:buFont typeface="Arial" pitchFamily="34" charset="0"/>
        <a:buNone/>
        <a:defRPr sz="2200" kern="1200" baseline="0">
          <a:solidFill>
            <a:schemeClr val="tx1"/>
          </a:solidFill>
          <a:latin typeface="Arial" pitchFamily="34" charset="0"/>
          <a:ea typeface="+mn-ea"/>
          <a:cs typeface="Arial" pitchFamily="34" charset="0"/>
        </a:defRPr>
      </a:lvl2pPr>
      <a:lvl3pPr marL="1143000" indent="-228600" algn="l" defTabSz="914400" rtl="0" eaLnBrk="1" latinLnBrk="0" hangingPunct="1">
        <a:spcBef>
          <a:spcPts val="0"/>
        </a:spcBef>
        <a:buFont typeface="Arial" pitchFamily="34" charset="0"/>
        <a:buNone/>
        <a:defRPr sz="2200" kern="1200" baseline="0">
          <a:solidFill>
            <a:schemeClr val="tx1"/>
          </a:solidFill>
          <a:latin typeface="Arial" pitchFamily="34" charset="0"/>
          <a:ea typeface="+mn-ea"/>
          <a:cs typeface="Arial" pitchFamily="34" charset="0"/>
        </a:defRPr>
      </a:lvl3pPr>
      <a:lvl4pPr marL="1600200" indent="-228600" algn="l" defTabSz="914400" rtl="0" eaLnBrk="1" latinLnBrk="0" hangingPunct="1">
        <a:spcBef>
          <a:spcPts val="0"/>
        </a:spcBef>
        <a:buFont typeface="Arial" pitchFamily="34" charset="0"/>
        <a:buNone/>
        <a:defRPr sz="2000" kern="1200" baseline="0">
          <a:solidFill>
            <a:schemeClr val="tx1"/>
          </a:solidFill>
          <a:latin typeface="Arial" pitchFamily="34" charset="0"/>
          <a:ea typeface="+mn-ea"/>
          <a:cs typeface="Arial" pitchFamily="34" charset="0"/>
        </a:defRPr>
      </a:lvl4pPr>
      <a:lvl5pPr marL="2057400" indent="-228600" algn="l" defTabSz="914400" rtl="0" eaLnBrk="1" latinLnBrk="0" hangingPunct="1">
        <a:spcBef>
          <a:spcPts val="0"/>
        </a:spcBef>
        <a:buFont typeface="Arial" pitchFamily="34" charset="0"/>
        <a:buNone/>
        <a:defRPr sz="2000" kern="1200" baseline="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en.Blakeman@rba.co.uk" TargetMode="External"/><Relationship Id="rId2" Type="http://schemas.openxmlformats.org/officeDocument/2006/relationships/notesSlide" Target="../notesSlides/notesSlide1.xml"/><Relationship Id="rId1" Type="http://schemas.openxmlformats.org/officeDocument/2006/relationships/slideLayout" Target="../slideLayouts/slideLayout32.xml"/><Relationship Id="rId6" Type="http://schemas.openxmlformats.org/officeDocument/2006/relationships/image" Target="../media/image2.gif"/><Relationship Id="rId5" Type="http://schemas.openxmlformats.org/officeDocument/2006/relationships/hyperlink" Target="http://www.twitter.com/karenblakeman" TargetMode="External"/><Relationship Id="rId4" Type="http://schemas.openxmlformats.org/officeDocument/2006/relationships/hyperlink" Target="http://www.rba.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37.xml"/><Relationship Id="rId5" Type="http://schemas.openxmlformats.org/officeDocument/2006/relationships/image" Target="../media/image13.gif"/><Relationship Id="rId4" Type="http://schemas.openxmlformats.org/officeDocument/2006/relationships/hyperlink" Target="https://food52.com/blog/11879-radicchio-and-our-11-favorite-ways-to-use-i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vpnden.com/free-downloads/" TargetMode="External"/><Relationship Id="rId2" Type="http://schemas.openxmlformats.org/officeDocument/2006/relationships/hyperlink" Target="https://www.comparitech.com/blog/vpn-privacy/best-vpn-gdpr/" TargetMode="External"/><Relationship Id="rId1" Type="http://schemas.openxmlformats.org/officeDocument/2006/relationships/slideLayout" Target="../slideLayouts/slideLayout33.xml"/><Relationship Id="rId4" Type="http://schemas.openxmlformats.org/officeDocument/2006/relationships/hyperlink" Target="https://www.seroundtable.com/google-search-gdpr-site-blocking-26362.html"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38.xml"/><Relationship Id="rId4" Type="http://schemas.openxmlformats.org/officeDocument/2006/relationships/image" Target="../media/image17.gif"/></Relationships>
</file>

<file path=ppt/slides/_rels/slide14.xml.rels><?xml version="1.0" encoding="UTF-8" standalone="yes"?>
<Relationships xmlns="http://schemas.openxmlformats.org/package/2006/relationships"><Relationship Id="rId2" Type="http://schemas.openxmlformats.org/officeDocument/2006/relationships/hyperlink" Target="https://www.searchenginejournal.com/google-begins-using-neural-matching-to-understand-synonyms-impacting-30-of-queries/271035/" TargetMode="Externa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hyperlink" Target="http://www.rba.co.uk/wordpress/2018/08/28/google-offers-to-include-missing-terms/" TargetMode="Externa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hyperlink" Target="http://arstechnica.com/gadgets/2016/01/2016-google-tracker-everything-google-is-working-on-for-the-new-year/" TargetMode="External"/><Relationship Id="rId2" Type="http://schemas.openxmlformats.org/officeDocument/2006/relationships/image" Target="../media/image3.gif"/><Relationship Id="rId1" Type="http://schemas.openxmlformats.org/officeDocument/2006/relationships/slideLayout" Target="../slideLayouts/slideLayout3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hyperlink" Target="https://researchbuzz.me/2018/07/10/in-praise-of-inurl/" TargetMode="Externa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8" Type="http://schemas.openxmlformats.org/officeDocument/2006/relationships/hyperlink" Target="https://patents.google.com/" TargetMode="External"/><Relationship Id="rId3" Type="http://schemas.openxmlformats.org/officeDocument/2006/relationships/hyperlink" Target="https://images.google.co.uk/" TargetMode="External"/><Relationship Id="rId7" Type="http://schemas.openxmlformats.org/officeDocument/2006/relationships/hyperlink" Target="http://scholar.google.com/" TargetMode="External"/><Relationship Id="rId2" Type="http://schemas.openxmlformats.org/officeDocument/2006/relationships/hyperlink" Target="https://maps.google.com/" TargetMode="External"/><Relationship Id="rId1" Type="http://schemas.openxmlformats.org/officeDocument/2006/relationships/slideLayout" Target="../slideLayouts/slideLayout33.xml"/><Relationship Id="rId6" Type="http://schemas.openxmlformats.org/officeDocument/2006/relationships/hyperlink" Target="https://video.google.com/" TargetMode="External"/><Relationship Id="rId5" Type="http://schemas.openxmlformats.org/officeDocument/2006/relationships/hyperlink" Target="https://www.google.com/finance" TargetMode="External"/><Relationship Id="rId4" Type="http://schemas.openxmlformats.org/officeDocument/2006/relationships/hyperlink" Target="https://news.google.co.uk/"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artsandculture.google.com/" TargetMode="External"/><Relationship Id="rId3" Type="http://schemas.openxmlformats.org/officeDocument/2006/relationships/hyperlink" Target="https://books.google.com/ngrams" TargetMode="External"/><Relationship Id="rId7" Type="http://schemas.openxmlformats.org/officeDocument/2006/relationships/hyperlink" Target="https://www.constituteproject.org/" TargetMode="External"/><Relationship Id="rId2" Type="http://schemas.openxmlformats.org/officeDocument/2006/relationships/hyperlink" Target="http://books.google.com/" TargetMode="External"/><Relationship Id="rId1" Type="http://schemas.openxmlformats.org/officeDocument/2006/relationships/slideLayout" Target="../slideLayouts/slideLayout33.xml"/><Relationship Id="rId6" Type="http://schemas.openxmlformats.org/officeDocument/2006/relationships/hyperlink" Target="https://trends.google.com/trends/" TargetMode="External"/><Relationship Id="rId5" Type="http://schemas.openxmlformats.org/officeDocument/2006/relationships/hyperlink" Target="https://toolbox.google.com/datasetsearch" TargetMode="External"/><Relationship Id="rId4" Type="http://schemas.openxmlformats.org/officeDocument/2006/relationships/hyperlink" Target="http://www.google.com/publicdata/"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hyperlink" Target="https://books.google.com/ngrams" TargetMode="Externa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searchengineland.com/google-assistant-takes-center-stage-at-i-o-search-takes-a-back-seat-297867" TargetMode="External"/><Relationship Id="rId1" Type="http://schemas.openxmlformats.org/officeDocument/2006/relationships/slideLayout" Target="../slideLayouts/slideLayout37.xml"/><Relationship Id="rId5" Type="http://schemas.openxmlformats.org/officeDocument/2006/relationships/hyperlink" Target="https://www.theguardian.com/technology/2018/may/09/gmail-smart-compose-google-will-now-autocomplete-whole-emails" TargetMode="External"/><Relationship Id="rId4" Type="http://schemas.openxmlformats.org/officeDocument/2006/relationships/hyperlink" Target="https://www.blog.google/products/news/new-google-news-ai-meets-human-intelligence/"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trends.google.com/trends/subscriptions" TargetMode="External"/><Relationship Id="rId2" Type="http://schemas.openxmlformats.org/officeDocument/2006/relationships/hyperlink" Target="https://trends.google.com/trends/" TargetMode="External"/><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23.gif"/><Relationship Id="rId1" Type="http://schemas.openxmlformats.org/officeDocument/2006/relationships/slideLayout" Target="../slideLayouts/slideLayout37.xml"/></Relationships>
</file>

<file path=ppt/slides/_rels/slide32.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hyperlink" Target="http://searchresearch1.blogspot.com/" TargetMode="Externa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hyperlink" Target="https://www.seroundtable.com/google-number-results-per-page-search-setting-gone-26289.html" TargetMode="External"/><Relationship Id="rId2" Type="http://schemas.openxmlformats.org/officeDocument/2006/relationships/image" Target="../media/image6.gif"/><Relationship Id="rId1" Type="http://schemas.openxmlformats.org/officeDocument/2006/relationships/slideLayout" Target="../slideLayouts/slideLayout37.xml"/><Relationship Id="rId5" Type="http://schemas.openxmlformats.org/officeDocument/2006/relationships/hyperlink" Target="https://www.seroundtable.com/google-search-settings-revert-26297.html" TargetMode="External"/><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rba.co.uk/wordpress/2017/10/29/google-makes-it-harder-to-change-location-for-country-specific-research/" TargetMode="Externa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hyperlink" Target="http://philbradley.typepad.com/phil_bradleys_weblog/2017/10/google-improves-search-makes-it-much-harder.html" TargetMode="Externa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s://www.thesun.co.uk/tech/6374543/gdpr-websites-down-eu-not-working/" TargetMode="External"/><Relationship Id="rId1" Type="http://schemas.openxmlformats.org/officeDocument/2006/relationships/slideLayout" Target="../slideLayouts/slideLayout37.xml"/><Relationship Id="rId4" Type="http://schemas.openxmlformats.org/officeDocument/2006/relationships/image" Target="../media/image1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908720"/>
            <a:ext cx="7702624" cy="1152129"/>
          </a:xfrm>
        </p:spPr>
        <p:txBody>
          <a:bodyPr>
            <a:noAutofit/>
          </a:bodyPr>
          <a:lstStyle/>
          <a:p>
            <a:pPr algn="ctr"/>
            <a:r>
              <a:rPr lang="en-GB" sz="3600" dirty="0" smtClean="0"/>
              <a:t>Google Rants and Raves</a:t>
            </a:r>
            <a:br>
              <a:rPr lang="en-GB" sz="3600" dirty="0" smtClean="0"/>
            </a:br>
            <a:r>
              <a:rPr lang="en-GB" sz="3600" dirty="0" smtClean="0"/>
              <a:t>ILI 2018</a:t>
            </a:r>
            <a:endParaRPr lang="en-GB" sz="3600" dirty="0"/>
          </a:p>
        </p:txBody>
      </p:sp>
      <p:sp>
        <p:nvSpPr>
          <p:cNvPr id="3" name="Subtitle 2"/>
          <p:cNvSpPr>
            <a:spLocks noGrp="1"/>
          </p:cNvSpPr>
          <p:nvPr>
            <p:ph type="subTitle" idx="1"/>
          </p:nvPr>
        </p:nvSpPr>
        <p:spPr>
          <a:xfrm>
            <a:off x="1371600" y="2420888"/>
            <a:ext cx="6400800" cy="1584176"/>
          </a:xfrm>
        </p:spPr>
        <p:txBody>
          <a:bodyPr>
            <a:normAutofit/>
          </a:bodyPr>
          <a:lstStyle/>
          <a:p>
            <a:pPr>
              <a:lnSpc>
                <a:spcPct val="110000"/>
              </a:lnSpc>
              <a:spcBef>
                <a:spcPts val="300"/>
              </a:spcBef>
            </a:pPr>
            <a:r>
              <a:rPr lang="en-GB" dirty="0" smtClean="0"/>
              <a:t>Karen Blakeman, RBA Information Services</a:t>
            </a:r>
            <a:br>
              <a:rPr lang="en-GB" dirty="0" smtClean="0"/>
            </a:br>
            <a:r>
              <a:rPr lang="en-GB" dirty="0" smtClean="0">
                <a:hlinkClick r:id="rId3"/>
              </a:rPr>
              <a:t>Karen.Blakeman@rba.co.uk</a:t>
            </a:r>
            <a:r>
              <a:rPr lang="en-GB" dirty="0" smtClean="0"/>
              <a:t>, </a:t>
            </a:r>
            <a:r>
              <a:rPr lang="en-GB" dirty="0" smtClean="0">
                <a:hlinkClick r:id="rId4"/>
              </a:rPr>
              <a:t>www.rba.co.uk</a:t>
            </a:r>
            <a:r>
              <a:rPr lang="en-GB" dirty="0" smtClean="0"/>
              <a:t>,  </a:t>
            </a:r>
            <a:r>
              <a:rPr lang="en-GB" dirty="0" smtClean="0">
                <a:hlinkClick r:id="rId5"/>
              </a:rPr>
              <a:t>twitter.com/</a:t>
            </a:r>
            <a:r>
              <a:rPr lang="en-GB" dirty="0" err="1" smtClean="0">
                <a:hlinkClick r:id="rId5"/>
              </a:rPr>
              <a:t>karenblakeman</a:t>
            </a:r>
            <a:endParaRPr lang="en-GB" dirty="0"/>
          </a:p>
        </p:txBody>
      </p:sp>
      <p:sp>
        <p:nvSpPr>
          <p:cNvPr id="4" name="Rectangle 3"/>
          <p:cNvSpPr/>
          <p:nvPr/>
        </p:nvSpPr>
        <p:spPr>
          <a:xfrm>
            <a:off x="467544" y="4266962"/>
            <a:ext cx="5184576" cy="2086725"/>
          </a:xfrm>
          <a:prstGeom prst="rect">
            <a:avLst/>
          </a:prstGeom>
        </p:spPr>
        <p:txBody>
          <a:bodyPr wrap="square">
            <a:spAutoFit/>
          </a:bodyPr>
          <a:lstStyle/>
          <a:p>
            <a:pPr>
              <a:lnSpc>
                <a:spcPct val="120000"/>
              </a:lnSpc>
              <a:spcBef>
                <a:spcPts val="0"/>
              </a:spcBef>
            </a:pPr>
            <a:r>
              <a:rPr lang="en-GB" b="1" dirty="0" smtClean="0">
                <a:solidFill>
                  <a:srgbClr val="C00000"/>
                </a:solidFill>
              </a:rPr>
              <a:t>Warning!</a:t>
            </a:r>
            <a:r>
              <a:rPr lang="en-GB" dirty="0" smtClean="0"/>
              <a:t> What you see on your device may differ from what is shown here. Google goes to great lengths to personalise your results according to your search history, contacts, what other people have searched and clicked on, location, device, phase of the moon.... </a:t>
            </a:r>
          </a:p>
        </p:txBody>
      </p:sp>
      <p:sp>
        <p:nvSpPr>
          <p:cNvPr id="30722" name="AutoShape 2" descr="Image result for phases of the mo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6" name="Picture 5" descr="Phases_Moon.gif"/>
          <p:cNvPicPr>
            <a:picLocks noChangeAspect="1"/>
          </p:cNvPicPr>
          <p:nvPr/>
        </p:nvPicPr>
        <p:blipFill>
          <a:blip r:embed="rId6" cstate="print"/>
          <a:stretch>
            <a:fillRect/>
          </a:stretch>
        </p:blipFill>
        <p:spPr>
          <a:xfrm>
            <a:off x="6084168" y="4320270"/>
            <a:ext cx="1940733" cy="19890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80728"/>
          </a:xfrm>
        </p:spPr>
        <p:txBody>
          <a:bodyPr>
            <a:normAutofit/>
          </a:bodyPr>
          <a:lstStyle/>
          <a:p>
            <a:r>
              <a:rPr lang="en-GB" dirty="0" smtClean="0"/>
              <a:t>GDPR – access to some sites from outside Europe blocked or restricted</a:t>
            </a:r>
            <a:endParaRPr lang="en-GB" dirty="0"/>
          </a:p>
        </p:txBody>
      </p:sp>
      <p:pic>
        <p:nvPicPr>
          <p:cNvPr id="3" name="Picture 2" descr="Radicchio_GDPR_without_VPN.gif"/>
          <p:cNvPicPr>
            <a:picLocks noChangeAspect="1"/>
          </p:cNvPicPr>
          <p:nvPr/>
        </p:nvPicPr>
        <p:blipFill>
          <a:blip r:embed="rId2" cstate="print"/>
          <a:stretch>
            <a:fillRect/>
          </a:stretch>
        </p:blipFill>
        <p:spPr>
          <a:xfrm>
            <a:off x="179512" y="1628800"/>
            <a:ext cx="6092577" cy="3290881"/>
          </a:xfrm>
          <a:prstGeom prst="rect">
            <a:avLst/>
          </a:prstGeom>
          <a:ln>
            <a:solidFill>
              <a:schemeClr val="tx2">
                <a:lumMod val="95000"/>
                <a:lumOff val="5000"/>
              </a:schemeClr>
            </a:solidFill>
          </a:ln>
        </p:spPr>
      </p:pic>
      <p:pic>
        <p:nvPicPr>
          <p:cNvPr id="4" name="Picture 3" descr="Radicchio_GDPR_with_VPN.gif"/>
          <p:cNvPicPr>
            <a:picLocks noChangeAspect="1"/>
          </p:cNvPicPr>
          <p:nvPr/>
        </p:nvPicPr>
        <p:blipFill>
          <a:blip r:embed="rId3" cstate="print"/>
          <a:stretch>
            <a:fillRect/>
          </a:stretch>
        </p:blipFill>
        <p:spPr>
          <a:xfrm>
            <a:off x="4716016" y="3354735"/>
            <a:ext cx="4248472" cy="3442328"/>
          </a:xfrm>
          <a:prstGeom prst="rect">
            <a:avLst/>
          </a:prstGeom>
          <a:ln>
            <a:solidFill>
              <a:schemeClr val="tx2">
                <a:lumMod val="95000"/>
                <a:lumOff val="5000"/>
              </a:schemeClr>
            </a:solidFill>
          </a:ln>
        </p:spPr>
      </p:pic>
      <p:sp>
        <p:nvSpPr>
          <p:cNvPr id="5" name="Date Placeholder 4"/>
          <p:cNvSpPr>
            <a:spLocks noGrp="1"/>
          </p:cNvSpPr>
          <p:nvPr>
            <p:ph type="dt" sz="half" idx="10"/>
          </p:nvPr>
        </p:nvSpPr>
        <p:spPr/>
        <p:txBody>
          <a:bodyPr/>
          <a:lstStyle/>
          <a:p>
            <a:fld id="{BDE30EA9-6B14-4024-A2EA-02CE2978E273}" type="datetime1">
              <a:rPr lang="en-GB" smtClean="0">
                <a:solidFill>
                  <a:srgbClr val="000000">
                    <a:tint val="75000"/>
                  </a:srgbClr>
                </a:solidFill>
              </a:rPr>
              <a:pPr/>
              <a:t>08/10/2018</a:t>
            </a:fld>
            <a:endParaRPr lang="en-GB">
              <a:solidFill>
                <a:srgbClr val="000000">
                  <a:tint val="75000"/>
                </a:srgbClr>
              </a:solidFill>
            </a:endParaRPr>
          </a:p>
        </p:txBody>
      </p:sp>
      <p:sp>
        <p:nvSpPr>
          <p:cNvPr id="6" name="Slide Number Placeholder 5"/>
          <p:cNvSpPr>
            <a:spLocks noGrp="1"/>
          </p:cNvSpPr>
          <p:nvPr>
            <p:ph type="sldNum" sz="quarter" idx="12"/>
          </p:nvPr>
        </p:nvSpPr>
        <p:spPr/>
        <p:txBody>
          <a:bodyPr/>
          <a:lstStyle/>
          <a:p>
            <a:fld id="{EAB18EC4-7C06-4FA0-AD36-4F76913DFB08}" type="slidenum">
              <a:rPr lang="en-GB" smtClean="0">
                <a:solidFill>
                  <a:srgbClr val="000000">
                    <a:tint val="75000"/>
                  </a:srgbClr>
                </a:solidFill>
              </a:rPr>
              <a:pPr/>
              <a:t>10</a:t>
            </a:fld>
            <a:endParaRPr lang="en-GB">
              <a:solidFill>
                <a:srgbClr val="000000">
                  <a:tint val="75000"/>
                </a:srgbClr>
              </a:solidFill>
            </a:endParaRPr>
          </a:p>
        </p:txBody>
      </p:sp>
      <p:sp>
        <p:nvSpPr>
          <p:cNvPr id="7" name="Rectangle 6"/>
          <p:cNvSpPr/>
          <p:nvPr/>
        </p:nvSpPr>
        <p:spPr>
          <a:xfrm>
            <a:off x="683568" y="1052736"/>
            <a:ext cx="7992888" cy="369332"/>
          </a:xfrm>
          <a:prstGeom prst="rect">
            <a:avLst/>
          </a:prstGeom>
        </p:spPr>
        <p:txBody>
          <a:bodyPr wrap="square">
            <a:spAutoFit/>
          </a:bodyPr>
          <a:lstStyle/>
          <a:p>
            <a:r>
              <a:rPr lang="en-GB" dirty="0" smtClean="0">
                <a:hlinkClick r:id="rId4"/>
              </a:rPr>
              <a:t>https://food52.com/blog/11879-radicchio-and-our-11-favorite-ways-to-use-it</a:t>
            </a:r>
            <a:r>
              <a:rPr lang="en-GB" dirty="0" smtClean="0"/>
              <a:t> </a:t>
            </a:r>
            <a:endParaRPr lang="en-GB" dirty="0"/>
          </a:p>
        </p:txBody>
      </p:sp>
      <p:sp>
        <p:nvSpPr>
          <p:cNvPr id="8" name="TextBox 7"/>
          <p:cNvSpPr txBox="1"/>
          <p:nvPr/>
        </p:nvSpPr>
        <p:spPr>
          <a:xfrm>
            <a:off x="6660232" y="2204864"/>
            <a:ext cx="2016224" cy="646331"/>
          </a:xfrm>
          <a:prstGeom prst="rect">
            <a:avLst/>
          </a:prstGeom>
          <a:noFill/>
          <a:ln>
            <a:solidFill>
              <a:srgbClr val="FF0000"/>
            </a:solidFill>
          </a:ln>
        </p:spPr>
        <p:txBody>
          <a:bodyPr wrap="square" rtlCol="0">
            <a:spAutoFit/>
          </a:bodyPr>
          <a:lstStyle/>
          <a:p>
            <a:r>
              <a:rPr lang="en-GB" dirty="0" smtClean="0"/>
              <a:t>Using </a:t>
            </a:r>
            <a:r>
              <a:rPr lang="en-GB" dirty="0" smtClean="0"/>
              <a:t>Google’s </a:t>
            </a:r>
            <a:r>
              <a:rPr lang="en-GB" dirty="0" smtClean="0"/>
              <a:t>cached </a:t>
            </a:r>
            <a:r>
              <a:rPr lang="en-GB" dirty="0" smtClean="0"/>
              <a:t>copy</a:t>
            </a:r>
            <a:endParaRPr lang="en-GB" dirty="0"/>
          </a:p>
        </p:txBody>
      </p:sp>
      <p:sp>
        <p:nvSpPr>
          <p:cNvPr id="9" name="Right Arrow 8"/>
          <p:cNvSpPr/>
          <p:nvPr/>
        </p:nvSpPr>
        <p:spPr>
          <a:xfrm rot="5400000">
            <a:off x="7200292" y="3032956"/>
            <a:ext cx="576064" cy="21602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Cached_1.gif"/>
          <p:cNvPicPr>
            <a:picLocks noChangeAspect="1"/>
          </p:cNvPicPr>
          <p:nvPr/>
        </p:nvPicPr>
        <p:blipFill>
          <a:blip r:embed="rId5" cstate="print"/>
          <a:stretch>
            <a:fillRect/>
          </a:stretch>
        </p:blipFill>
        <p:spPr>
          <a:xfrm>
            <a:off x="251520" y="5157192"/>
            <a:ext cx="5848350" cy="1190625"/>
          </a:xfrm>
          <a:prstGeom prst="rect">
            <a:avLst/>
          </a:prstGeom>
          <a:ln>
            <a:solidFill>
              <a:schemeClr val="tx1">
                <a:lumMod val="95000"/>
                <a:lumOff val="5000"/>
              </a:schemeClr>
            </a:solidFill>
          </a:ln>
        </p:spPr>
      </p:pic>
      <p:sp>
        <p:nvSpPr>
          <p:cNvPr id="11" name="Rounded Rectangle 10"/>
          <p:cNvSpPr/>
          <p:nvPr/>
        </p:nvSpPr>
        <p:spPr>
          <a:xfrm>
            <a:off x="4572000" y="5301208"/>
            <a:ext cx="1008112" cy="864096"/>
          </a:xfrm>
          <a:prstGeom prst="round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Hiding your location</a:t>
            </a:r>
            <a:endParaRPr lang="en-GB" dirty="0"/>
          </a:p>
        </p:txBody>
      </p:sp>
      <p:sp>
        <p:nvSpPr>
          <p:cNvPr id="3" name="Content Placeholder 2"/>
          <p:cNvSpPr>
            <a:spLocks noGrp="1"/>
          </p:cNvSpPr>
          <p:nvPr>
            <p:ph idx="1"/>
          </p:nvPr>
        </p:nvSpPr>
        <p:spPr>
          <a:xfrm>
            <a:off x="457200" y="1052736"/>
            <a:ext cx="7931224" cy="5184576"/>
          </a:xfrm>
        </p:spPr>
        <p:txBody>
          <a:bodyPr>
            <a:normAutofit fontScale="85000" lnSpcReduction="10000"/>
          </a:bodyPr>
          <a:lstStyle/>
          <a:p>
            <a:pPr>
              <a:lnSpc>
                <a:spcPct val="120000"/>
              </a:lnSpc>
            </a:pPr>
            <a:r>
              <a:rPr lang="en-GB" dirty="0" smtClean="0"/>
              <a:t>Cached copy does not work for some sites</a:t>
            </a:r>
          </a:p>
          <a:p>
            <a:pPr>
              <a:lnSpc>
                <a:spcPct val="120000"/>
              </a:lnSpc>
            </a:pPr>
            <a:endParaRPr lang="en-GB" dirty="0" smtClean="0"/>
          </a:p>
          <a:p>
            <a:pPr>
              <a:lnSpc>
                <a:spcPct val="120000"/>
              </a:lnSpc>
            </a:pPr>
            <a:r>
              <a:rPr lang="en-GB" dirty="0" smtClean="0"/>
              <a:t>Opera browser has built-in, optional VPN but limited to Asia, Europe, Americas</a:t>
            </a:r>
          </a:p>
          <a:p>
            <a:pPr>
              <a:lnSpc>
                <a:spcPct val="120000"/>
              </a:lnSpc>
            </a:pPr>
            <a:endParaRPr lang="en-GB" dirty="0" smtClean="0"/>
          </a:p>
          <a:p>
            <a:pPr>
              <a:lnSpc>
                <a:spcPct val="120000"/>
              </a:lnSpc>
            </a:pPr>
            <a:r>
              <a:rPr lang="en-GB" dirty="0" smtClean="0"/>
              <a:t>5 </a:t>
            </a:r>
            <a:r>
              <a:rPr lang="en-GB" dirty="0" smtClean="0"/>
              <a:t>Best VPNs to access websites blocked due to GDPR [priced but some with free trial] </a:t>
            </a:r>
            <a:r>
              <a:rPr lang="en-GB" dirty="0" smtClean="0">
                <a:hlinkClick r:id="rId2"/>
              </a:rPr>
              <a:t>https://www.comparitech.com/blog/vpn-privacy/best-vpn-gdpr/#gref</a:t>
            </a:r>
            <a:r>
              <a:rPr lang="en-GB" dirty="0" smtClean="0"/>
              <a:t> </a:t>
            </a:r>
          </a:p>
          <a:p>
            <a:pPr>
              <a:lnSpc>
                <a:spcPct val="120000"/>
              </a:lnSpc>
            </a:pPr>
            <a:endParaRPr lang="en-GB" dirty="0" smtClean="0"/>
          </a:p>
          <a:p>
            <a:pPr>
              <a:lnSpc>
                <a:spcPct val="120000"/>
              </a:lnSpc>
            </a:pPr>
            <a:r>
              <a:rPr lang="en-GB" dirty="0" smtClean="0"/>
              <a:t>Download the Best Free VPN Services for Windows PC in July 2018 </a:t>
            </a:r>
            <a:r>
              <a:rPr lang="en-GB" dirty="0" smtClean="0">
                <a:hlinkClick r:id="rId3"/>
              </a:rPr>
              <a:t>http://www.vpnden.com/free-downloads/</a:t>
            </a:r>
            <a:r>
              <a:rPr lang="en-GB" dirty="0" smtClean="0"/>
              <a:t> </a:t>
            </a:r>
          </a:p>
          <a:p>
            <a:pPr>
              <a:lnSpc>
                <a:spcPct val="120000"/>
              </a:lnSpc>
            </a:pPr>
            <a:endParaRPr lang="en-GB" dirty="0" smtClean="0"/>
          </a:p>
          <a:p>
            <a:pPr>
              <a:lnSpc>
                <a:spcPct val="120000"/>
              </a:lnSpc>
            </a:pPr>
            <a:r>
              <a:rPr lang="en-GB" dirty="0" smtClean="0"/>
              <a:t>Google Search Looks To Deal With GDPR Site Blocking</a:t>
            </a:r>
          </a:p>
          <a:p>
            <a:pPr>
              <a:lnSpc>
                <a:spcPct val="120000"/>
              </a:lnSpc>
            </a:pPr>
            <a:r>
              <a:rPr lang="en-GB" dirty="0" smtClean="0">
                <a:hlinkClick r:id="rId4"/>
              </a:rPr>
              <a:t>https://www.seroundtable.com/google-search-gdpr-site-blocking-26362.html</a:t>
            </a:r>
            <a:r>
              <a:rPr lang="en-GB" dirty="0" smtClean="0"/>
              <a:t> </a:t>
            </a:r>
          </a:p>
        </p:txBody>
      </p:sp>
      <p:sp>
        <p:nvSpPr>
          <p:cNvPr id="4" name="Date Placeholder 3"/>
          <p:cNvSpPr>
            <a:spLocks noGrp="1"/>
          </p:cNvSpPr>
          <p:nvPr>
            <p:ph type="dt" sz="half" idx="10"/>
          </p:nvPr>
        </p:nvSpPr>
        <p:spPr/>
        <p:txBody>
          <a:bodyPr/>
          <a:lstStyle/>
          <a:p>
            <a:fld id="{F785B7AB-E63D-4462-A125-71D39B9B568C}" type="datetime1">
              <a:rPr lang="en-GB" smtClean="0">
                <a:solidFill>
                  <a:prstClr val="black">
                    <a:tint val="75000"/>
                  </a:prstClr>
                </a:solidFill>
              </a:rPr>
              <a:pPr/>
              <a:t>08/10/2018</a:t>
            </a:fld>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AB18EC4-7C06-4FA0-AD36-4F76913DFB08}" type="slidenum">
              <a:rPr lang="en-GB" smtClean="0">
                <a:solidFill>
                  <a:prstClr val="black">
                    <a:tint val="75000"/>
                  </a:prstClr>
                </a:solidFill>
              </a:rPr>
              <a:pPr/>
              <a:t>11</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And don’t forget the “right to be forgotten”</a:t>
            </a:r>
            <a:endParaRPr lang="en-GB" dirty="0"/>
          </a:p>
        </p:txBody>
      </p:sp>
      <p:sp>
        <p:nvSpPr>
          <p:cNvPr id="3" name="Content Placeholder 2"/>
          <p:cNvSpPr>
            <a:spLocks noGrp="1"/>
          </p:cNvSpPr>
          <p:nvPr>
            <p:ph idx="1"/>
          </p:nvPr>
        </p:nvSpPr>
        <p:spPr>
          <a:xfrm>
            <a:off x="457200" y="2276872"/>
            <a:ext cx="8229600" cy="3888432"/>
          </a:xfrm>
        </p:spPr>
        <p:txBody>
          <a:bodyPr>
            <a:normAutofit fontScale="77500" lnSpcReduction="20000"/>
          </a:bodyPr>
          <a:lstStyle/>
          <a:p>
            <a:pPr>
              <a:lnSpc>
                <a:spcPct val="120000"/>
              </a:lnSpc>
            </a:pPr>
            <a:r>
              <a:rPr lang="en-GB" dirty="0" smtClean="0"/>
              <a:t>Affects those of us located in Europe and searching on a person’s name – valuable and important information may not be included in the results</a:t>
            </a:r>
          </a:p>
          <a:p>
            <a:pPr>
              <a:lnSpc>
                <a:spcPct val="120000"/>
              </a:lnSpc>
            </a:pPr>
            <a:endParaRPr lang="en-GB" dirty="0" smtClean="0"/>
          </a:p>
          <a:p>
            <a:pPr>
              <a:lnSpc>
                <a:spcPct val="120000"/>
              </a:lnSpc>
            </a:pPr>
            <a:r>
              <a:rPr lang="en-GB" dirty="0" smtClean="0"/>
              <a:t>Also some other countries – for example Canada, Japan, Russia – have similar regulations</a:t>
            </a:r>
          </a:p>
          <a:p>
            <a:pPr>
              <a:lnSpc>
                <a:spcPct val="120000"/>
              </a:lnSpc>
            </a:pPr>
            <a:endParaRPr lang="en-GB" dirty="0" smtClean="0"/>
          </a:p>
          <a:p>
            <a:pPr>
              <a:lnSpc>
                <a:spcPct val="120000"/>
              </a:lnSpc>
            </a:pPr>
            <a:r>
              <a:rPr lang="en-GB" dirty="0" smtClean="0"/>
              <a:t>Use a VPN? </a:t>
            </a:r>
          </a:p>
          <a:p>
            <a:pPr>
              <a:lnSpc>
                <a:spcPct val="120000"/>
              </a:lnSpc>
            </a:pPr>
            <a:endParaRPr lang="en-GB" dirty="0" smtClean="0"/>
          </a:p>
          <a:p>
            <a:pPr>
              <a:lnSpc>
                <a:spcPct val="120000"/>
              </a:lnSpc>
            </a:pPr>
            <a:r>
              <a:rPr lang="en-GB" dirty="0" smtClean="0"/>
              <a:t>Information is not removed from the web, just not shown in Google results</a:t>
            </a:r>
          </a:p>
          <a:p>
            <a:pPr>
              <a:lnSpc>
                <a:spcPct val="120000"/>
              </a:lnSpc>
            </a:pPr>
            <a:endParaRPr lang="en-GB" dirty="0" smtClean="0"/>
          </a:p>
          <a:p>
            <a:pPr>
              <a:lnSpc>
                <a:spcPct val="120000"/>
              </a:lnSpc>
            </a:pPr>
            <a:r>
              <a:rPr lang="en-GB" dirty="0" smtClean="0"/>
              <a:t>Get to know relevant sources e.g. company directors databases, insolvency databases, professional directories, news sources, industry specific sources etc.</a:t>
            </a:r>
          </a:p>
        </p:txBody>
      </p:sp>
      <p:pic>
        <p:nvPicPr>
          <p:cNvPr id="4" name="Picture 3" descr="Google_Right_Forgotten.gif"/>
          <p:cNvPicPr>
            <a:picLocks noChangeAspect="1"/>
          </p:cNvPicPr>
          <p:nvPr/>
        </p:nvPicPr>
        <p:blipFill>
          <a:blip r:embed="rId2" cstate="print"/>
          <a:stretch>
            <a:fillRect/>
          </a:stretch>
        </p:blipFill>
        <p:spPr>
          <a:xfrm>
            <a:off x="210204" y="1124744"/>
            <a:ext cx="8394244" cy="936104"/>
          </a:xfrm>
          <a:prstGeom prst="rect">
            <a:avLst/>
          </a:prstGeom>
          <a:ln>
            <a:solidFill>
              <a:schemeClr val="tx1">
                <a:lumMod val="95000"/>
                <a:lumOff val="5000"/>
              </a:schemeClr>
            </a:solid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3341A4-6DC1-43BB-8D49-E843E41B916B}" type="datetime1">
              <a:rPr lang="en-GB" smtClean="0">
                <a:solidFill>
                  <a:prstClr val="black">
                    <a:tint val="75000"/>
                  </a:prstClr>
                </a:solidFill>
              </a:rPr>
              <a:pPr/>
              <a:t>08/10/2018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201C6AF-9ED1-4F00-96B0-A0DF495580E3}" type="slidenum">
              <a:rPr lang="en-GB" smtClean="0">
                <a:solidFill>
                  <a:prstClr val="black">
                    <a:tint val="75000"/>
                  </a:prstClr>
                </a:solidFill>
              </a:rPr>
              <a:pPr/>
              <a:t>13</a:t>
            </a:fld>
            <a:endParaRPr lang="en-GB">
              <a:solidFill>
                <a:prstClr val="black">
                  <a:tint val="75000"/>
                </a:prstClr>
              </a:solidFill>
            </a:endParaRPr>
          </a:p>
        </p:txBody>
      </p:sp>
      <p:pic>
        <p:nvPicPr>
          <p:cNvPr id="6" name="Picture 5" descr="Reading_east_Google_Knowledge_Graph.gif"/>
          <p:cNvPicPr>
            <a:picLocks noChangeAspect="1"/>
          </p:cNvPicPr>
          <p:nvPr/>
        </p:nvPicPr>
        <p:blipFill>
          <a:blip r:embed="rId2" cstate="print"/>
          <a:stretch>
            <a:fillRect/>
          </a:stretch>
        </p:blipFill>
        <p:spPr>
          <a:xfrm>
            <a:off x="323528" y="332656"/>
            <a:ext cx="4424299" cy="3305150"/>
          </a:xfrm>
          <a:prstGeom prst="rect">
            <a:avLst/>
          </a:prstGeom>
        </p:spPr>
      </p:pic>
      <p:sp>
        <p:nvSpPr>
          <p:cNvPr id="7" name="TextBox 6"/>
          <p:cNvSpPr txBox="1"/>
          <p:nvPr/>
        </p:nvSpPr>
        <p:spPr>
          <a:xfrm>
            <a:off x="467544" y="116632"/>
            <a:ext cx="3816424" cy="369332"/>
          </a:xfrm>
          <a:prstGeom prst="rect">
            <a:avLst/>
          </a:prstGeom>
          <a:noFill/>
        </p:spPr>
        <p:txBody>
          <a:bodyPr wrap="square" rtlCol="0">
            <a:spAutoFit/>
          </a:bodyPr>
          <a:lstStyle/>
          <a:p>
            <a:r>
              <a:rPr lang="en-GB" dirty="0" smtClean="0">
                <a:solidFill>
                  <a:prstClr val="black"/>
                </a:solidFill>
              </a:rPr>
              <a:t>9</a:t>
            </a:r>
            <a:r>
              <a:rPr lang="en-GB" baseline="30000" dirty="0" smtClean="0">
                <a:solidFill>
                  <a:prstClr val="black"/>
                </a:solidFill>
              </a:rPr>
              <a:t>th</a:t>
            </a:r>
            <a:r>
              <a:rPr lang="en-GB" dirty="0" smtClean="0">
                <a:solidFill>
                  <a:prstClr val="black"/>
                </a:solidFill>
              </a:rPr>
              <a:t> June 2017</a:t>
            </a:r>
            <a:endParaRPr lang="en-GB" dirty="0">
              <a:solidFill>
                <a:prstClr val="black"/>
              </a:solidFill>
            </a:endParaRPr>
          </a:p>
        </p:txBody>
      </p:sp>
      <p:pic>
        <p:nvPicPr>
          <p:cNvPr id="8" name="Picture 7" descr="Reading_East_Google_Knowledge_Graph_20170613.gif"/>
          <p:cNvPicPr>
            <a:picLocks noChangeAspect="1"/>
          </p:cNvPicPr>
          <p:nvPr/>
        </p:nvPicPr>
        <p:blipFill>
          <a:blip r:embed="rId3" cstate="print"/>
          <a:stretch>
            <a:fillRect/>
          </a:stretch>
        </p:blipFill>
        <p:spPr>
          <a:xfrm>
            <a:off x="4860032" y="1628800"/>
            <a:ext cx="3952875" cy="2962275"/>
          </a:xfrm>
          <a:prstGeom prst="rect">
            <a:avLst/>
          </a:prstGeom>
        </p:spPr>
      </p:pic>
      <p:sp>
        <p:nvSpPr>
          <p:cNvPr id="9" name="TextBox 8"/>
          <p:cNvSpPr txBox="1"/>
          <p:nvPr/>
        </p:nvSpPr>
        <p:spPr>
          <a:xfrm>
            <a:off x="5004048" y="1124744"/>
            <a:ext cx="3672408" cy="369332"/>
          </a:xfrm>
          <a:prstGeom prst="rect">
            <a:avLst/>
          </a:prstGeom>
          <a:noFill/>
        </p:spPr>
        <p:txBody>
          <a:bodyPr wrap="square" rtlCol="0">
            <a:spAutoFit/>
          </a:bodyPr>
          <a:lstStyle/>
          <a:p>
            <a:r>
              <a:rPr lang="en-GB" dirty="0" smtClean="0">
                <a:solidFill>
                  <a:prstClr val="black"/>
                </a:solidFill>
              </a:rPr>
              <a:t>13</a:t>
            </a:r>
            <a:r>
              <a:rPr lang="en-GB" baseline="30000" dirty="0" smtClean="0">
                <a:solidFill>
                  <a:prstClr val="black"/>
                </a:solidFill>
              </a:rPr>
              <a:t>th</a:t>
            </a:r>
            <a:r>
              <a:rPr lang="en-GB" dirty="0" smtClean="0">
                <a:solidFill>
                  <a:prstClr val="black"/>
                </a:solidFill>
              </a:rPr>
              <a:t> June 2017</a:t>
            </a:r>
            <a:endParaRPr lang="en-GB" dirty="0">
              <a:solidFill>
                <a:prstClr val="black"/>
              </a:solidFill>
            </a:endParaRPr>
          </a:p>
        </p:txBody>
      </p:sp>
      <p:pic>
        <p:nvPicPr>
          <p:cNvPr id="10" name="Picture 9" descr="Reading_East_Google_Knowledge_Graph_20170617.gif"/>
          <p:cNvPicPr>
            <a:picLocks noChangeAspect="1"/>
          </p:cNvPicPr>
          <p:nvPr/>
        </p:nvPicPr>
        <p:blipFill>
          <a:blip r:embed="rId4" cstate="print"/>
          <a:stretch>
            <a:fillRect/>
          </a:stretch>
        </p:blipFill>
        <p:spPr>
          <a:xfrm>
            <a:off x="1464171" y="3974926"/>
            <a:ext cx="3971925" cy="2838450"/>
          </a:xfrm>
          <a:prstGeom prst="rect">
            <a:avLst/>
          </a:prstGeom>
        </p:spPr>
      </p:pic>
      <p:sp>
        <p:nvSpPr>
          <p:cNvPr id="11" name="TextBox 10"/>
          <p:cNvSpPr txBox="1"/>
          <p:nvPr/>
        </p:nvSpPr>
        <p:spPr>
          <a:xfrm>
            <a:off x="1619672" y="3645024"/>
            <a:ext cx="3024336" cy="369332"/>
          </a:xfrm>
          <a:prstGeom prst="rect">
            <a:avLst/>
          </a:prstGeom>
          <a:noFill/>
        </p:spPr>
        <p:txBody>
          <a:bodyPr wrap="square" rtlCol="0">
            <a:spAutoFit/>
          </a:bodyPr>
          <a:lstStyle/>
          <a:p>
            <a:r>
              <a:rPr lang="en-GB" dirty="0" smtClean="0">
                <a:solidFill>
                  <a:prstClr val="black"/>
                </a:solidFill>
              </a:rPr>
              <a:t>25</a:t>
            </a:r>
            <a:r>
              <a:rPr lang="en-GB" baseline="30000" dirty="0" smtClean="0">
                <a:solidFill>
                  <a:prstClr val="black"/>
                </a:solidFill>
              </a:rPr>
              <a:t>th</a:t>
            </a:r>
            <a:r>
              <a:rPr lang="en-GB" dirty="0" smtClean="0">
                <a:solidFill>
                  <a:prstClr val="black"/>
                </a:solidFill>
              </a:rPr>
              <a:t> June 2017</a:t>
            </a:r>
            <a:endParaRPr lang="en-GB" dirty="0">
              <a:solidFill>
                <a:prstClr val="black"/>
              </a:solidFill>
            </a:endParaRPr>
          </a:p>
        </p:txBody>
      </p:sp>
      <p:sp>
        <p:nvSpPr>
          <p:cNvPr id="12" name="TextBox 11"/>
          <p:cNvSpPr txBox="1"/>
          <p:nvPr/>
        </p:nvSpPr>
        <p:spPr>
          <a:xfrm>
            <a:off x="5436096" y="5013176"/>
            <a:ext cx="3528392" cy="1200329"/>
          </a:xfrm>
          <a:prstGeom prst="rect">
            <a:avLst/>
          </a:prstGeom>
          <a:noFill/>
          <a:ln>
            <a:solidFill>
              <a:schemeClr val="tx1">
                <a:lumMod val="95000"/>
                <a:lumOff val="5000"/>
              </a:schemeClr>
            </a:solidFill>
          </a:ln>
        </p:spPr>
        <p:txBody>
          <a:bodyPr wrap="square" rtlCol="0">
            <a:spAutoFit/>
          </a:bodyPr>
          <a:lstStyle/>
          <a:p>
            <a:r>
              <a:rPr lang="en-GB" dirty="0" smtClean="0">
                <a:solidFill>
                  <a:prstClr val="black"/>
                </a:solidFill>
                <a:latin typeface="Arial" pitchFamily="34" charset="0"/>
                <a:cs typeface="Arial" pitchFamily="34" charset="0"/>
              </a:rPr>
              <a:t>Information on the Reading East (UK Parliament) constituency following the general election on June 8</a:t>
            </a:r>
            <a:r>
              <a:rPr lang="en-GB" baseline="30000" dirty="0" smtClean="0">
                <a:solidFill>
                  <a:prstClr val="black"/>
                </a:solidFill>
                <a:latin typeface="Arial" pitchFamily="34" charset="0"/>
                <a:cs typeface="Arial" pitchFamily="34" charset="0"/>
              </a:rPr>
              <a:t>th</a:t>
            </a:r>
            <a:r>
              <a:rPr lang="en-GB" dirty="0" smtClean="0">
                <a:solidFill>
                  <a:prstClr val="black"/>
                </a:solidFill>
                <a:latin typeface="Arial" pitchFamily="34" charset="0"/>
                <a:cs typeface="Arial" pitchFamily="34" charset="0"/>
              </a:rPr>
              <a:t>, 2017</a:t>
            </a:r>
            <a:endParaRPr lang="en-GB" dirty="0">
              <a:solidFill>
                <a:prstClr val="black"/>
              </a:solidFill>
              <a:latin typeface="Arial" pitchFamily="34" charset="0"/>
              <a:cs typeface="Arial" pitchFamily="34" charset="0"/>
            </a:endParaRPr>
          </a:p>
        </p:txBody>
      </p:sp>
      <p:sp>
        <p:nvSpPr>
          <p:cNvPr id="13" name="Rounded Rectangle 12"/>
          <p:cNvSpPr/>
          <p:nvPr/>
        </p:nvSpPr>
        <p:spPr>
          <a:xfrm>
            <a:off x="2483768" y="1484784"/>
            <a:ext cx="1368152" cy="288032"/>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4" name="Rounded Rectangle 13"/>
          <p:cNvSpPr/>
          <p:nvPr/>
        </p:nvSpPr>
        <p:spPr>
          <a:xfrm>
            <a:off x="1331640" y="1772816"/>
            <a:ext cx="1368152" cy="288032"/>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5" name="Rounded Rectangle 14"/>
          <p:cNvSpPr/>
          <p:nvPr/>
        </p:nvSpPr>
        <p:spPr>
          <a:xfrm>
            <a:off x="467544" y="2420888"/>
            <a:ext cx="1584176" cy="216024"/>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6" name="Rounded Rectangle 15"/>
          <p:cNvSpPr/>
          <p:nvPr/>
        </p:nvSpPr>
        <p:spPr>
          <a:xfrm>
            <a:off x="1547664" y="5517232"/>
            <a:ext cx="1152128" cy="216024"/>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7" name="Rounded Rectangle 16"/>
          <p:cNvSpPr/>
          <p:nvPr/>
        </p:nvSpPr>
        <p:spPr>
          <a:xfrm>
            <a:off x="2771800" y="5301208"/>
            <a:ext cx="1008112" cy="216024"/>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8" name="Rounded Rectangle 17"/>
          <p:cNvSpPr/>
          <p:nvPr/>
        </p:nvSpPr>
        <p:spPr>
          <a:xfrm>
            <a:off x="3419872" y="4869160"/>
            <a:ext cx="1728192" cy="288032"/>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9" name="Rounded Rectangle 18"/>
          <p:cNvSpPr/>
          <p:nvPr/>
        </p:nvSpPr>
        <p:spPr>
          <a:xfrm>
            <a:off x="4860032" y="3501008"/>
            <a:ext cx="1368152" cy="288032"/>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Rounded Rectangle 19"/>
          <p:cNvSpPr/>
          <p:nvPr/>
        </p:nvSpPr>
        <p:spPr>
          <a:xfrm>
            <a:off x="6156176" y="2924944"/>
            <a:ext cx="1512168" cy="288032"/>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1" name="Rounded Rectangle 20"/>
          <p:cNvSpPr/>
          <p:nvPr/>
        </p:nvSpPr>
        <p:spPr>
          <a:xfrm>
            <a:off x="6804248" y="2492896"/>
            <a:ext cx="1728192" cy="288032"/>
          </a:xfrm>
          <a:prstGeom prst="roundRect">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2" name="Rectangle 21"/>
          <p:cNvSpPr/>
          <p:nvPr/>
        </p:nvSpPr>
        <p:spPr>
          <a:xfrm>
            <a:off x="4788024" y="332656"/>
            <a:ext cx="4248472" cy="646331"/>
          </a:xfrm>
          <a:prstGeom prst="rect">
            <a:avLst/>
          </a:prstGeom>
          <a:ln>
            <a:solidFill>
              <a:schemeClr val="tx1">
                <a:lumMod val="95000"/>
                <a:lumOff val="5000"/>
              </a:schemeClr>
            </a:solidFill>
          </a:ln>
        </p:spPr>
        <p:txBody>
          <a:bodyPr wrap="square">
            <a:spAutoFit/>
          </a:bodyPr>
          <a:lstStyle/>
          <a:p>
            <a:pPr algn="ctr"/>
            <a:r>
              <a:rPr lang="en-GB" b="1" dirty="0" smtClean="0"/>
              <a:t>NEVER trust Google’s facts, quick answers or knowledge graph</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19" grpId="1" animBg="1"/>
      <p:bldP spid="20" grpId="0" animBg="1"/>
      <p:bldP spid="20" grpId="1" animBg="1"/>
      <p:bldP spid="21" grpId="0" animBg="1"/>
      <p:bldP spid="21"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28625" y="71438"/>
            <a:ext cx="8229600" cy="582612"/>
          </a:xfrm>
        </p:spPr>
        <p:txBody>
          <a:bodyPr>
            <a:normAutofit/>
          </a:bodyPr>
          <a:lstStyle/>
          <a:p>
            <a:pPr eaLnBrk="1" hangingPunct="1"/>
            <a:r>
              <a:rPr lang="en-GB" sz="2600" dirty="0" smtClean="0">
                <a:latin typeface="Arial" charset="0"/>
                <a:cs typeface="Arial" charset="0"/>
              </a:rPr>
              <a:t>Choosing your search terms</a:t>
            </a:r>
          </a:p>
        </p:txBody>
      </p:sp>
      <p:sp>
        <p:nvSpPr>
          <p:cNvPr id="36867" name="Content Placeholder 2"/>
          <p:cNvSpPr>
            <a:spLocks noGrp="1"/>
          </p:cNvSpPr>
          <p:nvPr>
            <p:ph idx="1"/>
          </p:nvPr>
        </p:nvSpPr>
        <p:spPr>
          <a:xfrm>
            <a:off x="428625" y="836712"/>
            <a:ext cx="8229600" cy="5328592"/>
          </a:xfrm>
        </p:spPr>
        <p:txBody>
          <a:bodyPr>
            <a:normAutofit fontScale="77500" lnSpcReduction="20000"/>
          </a:bodyPr>
          <a:lstStyle/>
          <a:p>
            <a:pPr eaLnBrk="1" hangingPunct="1">
              <a:lnSpc>
                <a:spcPct val="120000"/>
              </a:lnSpc>
              <a:spcBef>
                <a:spcPts val="0"/>
              </a:spcBef>
            </a:pPr>
            <a:r>
              <a:rPr lang="en-GB" dirty="0" smtClean="0">
                <a:latin typeface="Arial" charset="0"/>
                <a:cs typeface="Arial" charset="0"/>
              </a:rPr>
              <a:t>Google automatically looks for synonyms and variations</a:t>
            </a:r>
          </a:p>
          <a:p>
            <a:pPr eaLnBrk="1" hangingPunct="1">
              <a:lnSpc>
                <a:spcPct val="120000"/>
              </a:lnSpc>
              <a:spcBef>
                <a:spcPts val="0"/>
              </a:spcBef>
            </a:pPr>
            <a:endParaRPr lang="en-GB" dirty="0" smtClean="0">
              <a:latin typeface="Arial" charset="0"/>
              <a:cs typeface="Arial" charset="0"/>
            </a:endParaRPr>
          </a:p>
          <a:p>
            <a:pPr>
              <a:lnSpc>
                <a:spcPct val="120000"/>
              </a:lnSpc>
            </a:pPr>
            <a:r>
              <a:rPr lang="en-GB" dirty="0" smtClean="0">
                <a:latin typeface="Arial" charset="0"/>
                <a:cs typeface="Arial" charset="0"/>
              </a:rPr>
              <a:t>Google Begins Using Neural Matching to Understand Synonyms, Impacting 30% of Queries </a:t>
            </a:r>
            <a:r>
              <a:rPr lang="en-GB" dirty="0" smtClean="0">
                <a:latin typeface="Arial" charset="0"/>
                <a:cs typeface="Arial" charset="0"/>
                <a:hlinkClick r:id="rId2"/>
              </a:rPr>
              <a:t>https://www.searchenginejournal.com/google-begins-using-neural-matching-to-understand-synonyms-impacting-30-of-queries/271035/</a:t>
            </a:r>
            <a:r>
              <a:rPr lang="en-GB" dirty="0" smtClean="0">
                <a:latin typeface="Arial" charset="0"/>
                <a:cs typeface="Arial" charset="0"/>
              </a:rPr>
              <a:t> </a:t>
            </a:r>
          </a:p>
          <a:p>
            <a:pPr eaLnBrk="1" hangingPunct="1">
              <a:lnSpc>
                <a:spcPct val="120000"/>
              </a:lnSpc>
              <a:spcBef>
                <a:spcPts val="0"/>
              </a:spcBef>
            </a:pPr>
            <a:endParaRPr lang="en-GB" dirty="0" smtClean="0">
              <a:latin typeface="Arial" charset="0"/>
              <a:cs typeface="Arial" charset="0"/>
            </a:endParaRPr>
          </a:p>
          <a:p>
            <a:pPr eaLnBrk="1" hangingPunct="1">
              <a:lnSpc>
                <a:spcPct val="120000"/>
              </a:lnSpc>
              <a:spcBef>
                <a:spcPts val="0"/>
              </a:spcBef>
            </a:pPr>
            <a:r>
              <a:rPr lang="en-GB" dirty="0" smtClean="0">
                <a:latin typeface="Arial" charset="0"/>
                <a:cs typeface="Arial" charset="0"/>
              </a:rPr>
              <a:t>Use  individual synonyms and variations in separate searches and you may see very different results</a:t>
            </a:r>
          </a:p>
          <a:p>
            <a:pPr eaLnBrk="1" hangingPunct="1">
              <a:lnSpc>
                <a:spcPct val="120000"/>
              </a:lnSpc>
              <a:spcBef>
                <a:spcPts val="0"/>
              </a:spcBef>
            </a:pPr>
            <a:endParaRPr lang="en-GB" dirty="0" smtClean="0">
              <a:latin typeface="Arial" charset="0"/>
              <a:cs typeface="Arial" charset="0"/>
            </a:endParaRPr>
          </a:p>
          <a:p>
            <a:pPr eaLnBrk="1" hangingPunct="1">
              <a:lnSpc>
                <a:spcPct val="120000"/>
              </a:lnSpc>
              <a:spcBef>
                <a:spcPts val="0"/>
              </a:spcBef>
            </a:pPr>
            <a:r>
              <a:rPr lang="en-GB" dirty="0" smtClean="0">
                <a:latin typeface="Arial" charset="0"/>
                <a:cs typeface="Arial" charset="0"/>
              </a:rPr>
              <a:t>For example: steam engine, steam train, steam locomotive, steam locomotives</a:t>
            </a:r>
          </a:p>
          <a:p>
            <a:pPr lvl="1">
              <a:lnSpc>
                <a:spcPct val="120000"/>
              </a:lnSpc>
              <a:spcBef>
                <a:spcPts val="0"/>
              </a:spcBef>
            </a:pPr>
            <a:endParaRPr lang="en-GB" dirty="0" smtClean="0">
              <a:latin typeface="Arial" charset="0"/>
              <a:cs typeface="Arial" charset="0"/>
            </a:endParaRPr>
          </a:p>
          <a:p>
            <a:pPr eaLnBrk="1" hangingPunct="1">
              <a:lnSpc>
                <a:spcPct val="120000"/>
              </a:lnSpc>
              <a:spcBef>
                <a:spcPts val="0"/>
              </a:spcBef>
            </a:pPr>
            <a:r>
              <a:rPr lang="en-GB" dirty="0" smtClean="0">
                <a:latin typeface="Arial" charset="0"/>
                <a:cs typeface="Arial" charset="0"/>
              </a:rPr>
              <a:t>Use more technical terms that are subject/industry specific for research oriented searches</a:t>
            </a:r>
          </a:p>
          <a:p>
            <a:pPr>
              <a:lnSpc>
                <a:spcPct val="120000"/>
              </a:lnSpc>
              <a:spcBef>
                <a:spcPts val="0"/>
              </a:spcBef>
            </a:pPr>
            <a:endParaRPr lang="en-GB" dirty="0" smtClean="0">
              <a:latin typeface="Arial" charset="0"/>
              <a:cs typeface="Arial" charset="0"/>
            </a:endParaRPr>
          </a:p>
          <a:p>
            <a:pPr>
              <a:lnSpc>
                <a:spcPct val="120000"/>
              </a:lnSpc>
              <a:spcBef>
                <a:spcPts val="0"/>
              </a:spcBef>
            </a:pPr>
            <a:r>
              <a:rPr lang="en-GB" dirty="0" smtClean="0">
                <a:latin typeface="Arial" charset="0"/>
                <a:cs typeface="Arial" charset="0"/>
              </a:rPr>
              <a:t>Repeating a term may alter your results, changing  the order of your terms may alter your results	</a:t>
            </a:r>
          </a:p>
        </p:txBody>
      </p:sp>
      <p:sp>
        <p:nvSpPr>
          <p:cNvPr id="4" name="Date Placeholder 3"/>
          <p:cNvSpPr>
            <a:spLocks noGrp="1"/>
          </p:cNvSpPr>
          <p:nvPr>
            <p:ph type="dt" sz="quarter" idx="10"/>
          </p:nvPr>
        </p:nvSpPr>
        <p:spPr/>
        <p:txBody>
          <a:bodyPr/>
          <a:lstStyle/>
          <a:p>
            <a:pPr>
              <a:defRPr/>
            </a:pPr>
            <a:fld id="{1649DE14-8A5A-4844-91C9-727211DA29B2}" type="datetime1">
              <a:rPr lang="en-GB" smtClean="0">
                <a:solidFill>
                  <a:prstClr val="black">
                    <a:tint val="75000"/>
                  </a:prstClr>
                </a:solidFill>
              </a:rPr>
              <a:pPr>
                <a:def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GB">
                <a:solidFill>
                  <a:prstClr val="black">
                    <a:tint val="75000"/>
                  </a:prstClr>
                </a:solidFill>
              </a:rPr>
              <a:t>www.rba.co.uk</a:t>
            </a:r>
          </a:p>
        </p:txBody>
      </p:sp>
      <p:sp>
        <p:nvSpPr>
          <p:cNvPr id="6" name="Slide Number Placeholder 5"/>
          <p:cNvSpPr>
            <a:spLocks noGrp="1"/>
          </p:cNvSpPr>
          <p:nvPr>
            <p:ph type="sldNum" sz="quarter" idx="12"/>
          </p:nvPr>
        </p:nvSpPr>
        <p:spPr/>
        <p:txBody>
          <a:bodyPr/>
          <a:lstStyle/>
          <a:p>
            <a:pPr>
              <a:defRPr/>
            </a:pPr>
            <a:fld id="{B94D800E-3083-46C0-9B40-4F50416D0DAA}" type="slidenum">
              <a:rPr lang="en-GB">
                <a:solidFill>
                  <a:prstClr val="black">
                    <a:tint val="75000"/>
                  </a:prstClr>
                </a:solidFill>
              </a:rPr>
              <a:pPr>
                <a:defRPr/>
              </a:pPr>
              <a:t>14</a:t>
            </a:fld>
            <a:endParaRPr lang="en-GB">
              <a:solidFill>
                <a:prstClr val="black">
                  <a:tint val="75000"/>
                </a:prst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dirty="0" smtClean="0"/>
              <a:t>Google drops terms from your search</a:t>
            </a:r>
            <a:endParaRPr lang="en-GB" dirty="0"/>
          </a:p>
        </p:txBody>
      </p:sp>
      <p:sp>
        <p:nvSpPr>
          <p:cNvPr id="3" name="Content Placeholder 2"/>
          <p:cNvSpPr>
            <a:spLocks noGrp="1"/>
          </p:cNvSpPr>
          <p:nvPr>
            <p:ph idx="1"/>
          </p:nvPr>
        </p:nvSpPr>
        <p:spPr>
          <a:xfrm>
            <a:off x="457200" y="1052737"/>
            <a:ext cx="8229600" cy="2808311"/>
          </a:xfrm>
        </p:spPr>
        <p:txBody>
          <a:bodyPr rtlCol="0">
            <a:normAutofit fontScale="92500" lnSpcReduction="10000"/>
          </a:bodyPr>
          <a:lstStyle/>
          <a:p>
            <a:pPr>
              <a:defRPr/>
            </a:pPr>
            <a:r>
              <a:rPr lang="en-GB" dirty="0" smtClean="0"/>
              <a:t>Google tells you which terms it has ignored and offers options for including one that has been dropped </a:t>
            </a:r>
          </a:p>
          <a:p>
            <a:pPr>
              <a:defRPr/>
            </a:pPr>
            <a:endParaRPr lang="en-GB" dirty="0" smtClean="0"/>
          </a:p>
          <a:p>
            <a:pPr>
              <a:defRPr/>
            </a:pPr>
            <a:r>
              <a:rPr lang="en-GB" dirty="0" smtClean="0"/>
              <a:t>See Google offers to include missing search terms – sometimes </a:t>
            </a:r>
            <a:r>
              <a:rPr lang="en-GB" dirty="0" smtClean="0">
                <a:hlinkClick r:id="rId2"/>
              </a:rPr>
              <a:t>http://www.rba.co.uk/wordpress/2018/08/28/google-offers-to-include-missing-terms/</a:t>
            </a:r>
            <a:r>
              <a:rPr lang="en-GB" dirty="0" smtClean="0"/>
              <a:t> </a:t>
            </a:r>
          </a:p>
          <a:p>
            <a:pPr>
              <a:defRPr/>
            </a:pPr>
            <a:endParaRPr lang="en-GB" dirty="0" smtClean="0"/>
          </a:p>
          <a:p>
            <a:pPr>
              <a:defRPr/>
            </a:pPr>
            <a:r>
              <a:rPr lang="en-GB" dirty="0" smtClean="0"/>
              <a:t>For example, a search on </a:t>
            </a:r>
            <a:r>
              <a:rPr lang="en-GB" dirty="0" smtClean="0">
                <a:latin typeface="Courier New" pitchFamily="49" charset="0"/>
                <a:cs typeface="Courier New" pitchFamily="49" charset="0"/>
              </a:rPr>
              <a:t>broad beans </a:t>
            </a:r>
            <a:r>
              <a:rPr lang="en-GB" dirty="0" err="1" smtClean="0">
                <a:latin typeface="Courier New" pitchFamily="49" charset="0"/>
                <a:cs typeface="Courier New" pitchFamily="49" charset="0"/>
              </a:rPr>
              <a:t>eleonora</a:t>
            </a: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tamar</a:t>
            </a:r>
            <a:r>
              <a:rPr lang="en-GB" dirty="0" smtClean="0">
                <a:latin typeface="Courier New" pitchFamily="49" charset="0"/>
                <a:cs typeface="Courier New" pitchFamily="49" charset="0"/>
              </a:rPr>
              <a:t> organics</a:t>
            </a:r>
          </a:p>
          <a:p>
            <a:pPr lvl="1" fontAlgn="auto">
              <a:spcAft>
                <a:spcPts val="0"/>
              </a:spcAft>
              <a:buFont typeface="Arial" charset="0"/>
              <a:buNone/>
              <a:defRPr/>
            </a:pPr>
            <a:endParaRPr lang="en-GB" dirty="0" smtClean="0"/>
          </a:p>
          <a:p>
            <a:pPr lvl="1" eaLnBrk="1" fontAlgn="auto" hangingPunct="1">
              <a:spcAft>
                <a:spcPts val="0"/>
              </a:spcAft>
              <a:buFont typeface="Arial" charset="0"/>
              <a:buNone/>
              <a:defRPr/>
            </a:pPr>
            <a:endParaRPr lang="en-GB" dirty="0" smtClean="0">
              <a:latin typeface="Courier New" pitchFamily="49" charset="0"/>
              <a:cs typeface="Courier New" pitchFamily="49" charset="0"/>
            </a:endParaRPr>
          </a:p>
          <a:p>
            <a:pPr lvl="1" fontAlgn="auto">
              <a:spcAft>
                <a:spcPts val="0"/>
              </a:spcAft>
              <a:buFont typeface="Arial" charset="0"/>
              <a:buNone/>
              <a:defRPr/>
            </a:pPr>
            <a:endParaRPr lang="en-GB" dirty="0" smtClean="0"/>
          </a:p>
          <a:p>
            <a:pPr eaLnBrk="1" fontAlgn="auto" hangingPunct="1">
              <a:spcAft>
                <a:spcPts val="0"/>
              </a:spcAft>
              <a:defRPr/>
            </a:pPr>
            <a:endParaRPr lang="en-GB" dirty="0" smtClean="0"/>
          </a:p>
          <a:p>
            <a:pPr eaLnBrk="1" fontAlgn="auto" hangingPunct="1">
              <a:spcAft>
                <a:spcPts val="0"/>
              </a:spcAft>
              <a:defRPr/>
            </a:pPr>
            <a:endParaRPr lang="en-GB" dirty="0"/>
          </a:p>
        </p:txBody>
      </p:sp>
      <p:sp>
        <p:nvSpPr>
          <p:cNvPr id="4" name="Date Placeholder 3"/>
          <p:cNvSpPr>
            <a:spLocks noGrp="1"/>
          </p:cNvSpPr>
          <p:nvPr>
            <p:ph type="dt" sz="half" idx="10"/>
          </p:nvPr>
        </p:nvSpPr>
        <p:spPr/>
        <p:txBody>
          <a:bodyPr/>
          <a:lstStyle/>
          <a:p>
            <a:fld id="{6E82B2FB-6FFE-429A-819B-960B770F0782}"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201C6AF-9ED1-4F00-96B0-A0DF495580E3}" type="slidenum">
              <a:rPr lang="en-GB" smtClean="0">
                <a:solidFill>
                  <a:prstClr val="black">
                    <a:tint val="75000"/>
                  </a:prstClr>
                </a:solidFill>
              </a:rPr>
              <a:pPr/>
              <a:t>15</a:t>
            </a:fld>
            <a:endParaRPr lang="en-GB">
              <a:solidFill>
                <a:prstClr val="black">
                  <a:tint val="75000"/>
                </a:prstClr>
              </a:solidFill>
            </a:endParaRPr>
          </a:p>
        </p:txBody>
      </p:sp>
      <p:pic>
        <p:nvPicPr>
          <p:cNvPr id="8" name="Picture 7" descr="Missing_Must_Include.gif"/>
          <p:cNvPicPr>
            <a:picLocks noChangeAspect="1"/>
          </p:cNvPicPr>
          <p:nvPr/>
        </p:nvPicPr>
        <p:blipFill>
          <a:blip r:embed="rId3" cstate="print"/>
          <a:stretch>
            <a:fillRect/>
          </a:stretch>
        </p:blipFill>
        <p:spPr>
          <a:xfrm>
            <a:off x="1403648" y="3933056"/>
            <a:ext cx="6044211" cy="2520280"/>
          </a:xfrm>
          <a:prstGeom prst="rect">
            <a:avLst/>
          </a:prstGeom>
        </p:spPr>
      </p:pic>
      <p:sp>
        <p:nvSpPr>
          <p:cNvPr id="9" name="Rounded Rectangle 8"/>
          <p:cNvSpPr/>
          <p:nvPr/>
        </p:nvSpPr>
        <p:spPr>
          <a:xfrm>
            <a:off x="1475656" y="4797152"/>
            <a:ext cx="2736304" cy="360040"/>
          </a:xfrm>
          <a:prstGeom prst="roundRect">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p:nvSpPr>
        <p:spPr>
          <a:xfrm>
            <a:off x="1475656" y="6021288"/>
            <a:ext cx="2736304" cy="360040"/>
          </a:xfrm>
          <a:prstGeom prst="roundRect">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dirty="0" smtClean="0"/>
              <a:t>Stop Google dropping terms</a:t>
            </a:r>
            <a:endParaRPr lang="en-GB" dirty="0"/>
          </a:p>
        </p:txBody>
      </p:sp>
      <p:sp>
        <p:nvSpPr>
          <p:cNvPr id="3" name="Content Placeholder 2"/>
          <p:cNvSpPr>
            <a:spLocks noGrp="1"/>
          </p:cNvSpPr>
          <p:nvPr>
            <p:ph idx="1"/>
          </p:nvPr>
        </p:nvSpPr>
        <p:spPr>
          <a:xfrm>
            <a:off x="457200" y="1268761"/>
            <a:ext cx="8229600" cy="4320480"/>
          </a:xfrm>
        </p:spPr>
        <p:txBody>
          <a:bodyPr rtlCol="0">
            <a:normAutofit/>
          </a:bodyPr>
          <a:lstStyle/>
          <a:p>
            <a:pPr>
              <a:defRPr/>
            </a:pPr>
            <a:r>
              <a:rPr lang="en-GB" dirty="0" smtClean="0"/>
              <a:t>“..” around terms, phrases, names, titles of documents - but does not always work</a:t>
            </a:r>
          </a:p>
          <a:p>
            <a:pPr>
              <a:defRPr/>
            </a:pPr>
            <a:endParaRPr lang="en-GB" dirty="0" smtClean="0"/>
          </a:p>
          <a:p>
            <a:pPr>
              <a:defRPr/>
            </a:pPr>
            <a:r>
              <a:rPr lang="en-GB" dirty="0" smtClean="0"/>
              <a:t>To force an exact match and inclusion of a term in a search </a:t>
            </a:r>
            <a:br>
              <a:rPr lang="en-GB" dirty="0" smtClean="0"/>
            </a:br>
            <a:r>
              <a:rPr lang="en-GB" dirty="0" smtClean="0"/>
              <a:t>prefix it with ‘intext:’ </a:t>
            </a:r>
          </a:p>
          <a:p>
            <a:pPr>
              <a:defRPr/>
            </a:pPr>
            <a:endParaRPr lang="en-GB" dirty="0" smtClean="0"/>
          </a:p>
          <a:p>
            <a:pPr>
              <a:defRPr/>
            </a:pPr>
            <a:r>
              <a:rPr lang="en-GB" dirty="0" smtClean="0">
                <a:latin typeface="Courier New" pitchFamily="49" charset="0"/>
                <a:cs typeface="Courier New" pitchFamily="49" charset="0"/>
              </a:rPr>
              <a:t>  memorial garden </a:t>
            </a:r>
            <a:r>
              <a:rPr lang="en-GB" dirty="0" err="1" smtClean="0">
                <a:latin typeface="Courier New" pitchFamily="49" charset="0"/>
                <a:cs typeface="Courier New" pitchFamily="49" charset="0"/>
              </a:rPr>
              <a:t>intext:penryn</a:t>
            </a:r>
            <a:r>
              <a:rPr lang="en-GB" dirty="0" smtClean="0">
                <a:latin typeface="Courier New" pitchFamily="49" charset="0"/>
                <a:cs typeface="Courier New" pitchFamily="49" charset="0"/>
              </a:rPr>
              <a:t> heritage</a:t>
            </a:r>
            <a:br>
              <a:rPr lang="en-GB" dirty="0" smtClean="0">
                <a:latin typeface="Courier New" pitchFamily="49" charset="0"/>
                <a:cs typeface="Courier New" pitchFamily="49" charset="0"/>
              </a:rPr>
            </a:br>
            <a:r>
              <a:rPr lang="en-GB" dirty="0" smtClean="0">
                <a:latin typeface="Courier New" pitchFamily="49" charset="0"/>
                <a:cs typeface="Courier New" pitchFamily="49" charset="0"/>
              </a:rPr>
              <a:t>  trail </a:t>
            </a:r>
          </a:p>
          <a:p>
            <a:pPr>
              <a:defRPr/>
            </a:pPr>
            <a:endParaRPr lang="en-GB" dirty="0" smtClean="0">
              <a:latin typeface="Courier New" pitchFamily="49" charset="0"/>
              <a:cs typeface="Courier New" pitchFamily="49" charset="0"/>
            </a:endParaRPr>
          </a:p>
          <a:p>
            <a:pPr>
              <a:defRPr/>
            </a:pPr>
            <a:r>
              <a:rPr lang="en-GB" dirty="0" smtClean="0"/>
              <a:t>Use Verbatim to search for all of your terms without any variations or omissions (</a:t>
            </a:r>
            <a:r>
              <a:rPr lang="en-GB" b="1" dirty="0" smtClean="0"/>
              <a:t>but not reliable</a:t>
            </a:r>
            <a:r>
              <a:rPr lang="en-GB" dirty="0" smtClean="0"/>
              <a:t>) </a:t>
            </a:r>
          </a:p>
          <a:p>
            <a:pPr lvl="1" eaLnBrk="1" fontAlgn="auto" hangingPunct="1">
              <a:spcAft>
                <a:spcPts val="0"/>
              </a:spcAft>
              <a:buFont typeface="Arial" charset="0"/>
              <a:buNone/>
              <a:defRPr/>
            </a:pPr>
            <a:endParaRPr lang="en-GB" dirty="0" smtClean="0">
              <a:latin typeface="Courier New" pitchFamily="49" charset="0"/>
              <a:cs typeface="Courier New" pitchFamily="49" charset="0"/>
            </a:endParaRPr>
          </a:p>
          <a:p>
            <a:pPr lvl="1" fontAlgn="auto">
              <a:spcAft>
                <a:spcPts val="0"/>
              </a:spcAft>
              <a:buFont typeface="Arial" charset="0"/>
              <a:buNone/>
              <a:defRPr/>
            </a:pPr>
            <a:endParaRPr lang="en-GB" dirty="0" smtClean="0"/>
          </a:p>
          <a:p>
            <a:pPr eaLnBrk="1" fontAlgn="auto" hangingPunct="1">
              <a:spcAft>
                <a:spcPts val="0"/>
              </a:spcAft>
              <a:defRPr/>
            </a:pPr>
            <a:endParaRPr lang="en-GB" dirty="0" smtClean="0"/>
          </a:p>
          <a:p>
            <a:pPr eaLnBrk="1" fontAlgn="auto" hangingPunct="1">
              <a:spcAft>
                <a:spcPts val="0"/>
              </a:spcAft>
              <a:defRPr/>
            </a:pPr>
            <a:endParaRPr lang="en-GB" dirty="0"/>
          </a:p>
        </p:txBody>
      </p:sp>
      <p:sp>
        <p:nvSpPr>
          <p:cNvPr id="4" name="Date Placeholder 3"/>
          <p:cNvSpPr>
            <a:spLocks noGrp="1"/>
          </p:cNvSpPr>
          <p:nvPr>
            <p:ph type="dt" sz="half" idx="10"/>
          </p:nvPr>
        </p:nvSpPr>
        <p:spPr/>
        <p:txBody>
          <a:bodyPr/>
          <a:lstStyle/>
          <a:p>
            <a:fld id="{6E82B2FB-6FFE-429A-819B-960B770F0782}" type="datetime1">
              <a:rPr lang="en-GB" smtClean="0">
                <a:solidFill>
                  <a:prstClr val="black">
                    <a:tint val="75000"/>
                  </a:prstClr>
                </a:solidFill>
              </a:rPr>
              <a:pPr/>
              <a:t>08/10/2018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201C6AF-9ED1-4F00-96B0-A0DF495580E3}" type="slidenum">
              <a:rPr lang="en-GB" smtClean="0">
                <a:solidFill>
                  <a:prstClr val="black">
                    <a:tint val="75000"/>
                  </a:prstClr>
                </a:solidFill>
              </a:rPr>
              <a:pPr/>
              <a:t>16</a:t>
            </a:fld>
            <a:endParaRPr lang="en-GB">
              <a:solidFill>
                <a:prstClr val="black">
                  <a:tint val="75000"/>
                </a:prstClr>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Verbatim</a:t>
            </a:r>
            <a:endParaRPr lang="en-GB" dirty="0"/>
          </a:p>
        </p:txBody>
      </p:sp>
      <p:sp>
        <p:nvSpPr>
          <p:cNvPr id="3" name="Content Placeholder 2"/>
          <p:cNvSpPr>
            <a:spLocks noGrp="1"/>
          </p:cNvSpPr>
          <p:nvPr>
            <p:ph idx="1"/>
          </p:nvPr>
        </p:nvSpPr>
        <p:spPr>
          <a:xfrm>
            <a:off x="457200" y="1196753"/>
            <a:ext cx="8229600" cy="720080"/>
          </a:xfrm>
        </p:spPr>
        <p:txBody>
          <a:bodyPr>
            <a:normAutofit fontScale="92500" lnSpcReduction="10000"/>
          </a:bodyPr>
          <a:lstStyle/>
          <a:p>
            <a:r>
              <a:rPr lang="en-GB" dirty="0" smtClean="0"/>
              <a:t>Run your search then click on Tools, All results and select Verbatim</a:t>
            </a:r>
          </a:p>
          <a:p>
            <a:endParaRPr lang="en-GB" dirty="0" smtClean="0"/>
          </a:p>
          <a:p>
            <a:endParaRPr lang="en-GB" dirty="0" smtClean="0"/>
          </a:p>
          <a:p>
            <a:endParaRPr lang="en-GB" dirty="0"/>
          </a:p>
        </p:txBody>
      </p:sp>
      <p:pic>
        <p:nvPicPr>
          <p:cNvPr id="4" name="Picture 3" descr="Verbatim.gif"/>
          <p:cNvPicPr>
            <a:picLocks noChangeAspect="1"/>
          </p:cNvPicPr>
          <p:nvPr/>
        </p:nvPicPr>
        <p:blipFill>
          <a:blip r:embed="rId2" cstate="print"/>
          <a:stretch>
            <a:fillRect/>
          </a:stretch>
        </p:blipFill>
        <p:spPr>
          <a:xfrm>
            <a:off x="1402085" y="2111571"/>
            <a:ext cx="6266259" cy="3621685"/>
          </a:xfrm>
          <a:prstGeom prst="rect">
            <a:avLst/>
          </a:prstGeom>
          <a:ln w="12700">
            <a:solidFill>
              <a:schemeClr val="tx1"/>
            </a:solidFill>
          </a:ln>
        </p:spPr>
      </p:pic>
      <p:sp>
        <p:nvSpPr>
          <p:cNvPr id="5" name="Content Placeholder 2"/>
          <p:cNvSpPr txBox="1">
            <a:spLocks/>
          </p:cNvSpPr>
          <p:nvPr/>
        </p:nvSpPr>
        <p:spPr>
          <a:xfrm>
            <a:off x="609600" y="5877272"/>
            <a:ext cx="8229600" cy="360040"/>
          </a:xfrm>
          <a:prstGeom prst="rect">
            <a:avLst/>
          </a:prstGeom>
        </p:spPr>
        <p:txBody>
          <a:bodyPr vert="horz" lIns="91440" tIns="45720" rIns="91440" bIns="45720" rtlCol="0">
            <a:normAutofit fontScale="92500" lnSpcReduction="20000"/>
          </a:bodyPr>
          <a:lstStyle/>
          <a:p>
            <a:pPr lvl="0"/>
            <a:r>
              <a:rPr kumimoji="0" lang="en-GB"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Or add </a:t>
            </a:r>
            <a:r>
              <a:rPr lang="en-GB" sz="2400" dirty="0" smtClean="0">
                <a:latin typeface="Courier New" pitchFamily="49" charset="0"/>
                <a:cs typeface="Courier New" pitchFamily="49" charset="0"/>
              </a:rPr>
              <a:t>&amp;</a:t>
            </a:r>
            <a:r>
              <a:rPr lang="en-GB" sz="2400" dirty="0" err="1" smtClean="0">
                <a:latin typeface="Courier New" pitchFamily="49" charset="0"/>
                <a:cs typeface="Courier New" pitchFamily="49" charset="0"/>
              </a:rPr>
              <a:t>tbs</a:t>
            </a:r>
            <a:r>
              <a:rPr lang="en-GB" sz="2400" dirty="0" smtClean="0">
                <a:latin typeface="Courier New" pitchFamily="49" charset="0"/>
                <a:cs typeface="Courier New" pitchFamily="49" charset="0"/>
              </a:rPr>
              <a:t>=li:1</a:t>
            </a:r>
            <a:r>
              <a:rPr lang="en-GB" sz="2400" dirty="0" smtClean="0"/>
              <a:t> to the URL of your search</a:t>
            </a:r>
            <a:endParaRPr kumimoji="0" lang="en-GB" sz="24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GB"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GB" sz="2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GB" sz="24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6" name="Rounded Rectangle 5"/>
          <p:cNvSpPr/>
          <p:nvPr/>
        </p:nvSpPr>
        <p:spPr>
          <a:xfrm>
            <a:off x="6732240" y="2636912"/>
            <a:ext cx="864096" cy="576064"/>
          </a:xfrm>
          <a:prstGeom prst="round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p:cNvSpPr/>
          <p:nvPr/>
        </p:nvSpPr>
        <p:spPr>
          <a:xfrm>
            <a:off x="3491880" y="3789040"/>
            <a:ext cx="720080" cy="360040"/>
          </a:xfrm>
          <a:prstGeom prst="round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3419872" y="3212976"/>
            <a:ext cx="864096" cy="360040"/>
          </a:xfrm>
          <a:prstGeom prst="round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commands</a:t>
            </a:r>
            <a:endParaRPr lang="en-GB" dirty="0"/>
          </a:p>
        </p:txBody>
      </p:sp>
      <p:sp>
        <p:nvSpPr>
          <p:cNvPr id="3" name="Content Placeholder 2"/>
          <p:cNvSpPr>
            <a:spLocks noGrp="1"/>
          </p:cNvSpPr>
          <p:nvPr>
            <p:ph idx="1"/>
          </p:nvPr>
        </p:nvSpPr>
        <p:spPr>
          <a:xfrm>
            <a:off x="457200" y="1124744"/>
            <a:ext cx="8229600" cy="5001419"/>
          </a:xfrm>
        </p:spPr>
        <p:txBody>
          <a:bodyPr/>
          <a:lstStyle/>
          <a:p>
            <a:endParaRPr lang="en-GB" dirty="0" smtClean="0"/>
          </a:p>
          <a:p>
            <a:pPr algn="ctr"/>
            <a:r>
              <a:rPr lang="en-GB" sz="3200" b="1" dirty="0" smtClean="0"/>
              <a:t>GOOGLE DOES NOT DO BOOLEAN!!!</a:t>
            </a:r>
          </a:p>
          <a:p>
            <a:pPr algn="ctr"/>
            <a:endParaRPr lang="en-GB" b="1" dirty="0" smtClean="0"/>
          </a:p>
          <a:p>
            <a:pPr algn="ctr"/>
            <a:endParaRPr lang="en-GB" dirty="0" smtClean="0"/>
          </a:p>
          <a:p>
            <a:pPr algn="ctr"/>
            <a:r>
              <a:rPr lang="en-GB" dirty="0" smtClean="0"/>
              <a:t>(chocolate OR confectionery OR candy) AND (production OR manufacture) AND (</a:t>
            </a:r>
            <a:r>
              <a:rPr lang="en-GB" dirty="0" err="1" smtClean="0"/>
              <a:t>belgium</a:t>
            </a:r>
            <a:r>
              <a:rPr lang="en-GB" dirty="0" smtClean="0"/>
              <a:t> OR </a:t>
            </a:r>
            <a:r>
              <a:rPr lang="en-GB" dirty="0" err="1" smtClean="0"/>
              <a:t>switzerland</a:t>
            </a:r>
            <a:r>
              <a:rPr lang="en-GB" dirty="0" smtClean="0"/>
              <a:t>) NOT </a:t>
            </a:r>
            <a:r>
              <a:rPr lang="en-GB" dirty="0" err="1" smtClean="0"/>
              <a:t>austria</a:t>
            </a:r>
            <a:endParaRPr lang="en-GB" dirty="0" smtClean="0"/>
          </a:p>
          <a:p>
            <a:pPr algn="ctr"/>
            <a:endParaRPr lang="en-GB" dirty="0" smtClean="0"/>
          </a:p>
          <a:p>
            <a:endParaRPr lang="en-GB" dirty="0" smtClean="0"/>
          </a:p>
          <a:p>
            <a:r>
              <a:rPr lang="en-GB" dirty="0" smtClean="0"/>
              <a:t>Google will do an OR (sort of) but parentheses are ignored, NOT and </a:t>
            </a:r>
            <a:r>
              <a:rPr lang="en-GB" dirty="0" err="1" smtClean="0"/>
              <a:t>AND</a:t>
            </a:r>
            <a:r>
              <a:rPr lang="en-GB" dirty="0" smtClean="0"/>
              <a:t> are treated as search terms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a:xfrm>
            <a:off x="684213" y="981075"/>
            <a:ext cx="7974012" cy="5256213"/>
          </a:xfrm>
        </p:spPr>
        <p:txBody>
          <a:bodyPr/>
          <a:lstStyle/>
          <a:p>
            <a:pPr eaLnBrk="1" hangingPunct="1"/>
            <a:endParaRPr lang="en-GB" dirty="0" smtClean="0">
              <a:latin typeface="Arial" charset="0"/>
              <a:cs typeface="Arial" charset="0"/>
            </a:endParaRPr>
          </a:p>
          <a:p>
            <a:pPr eaLnBrk="1" hangingPunct="1"/>
            <a:r>
              <a:rPr lang="en-GB" dirty="0" smtClean="0">
                <a:latin typeface="Arial" charset="0"/>
                <a:cs typeface="Arial" charset="0"/>
              </a:rPr>
              <a:t>minus sign (-)  to exclude a term </a:t>
            </a:r>
            <a:r>
              <a:rPr lang="en-GB" dirty="0" smtClean="0">
                <a:latin typeface="Courier New" pitchFamily="49" charset="0"/>
                <a:cs typeface="Courier New" pitchFamily="49" charset="0"/>
              </a:rPr>
              <a:t>Caversham –</a:t>
            </a:r>
            <a:r>
              <a:rPr lang="en-GB" dirty="0" err="1" smtClean="0">
                <a:latin typeface="Courier New" pitchFamily="49" charset="0"/>
                <a:cs typeface="Courier New" pitchFamily="49" charset="0"/>
              </a:rPr>
              <a:t>otago</a:t>
            </a:r>
            <a:endParaRPr lang="en-GB" dirty="0" smtClean="0">
              <a:latin typeface="Courier New" pitchFamily="49" charset="0"/>
              <a:cs typeface="Courier New" pitchFamily="49" charset="0"/>
            </a:endParaRPr>
          </a:p>
          <a:p>
            <a:pPr eaLnBrk="1" hangingPunct="1">
              <a:buFontTx/>
              <a:buChar char="-"/>
            </a:pPr>
            <a:endParaRPr lang="en-GB" dirty="0" smtClean="0">
              <a:latin typeface="Courier New" pitchFamily="49" charset="0"/>
              <a:cs typeface="Courier New" pitchFamily="49" charset="0"/>
            </a:endParaRPr>
          </a:p>
          <a:p>
            <a:pPr eaLnBrk="1" hangingPunct="1"/>
            <a:r>
              <a:rPr lang="en-GB" dirty="0" smtClean="0">
                <a:latin typeface="Courier New" pitchFamily="49" charset="0"/>
                <a:cs typeface="Courier New" pitchFamily="49" charset="0"/>
              </a:rPr>
              <a:t>OR </a:t>
            </a:r>
            <a:r>
              <a:rPr lang="en-GB" dirty="0" smtClean="0">
                <a:latin typeface="Arial" charset="0"/>
                <a:cs typeface="Arial" charset="0"/>
              </a:rPr>
              <a:t>to specify alternatives</a:t>
            </a: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hematology</a:t>
            </a:r>
            <a:r>
              <a:rPr lang="en-GB" dirty="0" smtClean="0">
                <a:latin typeface="Courier New" pitchFamily="49" charset="0"/>
                <a:cs typeface="Courier New" pitchFamily="49" charset="0"/>
              </a:rPr>
              <a:t> OR haematology </a:t>
            </a:r>
            <a:r>
              <a:rPr lang="en-GB" dirty="0" smtClean="0">
                <a:latin typeface="Arial" charset="0"/>
                <a:cs typeface="Arial" charset="0"/>
              </a:rPr>
              <a:t>(sometimes better to run separate searches)</a:t>
            </a:r>
          </a:p>
          <a:p>
            <a:pPr eaLnBrk="1" hangingPunct="1">
              <a:buFontTx/>
              <a:buChar char="-"/>
            </a:pPr>
            <a:endParaRPr lang="en-GB" dirty="0" smtClean="0">
              <a:latin typeface="Arial" charset="0"/>
              <a:cs typeface="Arial" charset="0"/>
            </a:endParaRPr>
          </a:p>
          <a:p>
            <a:pPr eaLnBrk="1" hangingPunct="1"/>
            <a:r>
              <a:rPr lang="en-GB" dirty="0" smtClean="0">
                <a:latin typeface="Arial" charset="0"/>
                <a:cs typeface="Arial" charset="0"/>
              </a:rPr>
              <a:t>asterisk *  to stand in for one or more words</a:t>
            </a:r>
          </a:p>
          <a:p>
            <a:pPr eaLnBrk="1" hangingPunct="1"/>
            <a:endParaRPr lang="en-GB" dirty="0" smtClean="0">
              <a:latin typeface="Arial" charset="0"/>
              <a:cs typeface="Arial" charset="0"/>
            </a:endParaRPr>
          </a:p>
          <a:p>
            <a:pPr eaLnBrk="1" hangingPunct="1"/>
            <a:r>
              <a:rPr lang="en-GB" dirty="0" smtClean="0">
                <a:latin typeface="Courier New" pitchFamily="49" charset="0"/>
                <a:cs typeface="Courier New" pitchFamily="49" charset="0"/>
              </a:rPr>
              <a:t>solar * panels</a:t>
            </a:r>
            <a:r>
              <a:rPr lang="en-GB" dirty="0" smtClean="0">
                <a:latin typeface="Arial" charset="0"/>
                <a:cs typeface="Arial" charset="0"/>
              </a:rPr>
              <a:t> picks up solar PV panels, solar photovoltaic panels, solar water heating panels</a:t>
            </a:r>
            <a:endParaRPr lang="en-GB" b="1" dirty="0" smtClean="0">
              <a:latin typeface="Arial" charset="0"/>
              <a:cs typeface="Arial" charset="0"/>
            </a:endParaRPr>
          </a:p>
          <a:p>
            <a:pPr eaLnBrk="1" hangingPunct="1"/>
            <a:endParaRPr lang="en-GB" dirty="0" smtClean="0">
              <a:latin typeface="Arial" charset="0"/>
              <a:cs typeface="Arial" charset="0"/>
            </a:endParaRPr>
          </a:p>
          <a:p>
            <a:pPr eaLnBrk="1" hangingPunct="1"/>
            <a:endParaRPr lang="en-GB" dirty="0" smtClean="0">
              <a:latin typeface="Arial" charset="0"/>
              <a:cs typeface="Arial" charset="0"/>
            </a:endParaRPr>
          </a:p>
        </p:txBody>
      </p:sp>
      <p:sp>
        <p:nvSpPr>
          <p:cNvPr id="4" name="Date Placeholder 3"/>
          <p:cNvSpPr>
            <a:spLocks noGrp="1"/>
          </p:cNvSpPr>
          <p:nvPr>
            <p:ph type="dt" sz="quarter" idx="10"/>
          </p:nvPr>
        </p:nvSpPr>
        <p:spPr/>
        <p:txBody>
          <a:bodyPr/>
          <a:lstStyle/>
          <a:p>
            <a:pPr>
              <a:defRPr/>
            </a:pPr>
            <a:fld id="{5EE4DFC7-E38A-419E-80DC-BA99EA45DFC3}" type="datetime1">
              <a:rPr lang="en-GB" smtClean="0">
                <a:solidFill>
                  <a:prstClr val="black">
                    <a:tint val="75000"/>
                  </a:prstClr>
                </a:solidFill>
              </a:rPr>
              <a:pPr>
                <a:def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GB" smtClean="0">
                <a:solidFill>
                  <a:prstClr val="black">
                    <a:tint val="75000"/>
                  </a:prstClr>
                </a:solidFill>
              </a:rPr>
              <a:t>www.rba.co.uk</a:t>
            </a: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BF00C8A-5E6C-461D-9566-C52C2873BF57}" type="slidenum">
              <a:rPr lang="en-GB" smtClean="0">
                <a:solidFill>
                  <a:prstClr val="black">
                    <a:tint val="75000"/>
                  </a:prstClr>
                </a:solidFill>
              </a:rPr>
              <a:pPr>
                <a:defRPr/>
              </a:pPr>
              <a:t>19</a:t>
            </a:fld>
            <a:endParaRPr lang="en-GB">
              <a:solidFill>
                <a:prstClr val="black">
                  <a:tint val="75000"/>
                </a:prstClr>
              </a:solidFill>
            </a:endParaRPr>
          </a:p>
        </p:txBody>
      </p:sp>
      <p:sp>
        <p:nvSpPr>
          <p:cNvPr id="7" name="Title 6"/>
          <p:cNvSpPr>
            <a:spLocks noGrp="1"/>
          </p:cNvSpPr>
          <p:nvPr>
            <p:ph type="title"/>
          </p:nvPr>
        </p:nvSpPr>
        <p:spPr>
          <a:xfrm>
            <a:off x="428596" y="326126"/>
            <a:ext cx="8229600" cy="582594"/>
          </a:xfrm>
        </p:spPr>
        <p:txBody>
          <a:bodyPr/>
          <a:lstStyle/>
          <a:p>
            <a:r>
              <a:rPr lang="en-GB" dirty="0" smtClean="0"/>
              <a:t>Google commands</a:t>
            </a:r>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851FE-D2D8-4299-828A-9EC970949226}" type="datetime1">
              <a:rPr lang="en-GB" smtClean="0">
                <a:solidFill>
                  <a:prstClr val="black">
                    <a:tint val="75000"/>
                  </a:prstClr>
                </a:solidFill>
              </a:rPr>
              <a:pPr/>
              <a:t>08/10/2018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201C6AF-9ED1-4F00-96B0-A0DF495580E3}" type="slidenum">
              <a:rPr lang="en-GB" smtClean="0">
                <a:solidFill>
                  <a:prstClr val="black">
                    <a:tint val="75000"/>
                  </a:prstClr>
                </a:solidFill>
              </a:rPr>
              <a:pPr/>
              <a:t>2</a:t>
            </a:fld>
            <a:endParaRPr lang="en-GB">
              <a:solidFill>
                <a:prstClr val="black">
                  <a:tint val="75000"/>
                </a:prstClr>
              </a:solidFill>
            </a:endParaRPr>
          </a:p>
        </p:txBody>
      </p:sp>
      <p:sp>
        <p:nvSpPr>
          <p:cNvPr id="7" name="TextBox 6"/>
          <p:cNvSpPr txBox="1"/>
          <p:nvPr/>
        </p:nvSpPr>
        <p:spPr>
          <a:xfrm>
            <a:off x="1043608" y="5877272"/>
            <a:ext cx="7056784" cy="400110"/>
          </a:xfrm>
          <a:prstGeom prst="rect">
            <a:avLst/>
          </a:prstGeom>
          <a:solidFill>
            <a:schemeClr val="bg1"/>
          </a:solidFill>
        </p:spPr>
        <p:txBody>
          <a:bodyPr wrap="square" rtlCol="0">
            <a:spAutoFit/>
          </a:bodyPr>
          <a:lstStyle/>
          <a:p>
            <a:r>
              <a:rPr lang="en-GB" sz="2000" dirty="0" smtClean="0">
                <a:solidFill>
                  <a:prstClr val="black"/>
                </a:solidFill>
                <a:latin typeface="Arial" pitchFamily="34" charset="0"/>
                <a:cs typeface="Arial" pitchFamily="34" charset="0"/>
              </a:rPr>
              <a:t>Name changes, reshuffling for some divisions e.g. Nest</a:t>
            </a:r>
            <a:endParaRPr lang="en-GB" sz="2000" dirty="0">
              <a:solidFill>
                <a:prstClr val="black"/>
              </a:solidFill>
              <a:latin typeface="Arial" pitchFamily="34" charset="0"/>
              <a:cs typeface="Arial" pitchFamily="34" charset="0"/>
            </a:endParaRPr>
          </a:p>
        </p:txBody>
      </p:sp>
      <p:sp>
        <p:nvSpPr>
          <p:cNvPr id="27652" name="AutoShape 4" descr="https://cdn.arstechnica.net/wp-content/uploads/2016/01/Alphabet-Org-Chart-v2-980x488.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7654" name="AutoShape 6" descr="https://cdn.arstechnica.net/wp-content/uploads/2016/01/Alphabet-Org-Chart-v2-980x488.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pic>
        <p:nvPicPr>
          <p:cNvPr id="12" name="Picture 11" descr="Alphabet_Structure.gif"/>
          <p:cNvPicPr>
            <a:picLocks noChangeAspect="1"/>
          </p:cNvPicPr>
          <p:nvPr/>
        </p:nvPicPr>
        <p:blipFill>
          <a:blip r:embed="rId2" cstate="print"/>
          <a:stretch>
            <a:fillRect/>
          </a:stretch>
        </p:blipFill>
        <p:spPr>
          <a:xfrm>
            <a:off x="144016" y="1052736"/>
            <a:ext cx="8820472" cy="4640661"/>
          </a:xfrm>
          <a:prstGeom prst="rect">
            <a:avLst/>
          </a:prstGeom>
        </p:spPr>
      </p:pic>
      <p:sp>
        <p:nvSpPr>
          <p:cNvPr id="13" name="Rectangle 12"/>
          <p:cNvSpPr/>
          <p:nvPr/>
        </p:nvSpPr>
        <p:spPr>
          <a:xfrm>
            <a:off x="467544" y="57398"/>
            <a:ext cx="8496944" cy="923330"/>
          </a:xfrm>
          <a:prstGeom prst="rect">
            <a:avLst/>
          </a:prstGeom>
        </p:spPr>
        <p:txBody>
          <a:bodyPr wrap="square">
            <a:spAutoFit/>
          </a:bodyPr>
          <a:lstStyle/>
          <a:p>
            <a:r>
              <a:rPr lang="en-GB" dirty="0" smtClean="0">
                <a:solidFill>
                  <a:prstClr val="black"/>
                </a:solidFill>
              </a:rPr>
              <a:t>2016 Google Tracker: Everything Google is working on for the new year | </a:t>
            </a:r>
            <a:r>
              <a:rPr lang="en-GB" dirty="0" err="1" smtClean="0">
                <a:solidFill>
                  <a:prstClr val="black"/>
                </a:solidFill>
              </a:rPr>
              <a:t>Ars</a:t>
            </a:r>
            <a:r>
              <a:rPr lang="en-GB" dirty="0" smtClean="0">
                <a:solidFill>
                  <a:prstClr val="black"/>
                </a:solidFill>
              </a:rPr>
              <a:t> </a:t>
            </a:r>
            <a:r>
              <a:rPr lang="en-GB" dirty="0" err="1" smtClean="0">
                <a:solidFill>
                  <a:prstClr val="black"/>
                </a:solidFill>
              </a:rPr>
              <a:t>Technica</a:t>
            </a:r>
            <a:r>
              <a:rPr lang="en-GB" dirty="0" smtClean="0">
                <a:solidFill>
                  <a:prstClr val="black"/>
                </a:solidFill>
              </a:rPr>
              <a:t>  </a:t>
            </a:r>
            <a:r>
              <a:rPr lang="en-GB" dirty="0" smtClean="0">
                <a:solidFill>
                  <a:prstClr val="black"/>
                </a:solidFill>
                <a:hlinkClick r:id="rId3"/>
              </a:rPr>
              <a:t>http://arstechnica.com/gadgets/2016/01/2016-google-tracker-everything-google-is-working-on-for-the-new-year/</a:t>
            </a:r>
            <a:r>
              <a:rPr lang="en-GB" dirty="0" smtClean="0">
                <a:solidFill>
                  <a:prstClr val="black"/>
                </a:solidFill>
              </a:rPr>
              <a:t> </a:t>
            </a:r>
            <a:endParaRPr lang="en-GB" dirty="0">
              <a:solidFill>
                <a:prstClr val="black"/>
              </a:solidFill>
            </a:endParaRPr>
          </a:p>
        </p:txBody>
      </p:sp>
      <p:sp>
        <p:nvSpPr>
          <p:cNvPr id="11" name="TextBox 10"/>
          <p:cNvSpPr txBox="1"/>
          <p:nvPr/>
        </p:nvSpPr>
        <p:spPr>
          <a:xfrm>
            <a:off x="5652120" y="1052736"/>
            <a:ext cx="3240360" cy="646331"/>
          </a:xfrm>
          <a:prstGeom prst="rect">
            <a:avLst/>
          </a:prstGeom>
          <a:noFill/>
          <a:ln w="41275">
            <a:solidFill>
              <a:schemeClr val="tx1">
                <a:lumMod val="95000"/>
                <a:lumOff val="5000"/>
              </a:schemeClr>
            </a:solidFill>
          </a:ln>
        </p:spPr>
        <p:txBody>
          <a:bodyPr wrap="square" rtlCol="0">
            <a:spAutoFit/>
          </a:bodyPr>
          <a:lstStyle/>
          <a:p>
            <a:pPr algn="ctr"/>
            <a:r>
              <a:rPr lang="en-GB" b="1" dirty="0" smtClean="0">
                <a:solidFill>
                  <a:srgbClr val="C00000"/>
                </a:solidFill>
              </a:rPr>
              <a:t>Alphabet/Google 2016. </a:t>
            </a:r>
          </a:p>
          <a:p>
            <a:pPr algn="ctr"/>
            <a:r>
              <a:rPr lang="en-GB" b="1" dirty="0" smtClean="0">
                <a:solidFill>
                  <a:srgbClr val="C00000"/>
                </a:solidFill>
              </a:rPr>
              <a:t>(A few changes since </a:t>
            </a:r>
            <a:r>
              <a:rPr lang="en-GB" b="1" dirty="0" smtClean="0">
                <a:solidFill>
                  <a:srgbClr val="C00000"/>
                </a:solidFill>
              </a:rPr>
              <a:t>then)</a:t>
            </a:r>
            <a:endParaRPr lang="en-GB" b="1" dirty="0">
              <a:solidFill>
                <a:srgbClr val="C000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28625" y="71438"/>
            <a:ext cx="8229600" cy="582612"/>
          </a:xfrm>
        </p:spPr>
        <p:txBody>
          <a:bodyPr/>
          <a:lstStyle/>
          <a:p>
            <a:pPr eaLnBrk="1" hangingPunct="1"/>
            <a:r>
              <a:rPr lang="en-GB" dirty="0" smtClean="0">
                <a:latin typeface="Arial" charset="0"/>
                <a:cs typeface="Arial" charset="0"/>
              </a:rPr>
              <a:t>Google commands filetype:</a:t>
            </a:r>
          </a:p>
        </p:txBody>
      </p:sp>
      <p:sp>
        <p:nvSpPr>
          <p:cNvPr id="3" name="Content Placeholder 2"/>
          <p:cNvSpPr>
            <a:spLocks noGrp="1"/>
          </p:cNvSpPr>
          <p:nvPr>
            <p:ph idx="1"/>
          </p:nvPr>
        </p:nvSpPr>
        <p:spPr>
          <a:xfrm>
            <a:off x="683567" y="908720"/>
            <a:ext cx="7776865" cy="5217443"/>
          </a:xfrm>
        </p:spPr>
        <p:txBody>
          <a:bodyPr rtlCol="0">
            <a:normAutofit fontScale="85000" lnSpcReduction="10000"/>
          </a:bodyPr>
          <a:lstStyle/>
          <a:p>
            <a:pPr>
              <a:defRPr/>
            </a:pPr>
            <a:r>
              <a:rPr lang="en-GB" dirty="0" smtClean="0">
                <a:latin typeface="Courier New" pitchFamily="49" charset="0"/>
                <a:cs typeface="Courier New" pitchFamily="49" charset="0"/>
              </a:rPr>
              <a:t>filetype: </a:t>
            </a:r>
          </a:p>
          <a:p>
            <a:pPr>
              <a:defRPr/>
            </a:pPr>
            <a:endParaRPr lang="en-GB" dirty="0" smtClean="0"/>
          </a:p>
          <a:p>
            <a:pPr>
              <a:defRPr/>
            </a:pPr>
            <a:r>
              <a:rPr lang="en-GB" dirty="0" smtClean="0"/>
              <a:t>PDF for research documents, government reports, industry papers</a:t>
            </a:r>
          </a:p>
          <a:p>
            <a:pPr>
              <a:defRPr/>
            </a:pPr>
            <a:endParaRPr lang="en-GB" dirty="0" smtClean="0"/>
          </a:p>
          <a:p>
            <a:pPr>
              <a:defRPr/>
            </a:pPr>
            <a:r>
              <a:rPr lang="en-GB" dirty="0" smtClean="0"/>
              <a:t>ppt or </a:t>
            </a:r>
            <a:r>
              <a:rPr lang="en-GB" dirty="0" err="1" smtClean="0"/>
              <a:t>pptx</a:t>
            </a:r>
            <a:r>
              <a:rPr lang="en-GB" dirty="0" smtClean="0"/>
              <a:t> for presentations, tracking down an expert on a topic</a:t>
            </a:r>
          </a:p>
          <a:p>
            <a:pPr>
              <a:defRPr/>
            </a:pPr>
            <a:endParaRPr lang="en-GB" dirty="0" smtClean="0"/>
          </a:p>
          <a:p>
            <a:pPr>
              <a:defRPr/>
            </a:pPr>
            <a:r>
              <a:rPr lang="en-GB" dirty="0" smtClean="0"/>
              <a:t>xls or </a:t>
            </a:r>
            <a:r>
              <a:rPr lang="en-GB" dirty="0" err="1" smtClean="0"/>
              <a:t>xlsx</a:t>
            </a:r>
            <a:r>
              <a:rPr lang="en-GB" dirty="0" smtClean="0"/>
              <a:t> for spreadsheets containing data</a:t>
            </a:r>
          </a:p>
          <a:p>
            <a:pPr eaLnBrk="1" fontAlgn="auto" hangingPunct="1">
              <a:spcAft>
                <a:spcPts val="0"/>
              </a:spcAft>
              <a:defRPr/>
            </a:pPr>
            <a:endParaRPr lang="en-GB" dirty="0" smtClean="0"/>
          </a:p>
          <a:p>
            <a:pPr eaLnBrk="1" fontAlgn="auto" hangingPunct="1">
              <a:spcAft>
                <a:spcPts val="0"/>
              </a:spcAft>
              <a:defRPr/>
            </a:pPr>
            <a:r>
              <a:rPr lang="en-GB" dirty="0" smtClean="0">
                <a:latin typeface="Courier New" pitchFamily="49" charset="0"/>
                <a:cs typeface="Courier New" pitchFamily="49" charset="0"/>
              </a:rPr>
              <a:t>energy production by country </a:t>
            </a:r>
            <a:r>
              <a:rPr lang="en-GB" dirty="0" err="1" smtClean="0">
                <a:latin typeface="Courier New" pitchFamily="49" charset="0"/>
                <a:cs typeface="Courier New" pitchFamily="49" charset="0"/>
              </a:rPr>
              <a:t>filetype:pdf</a:t>
            </a:r>
            <a:endParaRPr lang="en-GB" dirty="0" smtClean="0">
              <a:latin typeface="Courier New" pitchFamily="49" charset="0"/>
              <a:cs typeface="Courier New" pitchFamily="49" charset="0"/>
            </a:endParaRPr>
          </a:p>
          <a:p>
            <a:pPr eaLnBrk="1" fontAlgn="auto" hangingPunct="1">
              <a:spcAft>
                <a:spcPts val="0"/>
              </a:spcAft>
              <a:defRPr/>
            </a:pPr>
            <a:endParaRPr lang="en-GB" dirty="0" smtClean="0">
              <a:latin typeface="Courier New" pitchFamily="49" charset="0"/>
              <a:cs typeface="Courier New" pitchFamily="49" charset="0"/>
            </a:endParaRPr>
          </a:p>
          <a:p>
            <a:pPr eaLnBrk="1" fontAlgn="auto" hangingPunct="1">
              <a:spcAft>
                <a:spcPts val="0"/>
              </a:spcAft>
              <a:defRPr/>
            </a:pPr>
            <a:r>
              <a:rPr lang="en-GB" dirty="0" smtClean="0">
                <a:latin typeface="Courier New" pitchFamily="49" charset="0"/>
                <a:cs typeface="Courier New" pitchFamily="49" charset="0"/>
              </a:rPr>
              <a:t>energy production by country </a:t>
            </a:r>
            <a:r>
              <a:rPr lang="en-GB" dirty="0" err="1" smtClean="0">
                <a:latin typeface="Courier New" pitchFamily="49" charset="0"/>
                <a:cs typeface="Courier New" pitchFamily="49" charset="0"/>
              </a:rPr>
              <a:t>filetype:ppt</a:t>
            </a:r>
            <a:r>
              <a:rPr lang="en-GB" dirty="0" smtClean="0">
                <a:latin typeface="Courier New" pitchFamily="49" charset="0"/>
                <a:cs typeface="Courier New" pitchFamily="49" charset="0"/>
              </a:rPr>
              <a:t> OR  </a:t>
            </a:r>
            <a:r>
              <a:rPr lang="en-GB" dirty="0" err="1" smtClean="0">
                <a:latin typeface="Courier New" pitchFamily="49" charset="0"/>
                <a:cs typeface="Courier New" pitchFamily="49" charset="0"/>
              </a:rPr>
              <a:t>filetype:pptx</a:t>
            </a:r>
            <a:endParaRPr lang="en-GB" dirty="0" smtClean="0">
              <a:latin typeface="Courier New" pitchFamily="49" charset="0"/>
              <a:cs typeface="Courier New" pitchFamily="49" charset="0"/>
            </a:endParaRPr>
          </a:p>
          <a:p>
            <a:pPr eaLnBrk="1" fontAlgn="auto" hangingPunct="1">
              <a:spcAft>
                <a:spcPts val="0"/>
              </a:spcAft>
              <a:defRPr/>
            </a:pPr>
            <a:endParaRPr lang="en-GB" dirty="0" smtClean="0">
              <a:latin typeface="Courier New" pitchFamily="49" charset="0"/>
              <a:cs typeface="Courier New" pitchFamily="49" charset="0"/>
            </a:endParaRPr>
          </a:p>
          <a:p>
            <a:pPr eaLnBrk="1" fontAlgn="auto" hangingPunct="1">
              <a:spcAft>
                <a:spcPts val="0"/>
              </a:spcAft>
              <a:defRPr/>
            </a:pPr>
            <a:r>
              <a:rPr lang="en-GB" dirty="0" smtClean="0">
                <a:latin typeface="Courier New" pitchFamily="49" charset="0"/>
                <a:cs typeface="Courier New" pitchFamily="49" charset="0"/>
              </a:rPr>
              <a:t>energy production by country </a:t>
            </a:r>
            <a:r>
              <a:rPr lang="en-GB" dirty="0" err="1" smtClean="0">
                <a:latin typeface="Courier New" pitchFamily="49" charset="0"/>
                <a:cs typeface="Courier New" pitchFamily="49" charset="0"/>
              </a:rPr>
              <a:t>filetype:xls</a:t>
            </a:r>
            <a:r>
              <a:rPr lang="en-GB" dirty="0" smtClean="0">
                <a:latin typeface="Courier New" pitchFamily="49" charset="0"/>
                <a:cs typeface="Courier New" pitchFamily="49" charset="0"/>
              </a:rPr>
              <a:t> OR </a:t>
            </a:r>
            <a:r>
              <a:rPr lang="en-GB" dirty="0" err="1" smtClean="0">
                <a:latin typeface="Courier New" pitchFamily="49" charset="0"/>
                <a:cs typeface="Courier New" pitchFamily="49" charset="0"/>
              </a:rPr>
              <a:t>filetype:xlsx</a:t>
            </a:r>
            <a:endParaRPr lang="en-GB" dirty="0" smtClean="0">
              <a:latin typeface="Courier New" pitchFamily="49" charset="0"/>
              <a:cs typeface="Courier New" pitchFamily="49" charset="0"/>
            </a:endParaRPr>
          </a:p>
          <a:p>
            <a:pPr eaLnBrk="1" fontAlgn="auto" hangingPunct="1">
              <a:spcAft>
                <a:spcPts val="0"/>
              </a:spcAft>
              <a:defRPr/>
            </a:pPr>
            <a:endParaRPr lang="en-GB" dirty="0" smtClean="0">
              <a:latin typeface="Courier New" pitchFamily="49" charset="0"/>
              <a:cs typeface="Courier New" pitchFamily="49" charset="0"/>
            </a:endParaRPr>
          </a:p>
          <a:p>
            <a:pPr>
              <a:defRPr/>
            </a:pPr>
            <a:r>
              <a:rPr lang="en-GB" dirty="0" smtClean="0">
                <a:latin typeface="Courier New" pitchFamily="49" charset="0"/>
                <a:cs typeface="Courier New" pitchFamily="49" charset="0"/>
              </a:rPr>
              <a:t>energy production by country </a:t>
            </a:r>
            <a:r>
              <a:rPr lang="en-GB" dirty="0" err="1" smtClean="0">
                <a:latin typeface="Courier New" pitchFamily="49" charset="0"/>
                <a:cs typeface="Courier New" pitchFamily="49" charset="0"/>
              </a:rPr>
              <a:t>filetype:xls</a:t>
            </a:r>
            <a:r>
              <a:rPr lang="en-GB" dirty="0" smtClean="0">
                <a:latin typeface="Courier New" pitchFamily="49" charset="0"/>
                <a:cs typeface="Courier New" pitchFamily="49" charset="0"/>
              </a:rPr>
              <a:t> OR </a:t>
            </a:r>
            <a:r>
              <a:rPr lang="en-GB" dirty="0" err="1" smtClean="0">
                <a:latin typeface="Courier New" pitchFamily="49" charset="0"/>
                <a:cs typeface="Courier New" pitchFamily="49" charset="0"/>
              </a:rPr>
              <a:t>filetype:csv</a:t>
            </a:r>
            <a:endParaRPr lang="en-GB" dirty="0" smtClean="0">
              <a:latin typeface="Courier New" pitchFamily="49" charset="0"/>
              <a:cs typeface="Courier New" pitchFamily="49" charset="0"/>
            </a:endParaRPr>
          </a:p>
          <a:p>
            <a:pPr>
              <a:defRPr/>
            </a:pPr>
            <a:endParaRPr lang="en-GB" dirty="0" smtClean="0">
              <a:latin typeface="Courier New" pitchFamily="49" charset="0"/>
              <a:cs typeface="Courier New" pitchFamily="49" charset="0"/>
            </a:endParaRPr>
          </a:p>
          <a:p>
            <a:pPr>
              <a:defRPr/>
            </a:pPr>
            <a:endParaRPr lang="en-GB" dirty="0" smtClean="0"/>
          </a:p>
          <a:p>
            <a:pPr eaLnBrk="1" fontAlgn="auto" hangingPunct="1">
              <a:spcAft>
                <a:spcPts val="0"/>
              </a:spcAft>
              <a:defRPr/>
            </a:pPr>
            <a:endParaRPr lang="en-GB" dirty="0" smtClean="0"/>
          </a:p>
          <a:p>
            <a:pPr eaLnBrk="1" fontAlgn="auto" hangingPunct="1">
              <a:spcAft>
                <a:spcPts val="0"/>
              </a:spcAft>
              <a:defRPr/>
            </a:pPr>
            <a:endParaRPr lang="en-GB" dirty="0" smtClean="0"/>
          </a:p>
          <a:p>
            <a:pPr eaLnBrk="1" fontAlgn="auto" hangingPunct="1">
              <a:spcAft>
                <a:spcPts val="0"/>
              </a:spcAft>
              <a:defRPr/>
            </a:pPr>
            <a:endParaRPr lang="en-GB" dirty="0" smtClean="0"/>
          </a:p>
        </p:txBody>
      </p:sp>
      <p:sp>
        <p:nvSpPr>
          <p:cNvPr id="4" name="Date Placeholder 3"/>
          <p:cNvSpPr>
            <a:spLocks noGrp="1"/>
          </p:cNvSpPr>
          <p:nvPr>
            <p:ph type="dt" sz="quarter" idx="10"/>
          </p:nvPr>
        </p:nvSpPr>
        <p:spPr/>
        <p:txBody>
          <a:bodyPr/>
          <a:lstStyle/>
          <a:p>
            <a:pPr>
              <a:defRPr/>
            </a:pPr>
            <a:fld id="{C98EE3DD-1D4F-42D3-B91D-48EC108D890F}" type="datetime1">
              <a:rPr lang="en-GB">
                <a:solidFill>
                  <a:prstClr val="black">
                    <a:tint val="75000"/>
                  </a:prstClr>
                </a:solidFill>
              </a:rPr>
              <a:pPr>
                <a:def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GB">
                <a:solidFill>
                  <a:prstClr val="black">
                    <a:tint val="75000"/>
                  </a:prstClr>
                </a:solidFill>
              </a:rPr>
              <a:t>www.rba.co.uk</a:t>
            </a:r>
          </a:p>
        </p:txBody>
      </p:sp>
      <p:sp>
        <p:nvSpPr>
          <p:cNvPr id="6" name="Slide Number Placeholder 5"/>
          <p:cNvSpPr>
            <a:spLocks noGrp="1"/>
          </p:cNvSpPr>
          <p:nvPr>
            <p:ph type="sldNum" sz="quarter" idx="12"/>
          </p:nvPr>
        </p:nvSpPr>
        <p:spPr/>
        <p:txBody>
          <a:bodyPr/>
          <a:lstStyle/>
          <a:p>
            <a:pPr>
              <a:defRPr/>
            </a:pPr>
            <a:fld id="{BA1F7636-B077-4C81-A725-10C8E0464658}" type="slidenum">
              <a:rPr lang="en-GB">
                <a:solidFill>
                  <a:prstClr val="black">
                    <a:tint val="75000"/>
                  </a:prstClr>
                </a:solidFill>
              </a:rPr>
              <a:pPr>
                <a:defRPr/>
              </a:pPr>
              <a:t>20</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4"/>
          <p:cNvSpPr>
            <a:spLocks noGrp="1"/>
          </p:cNvSpPr>
          <p:nvPr>
            <p:ph type="title"/>
          </p:nvPr>
        </p:nvSpPr>
        <p:spPr>
          <a:xfrm>
            <a:off x="215900" y="71438"/>
            <a:ext cx="8243888" cy="582612"/>
          </a:xfrm>
        </p:spPr>
        <p:txBody>
          <a:bodyPr/>
          <a:lstStyle/>
          <a:p>
            <a:r>
              <a:rPr lang="en-GB" dirty="0" smtClean="0">
                <a:latin typeface="Arial" charset="0"/>
                <a:cs typeface="Arial" charset="0"/>
              </a:rPr>
              <a:t>Google commands  site: </a:t>
            </a:r>
          </a:p>
        </p:txBody>
      </p:sp>
      <p:sp>
        <p:nvSpPr>
          <p:cNvPr id="6" name="Content Placeholder 5"/>
          <p:cNvSpPr>
            <a:spLocks noGrp="1"/>
          </p:cNvSpPr>
          <p:nvPr>
            <p:ph idx="1"/>
          </p:nvPr>
        </p:nvSpPr>
        <p:spPr>
          <a:xfrm>
            <a:off x="395288" y="1124744"/>
            <a:ext cx="8281168" cy="5184576"/>
          </a:xfrm>
        </p:spPr>
        <p:txBody>
          <a:bodyPr>
            <a:normAutofit lnSpcReduction="10000"/>
          </a:bodyPr>
          <a:lstStyle/>
          <a:p>
            <a:pPr>
              <a:defRPr/>
            </a:pPr>
            <a:r>
              <a:rPr lang="en-GB" dirty="0" smtClean="0"/>
              <a:t>site: to search within an individual site or type of site</a:t>
            </a:r>
          </a:p>
          <a:p>
            <a:pPr>
              <a:defRPr/>
            </a:pPr>
            <a:endParaRPr lang="en-GB" sz="1900" dirty="0" smtClean="0">
              <a:latin typeface="Courier New" pitchFamily="49" charset="0"/>
              <a:cs typeface="Courier New" pitchFamily="49" charset="0"/>
            </a:endParaRPr>
          </a:p>
          <a:p>
            <a:pPr lvl="1">
              <a:lnSpc>
                <a:spcPct val="110000"/>
              </a:lnSpc>
              <a:buNone/>
            </a:pPr>
            <a:r>
              <a:rPr lang="en-GB" dirty="0" smtClean="0">
                <a:latin typeface="Courier New" pitchFamily="49" charset="0"/>
                <a:cs typeface="Courier New" pitchFamily="49" charset="0"/>
              </a:rPr>
              <a:t>household energy consumption </a:t>
            </a:r>
            <a:r>
              <a:rPr lang="en-GB" dirty="0" err="1" smtClean="0">
                <a:latin typeface="Courier New" pitchFamily="49" charset="0"/>
                <a:cs typeface="Courier New" pitchFamily="49" charset="0"/>
              </a:rPr>
              <a:t>site:www.gov.uk</a:t>
            </a:r>
            <a:endParaRPr lang="en-GB" dirty="0" smtClean="0">
              <a:latin typeface="Courier New" pitchFamily="49" charset="0"/>
              <a:cs typeface="Courier New" pitchFamily="49" charset="0"/>
            </a:endParaRPr>
          </a:p>
          <a:p>
            <a:pPr lvl="1">
              <a:lnSpc>
                <a:spcPct val="110000"/>
              </a:lnSpc>
            </a:pPr>
            <a:endParaRPr lang="en-GB" dirty="0" smtClean="0">
              <a:latin typeface="Courier New" pitchFamily="49" charset="0"/>
              <a:cs typeface="Courier New" pitchFamily="49" charset="0"/>
            </a:endParaRPr>
          </a:p>
          <a:p>
            <a:pPr lvl="1">
              <a:lnSpc>
                <a:spcPct val="110000"/>
              </a:lnSpc>
              <a:buNone/>
            </a:pPr>
            <a:r>
              <a:rPr lang="fr-FR" dirty="0" err="1" smtClean="0">
                <a:latin typeface="Courier New" pitchFamily="49" charset="0"/>
                <a:cs typeface="Courier New" pitchFamily="49" charset="0"/>
              </a:rPr>
              <a:t>household</a:t>
            </a:r>
            <a:r>
              <a:rPr lang="fr-FR" dirty="0" smtClean="0">
                <a:latin typeface="Courier New" pitchFamily="49" charset="0"/>
                <a:cs typeface="Courier New" pitchFamily="49" charset="0"/>
              </a:rPr>
              <a:t> </a:t>
            </a:r>
            <a:r>
              <a:rPr lang="fr-FR" dirty="0" err="1" smtClean="0">
                <a:latin typeface="Courier New" pitchFamily="49" charset="0"/>
                <a:cs typeface="Courier New" pitchFamily="49" charset="0"/>
              </a:rPr>
              <a:t>energy</a:t>
            </a:r>
            <a:r>
              <a:rPr lang="fr-FR" dirty="0" smtClean="0">
                <a:latin typeface="Courier New" pitchFamily="49" charset="0"/>
                <a:cs typeface="Courier New" pitchFamily="49" charset="0"/>
              </a:rPr>
              <a:t> </a:t>
            </a:r>
            <a:r>
              <a:rPr lang="fr-FR" dirty="0" err="1" smtClean="0">
                <a:latin typeface="Courier New" pitchFamily="49" charset="0"/>
                <a:cs typeface="Courier New" pitchFamily="49" charset="0"/>
              </a:rPr>
              <a:t>consumption</a:t>
            </a:r>
            <a:r>
              <a:rPr lang="fr-FR" dirty="0" smtClean="0">
                <a:latin typeface="Courier New" pitchFamily="49" charset="0"/>
                <a:cs typeface="Courier New" pitchFamily="49" charset="0"/>
              </a:rPr>
              <a:t> </a:t>
            </a:r>
            <a:r>
              <a:rPr lang="fr-FR" dirty="0" err="1" smtClean="0">
                <a:latin typeface="Courier New" pitchFamily="49" charset="0"/>
                <a:cs typeface="Courier New" pitchFamily="49" charset="0"/>
              </a:rPr>
              <a:t>site:ac.uk</a:t>
            </a:r>
            <a:r>
              <a:rPr lang="fr-FR" dirty="0" smtClean="0">
                <a:latin typeface="Courier New" pitchFamily="49" charset="0"/>
                <a:cs typeface="Courier New" pitchFamily="49" charset="0"/>
              </a:rPr>
              <a:t> OR </a:t>
            </a:r>
            <a:r>
              <a:rPr lang="fr-FR" dirty="0" err="1" smtClean="0">
                <a:latin typeface="Courier New" pitchFamily="49" charset="0"/>
                <a:cs typeface="Courier New" pitchFamily="49" charset="0"/>
              </a:rPr>
              <a:t>site:edu</a:t>
            </a:r>
            <a:endParaRPr lang="fr-FR" dirty="0" smtClean="0">
              <a:latin typeface="Courier New" pitchFamily="49" charset="0"/>
              <a:cs typeface="Courier New" pitchFamily="49" charset="0"/>
            </a:endParaRPr>
          </a:p>
          <a:p>
            <a:pPr lvl="1">
              <a:lnSpc>
                <a:spcPct val="110000"/>
              </a:lnSpc>
              <a:buNone/>
            </a:pPr>
            <a:endParaRPr lang="en-GB" dirty="0" smtClean="0">
              <a:latin typeface="Courier New" pitchFamily="49" charset="0"/>
              <a:cs typeface="Courier New" pitchFamily="49" charset="0"/>
            </a:endParaRPr>
          </a:p>
          <a:p>
            <a:pPr lvl="1">
              <a:lnSpc>
                <a:spcPct val="110000"/>
              </a:lnSpc>
              <a:buNone/>
            </a:pPr>
            <a:r>
              <a:rPr lang="en-GB" dirty="0" smtClean="0">
                <a:latin typeface="Courier New" pitchFamily="49" charset="0"/>
                <a:cs typeface="Courier New" pitchFamily="49" charset="0"/>
              </a:rPr>
              <a:t>household energy consumption </a:t>
            </a:r>
            <a:r>
              <a:rPr lang="en-GB" dirty="0" err="1" smtClean="0">
                <a:latin typeface="Courier New" pitchFamily="49" charset="0"/>
                <a:cs typeface="Courier New" pitchFamily="49" charset="0"/>
              </a:rPr>
              <a:t>site:no</a:t>
            </a:r>
            <a:endParaRPr lang="en-GB" dirty="0" smtClean="0">
              <a:latin typeface="Courier New" pitchFamily="49" charset="0"/>
              <a:cs typeface="Courier New" pitchFamily="49" charset="0"/>
            </a:endParaRPr>
          </a:p>
          <a:p>
            <a:pPr lvl="1">
              <a:lnSpc>
                <a:spcPct val="110000"/>
              </a:lnSpc>
              <a:buNone/>
            </a:pPr>
            <a:endParaRPr lang="en-GB" dirty="0" smtClean="0">
              <a:latin typeface="Courier New" pitchFamily="49" charset="0"/>
              <a:cs typeface="Courier New" pitchFamily="49" charset="0"/>
            </a:endParaRPr>
          </a:p>
          <a:p>
            <a:pPr>
              <a:lnSpc>
                <a:spcPct val="110000"/>
              </a:lnSpc>
            </a:pPr>
            <a:r>
              <a:rPr lang="en-GB" dirty="0" smtClean="0"/>
              <a:t>Combine with filetype command</a:t>
            </a:r>
            <a:endParaRPr lang="en-GB" sz="2400" dirty="0" smtClean="0"/>
          </a:p>
          <a:p>
            <a:pPr lvl="1">
              <a:lnSpc>
                <a:spcPct val="110000"/>
              </a:lnSpc>
              <a:buNone/>
            </a:pPr>
            <a:r>
              <a:rPr lang="en-GB" dirty="0" smtClean="0">
                <a:latin typeface="Courier New" pitchFamily="49" charset="0"/>
                <a:cs typeface="Courier New" pitchFamily="49" charset="0"/>
              </a:rPr>
              <a:t>household energy consumption </a:t>
            </a:r>
            <a:r>
              <a:rPr lang="en-GB" dirty="0" err="1" smtClean="0">
                <a:latin typeface="Courier New" pitchFamily="49" charset="0"/>
                <a:cs typeface="Courier New" pitchFamily="49" charset="0"/>
              </a:rPr>
              <a:t>site:gov.uk</a:t>
            </a: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filetype:xls</a:t>
            </a:r>
            <a:r>
              <a:rPr lang="en-GB" dirty="0" smtClean="0">
                <a:latin typeface="Courier New" pitchFamily="49" charset="0"/>
                <a:cs typeface="Courier New" pitchFamily="49" charset="0"/>
              </a:rPr>
              <a:t> OR </a:t>
            </a:r>
            <a:r>
              <a:rPr lang="en-GB" dirty="0" err="1" smtClean="0">
                <a:latin typeface="Courier New" pitchFamily="49" charset="0"/>
                <a:cs typeface="Courier New" pitchFamily="49" charset="0"/>
              </a:rPr>
              <a:t>filetype:xlsx</a:t>
            </a:r>
            <a:r>
              <a:rPr lang="en-GB" dirty="0" smtClean="0">
                <a:latin typeface="Courier New" pitchFamily="49" charset="0"/>
                <a:cs typeface="Courier New" pitchFamily="49" charset="0"/>
              </a:rPr>
              <a:t> OR </a:t>
            </a:r>
            <a:r>
              <a:rPr lang="en-GB" dirty="0" err="1" smtClean="0">
                <a:latin typeface="Courier New" pitchFamily="49" charset="0"/>
                <a:cs typeface="Courier New" pitchFamily="49" charset="0"/>
              </a:rPr>
              <a:t>filetype:csv</a:t>
            </a:r>
            <a:endParaRPr lang="en-GB" dirty="0" smtClean="0">
              <a:latin typeface="Courier New" pitchFamily="49" charset="0"/>
              <a:cs typeface="Courier New" pitchFamily="49" charset="0"/>
            </a:endParaRPr>
          </a:p>
          <a:p>
            <a:pPr>
              <a:lnSpc>
                <a:spcPct val="110000"/>
              </a:lnSpc>
            </a:pPr>
            <a:endParaRPr lang="en-GB" dirty="0" smtClean="0">
              <a:latin typeface="Courier New" pitchFamily="49" charset="0"/>
              <a:cs typeface="Courier New" pitchFamily="49" charset="0"/>
            </a:endParaRPr>
          </a:p>
          <a:p>
            <a:pPr>
              <a:defRPr/>
            </a:pPr>
            <a:endParaRPr lang="en-GB" sz="1900" dirty="0" smtClean="0">
              <a:latin typeface="Courier New" pitchFamily="49" charset="0"/>
              <a:cs typeface="Courier New" pitchFamily="49" charset="0"/>
            </a:endParaRPr>
          </a:p>
          <a:p>
            <a:pPr>
              <a:defRPr/>
            </a:pPr>
            <a:endParaRPr lang="en-GB" dirty="0" smtClean="0"/>
          </a:p>
          <a:p>
            <a:pPr>
              <a:defRPr/>
            </a:pPr>
            <a:endParaRPr lang="en-GB" dirty="0" smtClean="0"/>
          </a:p>
          <a:p>
            <a:pPr>
              <a:defRPr/>
            </a:pPr>
            <a:endParaRPr lang="en-GB" dirty="0" smtClean="0"/>
          </a:p>
          <a:p>
            <a:pPr>
              <a:defRPr/>
            </a:pPr>
            <a:endParaRPr lang="en-GB" dirty="0" smtClean="0"/>
          </a:p>
          <a:p>
            <a:pPr>
              <a:defRPr/>
            </a:pPr>
            <a:endParaRPr lang="en-GB" dirty="0" smtClean="0"/>
          </a:p>
        </p:txBody>
      </p:sp>
      <p:sp>
        <p:nvSpPr>
          <p:cNvPr id="2" name="Date Placeholder 1"/>
          <p:cNvSpPr>
            <a:spLocks noGrp="1"/>
          </p:cNvSpPr>
          <p:nvPr>
            <p:ph type="dt" sz="quarter" idx="10"/>
          </p:nvPr>
        </p:nvSpPr>
        <p:spPr/>
        <p:txBody>
          <a:bodyPr/>
          <a:lstStyle/>
          <a:p>
            <a:pPr>
              <a:defRPr/>
            </a:pPr>
            <a:fld id="{C1EF71A1-9FC0-496A-BE0B-D690D1BE15B8}" type="datetime1">
              <a:rPr lang="en-GB" smtClean="0">
                <a:solidFill>
                  <a:prstClr val="black">
                    <a:tint val="75000"/>
                  </a:prstClr>
                </a:solidFill>
              </a:rPr>
              <a:pPr>
                <a:defRPr/>
              </a:pPr>
              <a:t>08/10/2018</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en-GB" smtClean="0">
                <a:solidFill>
                  <a:prstClr val="black">
                    <a:tint val="75000"/>
                  </a:prstClr>
                </a:solidFill>
              </a:rPr>
              <a:t>www.rba.co.uk</a:t>
            </a: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7E48B9C4-64F6-4CD4-93B6-9E9E18B288E9}" type="slidenum">
              <a:rPr lang="en-GB" smtClean="0">
                <a:solidFill>
                  <a:prstClr val="black">
                    <a:tint val="75000"/>
                  </a:prstClr>
                </a:solidFill>
              </a:rPr>
              <a:pPr>
                <a:defRPr/>
              </a:pPr>
              <a:t>21</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Date.gif"/>
          <p:cNvPicPr>
            <a:picLocks noChangeAspect="1"/>
          </p:cNvPicPr>
          <p:nvPr/>
        </p:nvPicPr>
        <p:blipFill>
          <a:blip r:embed="rId2" cstate="print"/>
          <a:stretch>
            <a:fillRect/>
          </a:stretch>
        </p:blipFill>
        <p:spPr>
          <a:xfrm>
            <a:off x="1344241" y="2408836"/>
            <a:ext cx="6273279" cy="3900484"/>
          </a:xfrm>
          <a:prstGeom prst="rect">
            <a:avLst/>
          </a:prstGeom>
        </p:spPr>
      </p:pic>
      <p:sp>
        <p:nvSpPr>
          <p:cNvPr id="3" name="Content Placeholder 2"/>
          <p:cNvSpPr>
            <a:spLocks noGrp="1"/>
          </p:cNvSpPr>
          <p:nvPr>
            <p:ph idx="1"/>
          </p:nvPr>
        </p:nvSpPr>
        <p:spPr>
          <a:xfrm>
            <a:off x="428596" y="260648"/>
            <a:ext cx="8229600" cy="2232248"/>
          </a:xfrm>
        </p:spPr>
        <p:txBody>
          <a:bodyPr>
            <a:normAutofit fontScale="92500"/>
          </a:bodyPr>
          <a:lstStyle/>
          <a:p>
            <a:pPr>
              <a:spcBef>
                <a:spcPts val="0"/>
              </a:spcBef>
            </a:pPr>
            <a:r>
              <a:rPr lang="en-GB" b="1" dirty="0" smtClean="0"/>
              <a:t>Date  (cannot be used with Verbatim)</a:t>
            </a:r>
          </a:p>
          <a:p>
            <a:pPr>
              <a:spcBef>
                <a:spcPts val="0"/>
              </a:spcBef>
            </a:pPr>
            <a:r>
              <a:rPr lang="en-GB" dirty="0" smtClean="0"/>
              <a:t>Restrict your results to information that has been published within the last hour, day, week, month, year or your own date range (Note: Custom range not available for mobile users)</a:t>
            </a:r>
          </a:p>
          <a:p>
            <a:pPr>
              <a:spcBef>
                <a:spcPts val="0"/>
              </a:spcBef>
            </a:pPr>
            <a:endParaRPr lang="en-GB" dirty="0" smtClean="0"/>
          </a:p>
          <a:p>
            <a:pPr>
              <a:spcBef>
                <a:spcPts val="0"/>
              </a:spcBef>
            </a:pPr>
            <a:r>
              <a:rPr lang="en-GB" b="1" dirty="0" smtClean="0"/>
              <a:t>Tools</a:t>
            </a:r>
            <a:r>
              <a:rPr lang="en-GB" dirty="0" smtClean="0"/>
              <a:t>, </a:t>
            </a:r>
            <a:r>
              <a:rPr lang="en-GB" b="1" dirty="0" smtClean="0"/>
              <a:t>Any time</a:t>
            </a:r>
            <a:r>
              <a:rPr lang="en-GB" dirty="0" smtClean="0"/>
              <a:t> and select an option </a:t>
            </a:r>
          </a:p>
          <a:p>
            <a:endParaRPr lang="en-GB" dirty="0"/>
          </a:p>
        </p:txBody>
      </p:sp>
      <p:sp>
        <p:nvSpPr>
          <p:cNvPr id="4" name="Date Placeholder 3"/>
          <p:cNvSpPr>
            <a:spLocks noGrp="1"/>
          </p:cNvSpPr>
          <p:nvPr>
            <p:ph type="dt" sz="half" idx="10"/>
          </p:nvPr>
        </p:nvSpPr>
        <p:spPr/>
        <p:txBody>
          <a:bodyPr/>
          <a:lstStyle/>
          <a:p>
            <a:fld id="{0C90DB33-749D-4A69-BC25-9FD3EA3B2772}"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22</a:t>
            </a:fld>
            <a:endParaRPr lang="en-GB">
              <a:solidFill>
                <a:prstClr val="black">
                  <a:tint val="75000"/>
                </a:prstClr>
              </a:solidFill>
            </a:endParaRPr>
          </a:p>
        </p:txBody>
      </p:sp>
      <p:sp>
        <p:nvSpPr>
          <p:cNvPr id="10" name="Rounded Rectangle 9"/>
          <p:cNvSpPr/>
          <p:nvPr/>
        </p:nvSpPr>
        <p:spPr>
          <a:xfrm>
            <a:off x="6876256" y="3140968"/>
            <a:ext cx="813407" cy="432048"/>
          </a:xfrm>
          <a:prstGeom prst="round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1" name="Rounded Rectangle 10"/>
          <p:cNvSpPr/>
          <p:nvPr/>
        </p:nvSpPr>
        <p:spPr>
          <a:xfrm>
            <a:off x="2555776" y="3573834"/>
            <a:ext cx="998603" cy="359222"/>
          </a:xfrm>
          <a:prstGeom prst="roundRect">
            <a:avLst/>
          </a:prstGeom>
          <a:no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3" name="Left Arrow 12"/>
          <p:cNvSpPr/>
          <p:nvPr/>
        </p:nvSpPr>
        <p:spPr>
          <a:xfrm rot="12682793">
            <a:off x="1971608" y="3353304"/>
            <a:ext cx="623310" cy="300189"/>
          </a:xfrm>
          <a:prstGeom prst="lef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4" name="Left Arrow 13"/>
          <p:cNvSpPr/>
          <p:nvPr/>
        </p:nvSpPr>
        <p:spPr>
          <a:xfrm rot="19060117">
            <a:off x="7615985" y="2693160"/>
            <a:ext cx="803479" cy="369450"/>
          </a:xfrm>
          <a:prstGeom prst="lef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commands </a:t>
            </a:r>
            <a:r>
              <a:rPr lang="en-GB" dirty="0" err="1" smtClean="0"/>
              <a:t>intitle</a:t>
            </a:r>
            <a:r>
              <a:rPr lang="en-GB" dirty="0" smtClean="0"/>
              <a:t>:  </a:t>
            </a:r>
            <a:r>
              <a:rPr lang="en-GB" dirty="0" err="1" smtClean="0"/>
              <a:t>inurl</a:t>
            </a:r>
            <a:r>
              <a:rPr lang="en-GB" dirty="0" smtClean="0"/>
              <a:t>: </a:t>
            </a:r>
            <a:endParaRPr lang="en-GB" dirty="0"/>
          </a:p>
        </p:txBody>
      </p:sp>
      <p:sp>
        <p:nvSpPr>
          <p:cNvPr id="3" name="Content Placeholder 2"/>
          <p:cNvSpPr>
            <a:spLocks noGrp="1"/>
          </p:cNvSpPr>
          <p:nvPr>
            <p:ph idx="1"/>
          </p:nvPr>
        </p:nvSpPr>
        <p:spPr>
          <a:xfrm>
            <a:off x="428596" y="980728"/>
            <a:ext cx="8229600" cy="5472608"/>
          </a:xfrm>
        </p:spPr>
        <p:txBody>
          <a:bodyPr>
            <a:normAutofit/>
          </a:bodyPr>
          <a:lstStyle/>
          <a:p>
            <a:r>
              <a:rPr lang="en-GB" b="1" dirty="0" smtClean="0"/>
              <a:t>Words in the title </a:t>
            </a:r>
            <a:r>
              <a:rPr lang="en-GB" dirty="0" smtClean="0"/>
              <a:t>– can be single words, multiple words or phrases</a:t>
            </a:r>
          </a:p>
          <a:p>
            <a:pPr lvl="1">
              <a:buNone/>
            </a:pPr>
            <a:endParaRPr lang="en-GB" dirty="0" smtClean="0"/>
          </a:p>
          <a:p>
            <a:pPr lvl="1">
              <a:buNone/>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intitle:organic</a:t>
            </a:r>
            <a:r>
              <a:rPr lang="en-GB" dirty="0" smtClean="0">
                <a:latin typeface="Courier New" pitchFamily="49" charset="0"/>
                <a:cs typeface="Courier New" pitchFamily="49" charset="0"/>
              </a:rPr>
              <a:t> vegetables</a:t>
            </a:r>
          </a:p>
          <a:p>
            <a:pPr lvl="1">
              <a:buNone/>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intitle</a:t>
            </a:r>
            <a:r>
              <a:rPr lang="en-GB" dirty="0" smtClean="0">
                <a:latin typeface="Courier New" pitchFamily="49" charset="0"/>
                <a:cs typeface="Courier New" pitchFamily="49" charset="0"/>
              </a:rPr>
              <a:t>:”organic vegetables”</a:t>
            </a:r>
          </a:p>
          <a:p>
            <a:pPr lvl="1">
              <a:buNone/>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allintitle:organic</a:t>
            </a:r>
            <a:r>
              <a:rPr lang="en-GB" dirty="0" smtClean="0">
                <a:latin typeface="Courier New" pitchFamily="49" charset="0"/>
                <a:cs typeface="Courier New" pitchFamily="49" charset="0"/>
              </a:rPr>
              <a:t> vegetables</a:t>
            </a:r>
          </a:p>
          <a:p>
            <a:endParaRPr lang="en-GB" dirty="0" smtClean="0"/>
          </a:p>
          <a:p>
            <a:r>
              <a:rPr lang="en-GB" b="1" dirty="0" smtClean="0"/>
              <a:t>Words in the URL </a:t>
            </a:r>
            <a:r>
              <a:rPr lang="en-GB" dirty="0" smtClean="0"/>
              <a:t>– can be single words, multiple words or phrases</a:t>
            </a:r>
          </a:p>
          <a:p>
            <a:endParaRPr lang="en-GB" dirty="0" smtClean="0"/>
          </a:p>
          <a:p>
            <a:pPr lvl="1">
              <a:buNone/>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inurl:organic</a:t>
            </a:r>
            <a:r>
              <a:rPr lang="en-GB" dirty="0" smtClean="0">
                <a:latin typeface="Courier New" pitchFamily="49" charset="0"/>
                <a:cs typeface="Courier New" pitchFamily="49" charset="0"/>
              </a:rPr>
              <a:t> vegetables</a:t>
            </a:r>
          </a:p>
          <a:p>
            <a:pPr lvl="1">
              <a:buNone/>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inurl</a:t>
            </a:r>
            <a:r>
              <a:rPr lang="en-GB" dirty="0" smtClean="0">
                <a:latin typeface="Courier New" pitchFamily="49" charset="0"/>
                <a:cs typeface="Courier New" pitchFamily="49" charset="0"/>
              </a:rPr>
              <a:t>:”organic vegetables”</a:t>
            </a:r>
          </a:p>
          <a:p>
            <a:pPr lvl="1">
              <a:buNone/>
            </a:pP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allinurl:organic</a:t>
            </a:r>
            <a:r>
              <a:rPr lang="en-GB" dirty="0" smtClean="0">
                <a:latin typeface="Courier New" pitchFamily="49" charset="0"/>
                <a:cs typeface="Courier New" pitchFamily="49" charset="0"/>
              </a:rPr>
              <a:t> vegetables</a:t>
            </a:r>
            <a:endParaRPr lang="en-GB" sz="1800" dirty="0" smtClean="0">
              <a:solidFill>
                <a:srgbClr val="FF0000"/>
              </a:solidFill>
            </a:endParaRPr>
          </a:p>
          <a:p>
            <a:endParaRPr lang="en-GB" dirty="0"/>
          </a:p>
        </p:txBody>
      </p:sp>
      <p:sp>
        <p:nvSpPr>
          <p:cNvPr id="4" name="Date Placeholder 3"/>
          <p:cNvSpPr>
            <a:spLocks noGrp="1"/>
          </p:cNvSpPr>
          <p:nvPr>
            <p:ph type="dt" sz="half" idx="10"/>
          </p:nvPr>
        </p:nvSpPr>
        <p:spPr/>
        <p:txBody>
          <a:bodyPr/>
          <a:lstStyle/>
          <a:p>
            <a:fld id="{F8E9FFF1-0F02-4C83-A532-C12C69C5D9D1}"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23</a:t>
            </a:fld>
            <a:endParaRPr lang="en-GB">
              <a:solidFill>
                <a:prstClr val="black">
                  <a:tint val="75000"/>
                </a:prstClr>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commands </a:t>
            </a:r>
            <a:r>
              <a:rPr lang="en-GB" dirty="0" err="1" smtClean="0"/>
              <a:t>inurl</a:t>
            </a:r>
            <a:r>
              <a:rPr lang="en-GB" dirty="0" smtClean="0"/>
              <a:t>:</a:t>
            </a:r>
            <a:endParaRPr lang="en-GB" dirty="0"/>
          </a:p>
        </p:txBody>
      </p:sp>
      <p:sp>
        <p:nvSpPr>
          <p:cNvPr id="3" name="Content Placeholder 2"/>
          <p:cNvSpPr>
            <a:spLocks noGrp="1"/>
          </p:cNvSpPr>
          <p:nvPr>
            <p:ph idx="1"/>
          </p:nvPr>
        </p:nvSpPr>
        <p:spPr>
          <a:xfrm>
            <a:off x="457200" y="1124744"/>
            <a:ext cx="8229600" cy="5001419"/>
          </a:xfrm>
        </p:spPr>
        <p:txBody>
          <a:bodyPr>
            <a:normAutofit/>
          </a:bodyPr>
          <a:lstStyle/>
          <a:p>
            <a:pPr>
              <a:lnSpc>
                <a:spcPct val="120000"/>
              </a:lnSpc>
            </a:pPr>
            <a:r>
              <a:rPr lang="en-GB" dirty="0" smtClean="0"/>
              <a:t>In Praise of </a:t>
            </a:r>
            <a:r>
              <a:rPr lang="en-GB" dirty="0" err="1" smtClean="0"/>
              <a:t>inurl</a:t>
            </a:r>
            <a:r>
              <a:rPr lang="en-GB" dirty="0" smtClean="0"/>
              <a:t>:</a:t>
            </a:r>
          </a:p>
          <a:p>
            <a:pPr>
              <a:lnSpc>
                <a:spcPct val="120000"/>
              </a:lnSpc>
            </a:pPr>
            <a:r>
              <a:rPr lang="en-GB" dirty="0" smtClean="0">
                <a:hlinkClick r:id="rId2"/>
              </a:rPr>
              <a:t>https://researchbuzz.me/2018/07/10/in-praise-of-inurl/</a:t>
            </a:r>
            <a:r>
              <a:rPr lang="en-GB" dirty="0" smtClean="0"/>
              <a:t> </a:t>
            </a:r>
          </a:p>
          <a:p>
            <a:pPr>
              <a:lnSpc>
                <a:spcPct val="120000"/>
              </a:lnSpc>
            </a:pPr>
            <a:endParaRPr lang="en-GB" dirty="0" smtClean="0"/>
          </a:p>
          <a:p>
            <a:pPr>
              <a:lnSpc>
                <a:spcPct val="120000"/>
              </a:lnSpc>
            </a:pPr>
            <a:r>
              <a:rPr lang="en-GB" dirty="0" smtClean="0"/>
              <a:t>When site: may not work because of the structure of the domain in a country or because there are too many options you want to search on</a:t>
            </a:r>
          </a:p>
          <a:p>
            <a:pPr>
              <a:lnSpc>
                <a:spcPct val="120000"/>
              </a:lnSpc>
            </a:pPr>
            <a:endParaRPr lang="en-GB" dirty="0" smtClean="0"/>
          </a:p>
          <a:p>
            <a:pPr>
              <a:lnSpc>
                <a:spcPct val="120000"/>
              </a:lnSpc>
            </a:pPr>
            <a:r>
              <a:rPr lang="en-GB" dirty="0" smtClean="0">
                <a:latin typeface="Courier New" pitchFamily="49" charset="0"/>
                <a:cs typeface="Courier New" pitchFamily="49" charset="0"/>
              </a:rPr>
              <a:t>“carbon emissions” </a:t>
            </a:r>
            <a:r>
              <a:rPr lang="en-GB" dirty="0" err="1" smtClean="0">
                <a:latin typeface="Courier New" pitchFamily="49" charset="0"/>
                <a:cs typeface="Courier New" pitchFamily="49" charset="0"/>
              </a:rPr>
              <a:t>inurl:gov</a:t>
            </a:r>
            <a:r>
              <a:rPr lang="en-GB" dirty="0" smtClean="0">
                <a:latin typeface="Courier New" pitchFamily="49" charset="0"/>
                <a:cs typeface="Courier New" pitchFamily="49" charset="0"/>
              </a:rPr>
              <a:t> </a:t>
            </a:r>
          </a:p>
          <a:p>
            <a:pPr>
              <a:lnSpc>
                <a:spcPct val="120000"/>
              </a:lnSpc>
            </a:pPr>
            <a:r>
              <a:rPr lang="en-GB" dirty="0" smtClean="0">
                <a:latin typeface="Courier New" pitchFamily="49" charset="0"/>
                <a:cs typeface="Courier New" pitchFamily="49" charset="0"/>
              </a:rPr>
              <a:t>“carbon emissions” </a:t>
            </a:r>
            <a:r>
              <a:rPr lang="en-GB" dirty="0" err="1" smtClean="0">
                <a:latin typeface="Courier New" pitchFamily="49" charset="0"/>
                <a:cs typeface="Courier New" pitchFamily="49" charset="0"/>
              </a:rPr>
              <a:t>inurl:gov</a:t>
            </a: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site:gov.uk</a:t>
            </a:r>
            <a:r>
              <a:rPr lang="en-GB" dirty="0" smtClean="0">
                <a:latin typeface="Courier New" pitchFamily="49" charset="0"/>
                <a:cs typeface="Courier New" pitchFamily="49" charset="0"/>
              </a:rPr>
              <a:t> </a:t>
            </a:r>
            <a:br>
              <a:rPr lang="en-GB" dirty="0" smtClean="0">
                <a:latin typeface="Courier New" pitchFamily="49" charset="0"/>
                <a:cs typeface="Courier New" pitchFamily="49" charset="0"/>
              </a:rPr>
            </a:br>
            <a:r>
              <a:rPr lang="en-GB" dirty="0" smtClean="0">
                <a:latin typeface="Courier New" pitchFamily="49" charset="0"/>
                <a:cs typeface="Courier New" pitchFamily="49" charset="0"/>
              </a:rPr>
              <a:t> -</a:t>
            </a:r>
            <a:r>
              <a:rPr lang="en-GB" dirty="0" err="1" smtClean="0">
                <a:latin typeface="Courier New" pitchFamily="49" charset="0"/>
                <a:cs typeface="Courier New" pitchFamily="49" charset="0"/>
              </a:rPr>
              <a:t>site:gov</a:t>
            </a:r>
            <a:endParaRPr lang="en-GB" dirty="0" smtClean="0">
              <a:latin typeface="Courier New" pitchFamily="49" charset="0"/>
              <a:cs typeface="Courier New" pitchFamily="49" charset="0"/>
            </a:endParaRP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commands </a:t>
            </a:r>
            <a:r>
              <a:rPr lang="en-GB" dirty="0" err="1" smtClean="0"/>
              <a:t>inurl</a:t>
            </a:r>
            <a:r>
              <a:rPr lang="en-GB" dirty="0" smtClean="0"/>
              <a:t>: </a:t>
            </a:r>
            <a:endParaRPr lang="en-GB" dirty="0"/>
          </a:p>
        </p:txBody>
      </p:sp>
      <p:sp>
        <p:nvSpPr>
          <p:cNvPr id="3" name="Content Placeholder 2"/>
          <p:cNvSpPr>
            <a:spLocks noGrp="1"/>
          </p:cNvSpPr>
          <p:nvPr>
            <p:ph idx="1"/>
          </p:nvPr>
        </p:nvSpPr>
        <p:spPr>
          <a:xfrm>
            <a:off x="539552" y="980728"/>
            <a:ext cx="8352928" cy="1656183"/>
          </a:xfrm>
        </p:spPr>
        <p:txBody>
          <a:bodyPr>
            <a:normAutofit fontScale="92500"/>
          </a:bodyPr>
          <a:lstStyle/>
          <a:p>
            <a:r>
              <a:rPr lang="en-GB" dirty="0" smtClean="0"/>
              <a:t>For date/year – depends on software used to generate articles and web pages</a:t>
            </a:r>
          </a:p>
          <a:p>
            <a:endParaRPr lang="en-GB" dirty="0" smtClean="0"/>
          </a:p>
          <a:p>
            <a:r>
              <a:rPr lang="en-GB" dirty="0" smtClean="0">
                <a:latin typeface="Courier New" pitchFamily="49" charset="0"/>
                <a:cs typeface="Courier New" pitchFamily="49" charset="0"/>
              </a:rPr>
              <a:t>intitle:“renewable energy” </a:t>
            </a:r>
            <a:r>
              <a:rPr lang="en-GB" dirty="0" err="1" smtClean="0">
                <a:latin typeface="Courier New" pitchFamily="49" charset="0"/>
                <a:cs typeface="Courier New" pitchFamily="49" charset="0"/>
              </a:rPr>
              <a:t>inurl:uk</a:t>
            </a:r>
            <a:r>
              <a:rPr lang="en-GB" dirty="0" smtClean="0">
                <a:latin typeface="Courier New" pitchFamily="49" charset="0"/>
                <a:cs typeface="Courier New" pitchFamily="49" charset="0"/>
              </a:rPr>
              <a:t> inurl:2012</a:t>
            </a:r>
            <a:endParaRPr lang="en-GB" dirty="0">
              <a:latin typeface="Courier New" pitchFamily="49" charset="0"/>
              <a:cs typeface="Courier New" pitchFamily="49" charset="0"/>
            </a:endParaRPr>
          </a:p>
        </p:txBody>
      </p:sp>
      <p:sp>
        <p:nvSpPr>
          <p:cNvPr id="4" name="Date Placeholder 3"/>
          <p:cNvSpPr>
            <a:spLocks noGrp="1"/>
          </p:cNvSpPr>
          <p:nvPr>
            <p:ph type="dt" sz="half" idx="10"/>
          </p:nvPr>
        </p:nvSpPr>
        <p:spPr/>
        <p:txBody>
          <a:bodyPr/>
          <a:lstStyle/>
          <a:p>
            <a:fld id="{0B7CFE3F-32CA-41E9-84DD-09C6B40411DD}" type="datetime1">
              <a:rPr lang="en-GB" smtClean="0">
                <a:solidFill>
                  <a:srgbClr val="000000">
                    <a:tint val="75000"/>
                  </a:srgbClr>
                </a:solidFill>
              </a:rPr>
              <a:pPr/>
              <a:t>08/10/2018</a:t>
            </a:fld>
            <a:endParaRPr lang="en-GB">
              <a:solidFill>
                <a:srgbClr val="000000">
                  <a:tint val="75000"/>
                </a:srgbClr>
              </a:solidFill>
            </a:endParaRPr>
          </a:p>
        </p:txBody>
      </p:sp>
      <p:sp>
        <p:nvSpPr>
          <p:cNvPr id="5" name="Slide Number Placeholder 4"/>
          <p:cNvSpPr>
            <a:spLocks noGrp="1"/>
          </p:cNvSpPr>
          <p:nvPr>
            <p:ph type="sldNum" sz="quarter" idx="12"/>
          </p:nvPr>
        </p:nvSpPr>
        <p:spPr/>
        <p:txBody>
          <a:bodyPr/>
          <a:lstStyle/>
          <a:p>
            <a:fld id="{EAB18EC4-7C06-4FA0-AD36-4F76913DFB08}" type="slidenum">
              <a:rPr lang="en-GB" smtClean="0">
                <a:solidFill>
                  <a:srgbClr val="000000">
                    <a:tint val="75000"/>
                  </a:srgbClr>
                </a:solidFill>
              </a:rPr>
              <a:pPr/>
              <a:t>25</a:t>
            </a:fld>
            <a:endParaRPr lang="en-GB">
              <a:solidFill>
                <a:srgbClr val="000000">
                  <a:tint val="75000"/>
                </a:srgbClr>
              </a:solidFill>
            </a:endParaRPr>
          </a:p>
        </p:txBody>
      </p:sp>
      <p:pic>
        <p:nvPicPr>
          <p:cNvPr id="6" name="Picture 5" descr="inurl_Google_Year.gif"/>
          <p:cNvPicPr>
            <a:picLocks noChangeAspect="1"/>
          </p:cNvPicPr>
          <p:nvPr/>
        </p:nvPicPr>
        <p:blipFill>
          <a:blip r:embed="rId2" cstate="print"/>
          <a:stretch>
            <a:fillRect/>
          </a:stretch>
        </p:blipFill>
        <p:spPr>
          <a:xfrm>
            <a:off x="1609725" y="2617043"/>
            <a:ext cx="5924550" cy="4124325"/>
          </a:xfrm>
          <a:prstGeom prst="rect">
            <a:avLst/>
          </a:prstGeom>
          <a:ln>
            <a:solidFill>
              <a:schemeClr val="tx2">
                <a:lumMod val="95000"/>
                <a:lumOff val="5000"/>
              </a:schemeClr>
            </a:solid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numeric range search</a:t>
            </a:r>
            <a:endParaRPr lang="en-GB" dirty="0"/>
          </a:p>
        </p:txBody>
      </p:sp>
      <p:sp>
        <p:nvSpPr>
          <p:cNvPr id="3" name="Content Placeholder 2"/>
          <p:cNvSpPr>
            <a:spLocks noGrp="1"/>
          </p:cNvSpPr>
          <p:nvPr>
            <p:ph idx="1"/>
          </p:nvPr>
        </p:nvSpPr>
        <p:spPr/>
        <p:txBody>
          <a:bodyPr/>
          <a:lstStyle/>
          <a:p>
            <a:r>
              <a:rPr lang="en-GB" dirty="0" smtClean="0"/>
              <a:t>Anything to do with numbers – years, prices, weights, scientific measurements</a:t>
            </a:r>
          </a:p>
          <a:p>
            <a:endParaRPr lang="en-GB" dirty="0" smtClean="0"/>
          </a:p>
          <a:p>
            <a:r>
              <a:rPr lang="en-GB" dirty="0" smtClean="0"/>
              <a:t>Syntax: </a:t>
            </a:r>
          </a:p>
          <a:p>
            <a:r>
              <a:rPr lang="en-GB" dirty="0" smtClean="0">
                <a:latin typeface="Courier New" pitchFamily="49" charset="0"/>
                <a:cs typeface="Courier New" pitchFamily="49" charset="0"/>
              </a:rPr>
              <a:t>search terms first number..second number units [</a:t>
            </a:r>
            <a:r>
              <a:rPr lang="en-GB" dirty="0" smtClean="0"/>
              <a:t>units are optional</a:t>
            </a:r>
            <a:r>
              <a:rPr lang="en-GB" dirty="0" smtClean="0">
                <a:latin typeface="Courier New" pitchFamily="49" charset="0"/>
                <a:cs typeface="Courier New" pitchFamily="49" charset="0"/>
              </a:rPr>
              <a:t>]</a:t>
            </a:r>
          </a:p>
          <a:p>
            <a:endParaRPr lang="en-GB" dirty="0" smtClean="0"/>
          </a:p>
          <a:p>
            <a:r>
              <a:rPr lang="en-GB" dirty="0" smtClean="0"/>
              <a:t>For example:</a:t>
            </a:r>
          </a:p>
          <a:p>
            <a:pPr lvl="1">
              <a:buNone/>
            </a:pPr>
            <a:r>
              <a:rPr lang="en-GB" dirty="0" err="1" smtClean="0">
                <a:latin typeface="Courier New" pitchFamily="49" charset="0"/>
                <a:cs typeface="Courier New" pitchFamily="49" charset="0"/>
              </a:rPr>
              <a:t>toblerone</a:t>
            </a:r>
            <a:r>
              <a:rPr lang="en-GB" dirty="0" smtClean="0">
                <a:latin typeface="Courier New" pitchFamily="49" charset="0"/>
                <a:cs typeface="Courier New" pitchFamily="49" charset="0"/>
              </a:rPr>
              <a:t> 1..5kg</a:t>
            </a:r>
          </a:p>
          <a:p>
            <a:pPr lvl="1">
              <a:buNone/>
            </a:pPr>
            <a:r>
              <a:rPr lang="en-GB" dirty="0" smtClean="0">
                <a:latin typeface="Courier New" pitchFamily="49" charset="0"/>
                <a:cs typeface="Courier New" pitchFamily="49" charset="0"/>
              </a:rPr>
              <a:t>electric car production forecasts 2020..2050</a:t>
            </a:r>
          </a:p>
          <a:p>
            <a:endParaRPr lang="en-GB" dirty="0" smtClean="0"/>
          </a:p>
          <a:p>
            <a:endParaRPr lang="en-GB" dirty="0" smtClean="0"/>
          </a:p>
          <a:p>
            <a:endParaRPr lang="en-GB" dirty="0" smtClean="0"/>
          </a:p>
          <a:p>
            <a:endParaRPr lang="en-GB" dirty="0"/>
          </a:p>
        </p:txBody>
      </p:sp>
      <p:sp>
        <p:nvSpPr>
          <p:cNvPr id="4" name="Date Placeholder 3"/>
          <p:cNvSpPr>
            <a:spLocks noGrp="1"/>
          </p:cNvSpPr>
          <p:nvPr>
            <p:ph type="dt" sz="half" idx="10"/>
          </p:nvPr>
        </p:nvSpPr>
        <p:spPr/>
        <p:txBody>
          <a:bodyPr/>
          <a:lstStyle/>
          <a:p>
            <a:fld id="{9FE021DA-82F7-4092-A7B5-D31D398587DD}" type="datetime1">
              <a:rPr lang="en-GB" smtClean="0">
                <a:solidFill>
                  <a:prstClr val="black">
                    <a:tint val="75000"/>
                  </a:prstClr>
                </a:solidFill>
              </a:rPr>
              <a:pPr/>
              <a:t>08/10/2018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26</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614"/>
            <a:ext cx="8229600" cy="778098"/>
          </a:xfrm>
        </p:spPr>
        <p:txBody>
          <a:bodyPr>
            <a:normAutofit fontScale="90000"/>
          </a:bodyPr>
          <a:lstStyle/>
          <a:p>
            <a:r>
              <a:rPr lang="en-GB" sz="2600" dirty="0" smtClean="0">
                <a:latin typeface="Arial" pitchFamily="34" charset="0"/>
                <a:cs typeface="Arial" pitchFamily="34" charset="0"/>
              </a:rPr>
              <a:t>Specialist Google </a:t>
            </a:r>
            <a:r>
              <a:rPr lang="en-GB" sz="2600" dirty="0" smtClean="0">
                <a:latin typeface="Arial" pitchFamily="34" charset="0"/>
                <a:cs typeface="Arial" pitchFamily="34" charset="0"/>
              </a:rPr>
              <a:t>tools (note that Google will usually redirect to your country version)</a:t>
            </a:r>
            <a:endParaRPr lang="en-GB" sz="2600" dirty="0">
              <a:latin typeface="Arial" pitchFamily="34" charset="0"/>
              <a:cs typeface="Arial" pitchFamily="34" charset="0"/>
            </a:endParaRPr>
          </a:p>
        </p:txBody>
      </p:sp>
      <p:sp>
        <p:nvSpPr>
          <p:cNvPr id="3" name="Content Placeholder 2"/>
          <p:cNvSpPr>
            <a:spLocks noGrp="1"/>
          </p:cNvSpPr>
          <p:nvPr>
            <p:ph idx="1"/>
          </p:nvPr>
        </p:nvSpPr>
        <p:spPr>
          <a:xfrm>
            <a:off x="428596" y="980728"/>
            <a:ext cx="8463884" cy="5112568"/>
          </a:xfrm>
        </p:spPr>
        <p:txBody>
          <a:bodyPr>
            <a:normAutofit fontScale="92500" lnSpcReduction="10000"/>
          </a:bodyPr>
          <a:lstStyle/>
          <a:p>
            <a:pPr>
              <a:spcBef>
                <a:spcPts val="0"/>
              </a:spcBef>
            </a:pPr>
            <a:r>
              <a:rPr lang="en-GB" sz="2400" dirty="0" smtClean="0">
                <a:latin typeface="Arial" pitchFamily="34" charset="0"/>
                <a:cs typeface="Arial" pitchFamily="34" charset="0"/>
              </a:rPr>
              <a:t>Maps </a:t>
            </a:r>
            <a:r>
              <a:rPr lang="en-GB" sz="2400" dirty="0" smtClean="0">
                <a:latin typeface="Arial" pitchFamily="34" charset="0"/>
                <a:cs typeface="Arial" pitchFamily="34" charset="0"/>
                <a:hlinkClick r:id="rId2"/>
              </a:rPr>
              <a:t>https://maps.google.com/</a:t>
            </a:r>
            <a:r>
              <a:rPr lang="en-GB" sz="2400" dirty="0" smtClean="0">
                <a:latin typeface="Arial" pitchFamily="34" charset="0"/>
                <a:cs typeface="Arial" pitchFamily="34" charset="0"/>
              </a:rPr>
              <a:t> </a:t>
            </a:r>
            <a:endParaRPr lang="en-GB" sz="2400" dirty="0" smtClean="0">
              <a:latin typeface="Arial" pitchFamily="34" charset="0"/>
              <a:cs typeface="Arial" pitchFamily="34" charset="0"/>
            </a:endParaRPr>
          </a:p>
          <a:p>
            <a:pPr>
              <a:spcBef>
                <a:spcPts val="0"/>
              </a:spcBef>
            </a:pPr>
            <a:endParaRPr lang="en-GB" sz="2400" dirty="0" smtClean="0">
              <a:latin typeface="Arial" pitchFamily="34" charset="0"/>
              <a:cs typeface="Arial" pitchFamily="34" charset="0"/>
            </a:endParaRPr>
          </a:p>
          <a:p>
            <a:pPr>
              <a:spcBef>
                <a:spcPts val="0"/>
              </a:spcBef>
            </a:pPr>
            <a:r>
              <a:rPr lang="en-GB" sz="2400" dirty="0" smtClean="0">
                <a:latin typeface="Arial" pitchFamily="34" charset="0"/>
                <a:cs typeface="Arial" pitchFamily="34" charset="0"/>
              </a:rPr>
              <a:t>Google Images </a:t>
            </a:r>
            <a:r>
              <a:rPr lang="en-GB" sz="2400" dirty="0" smtClean="0">
                <a:latin typeface="Arial" pitchFamily="34" charset="0"/>
                <a:cs typeface="Arial" pitchFamily="34" charset="0"/>
                <a:hlinkClick r:id="rId3"/>
              </a:rPr>
              <a:t>https://images.google.com/</a:t>
            </a:r>
            <a:r>
              <a:rPr lang="en-GB" sz="2400" dirty="0" smtClean="0">
                <a:latin typeface="Arial" pitchFamily="34" charset="0"/>
                <a:cs typeface="Arial" pitchFamily="34" charset="0"/>
              </a:rPr>
              <a:t> </a:t>
            </a:r>
            <a:endParaRPr lang="en-GB" sz="2400" dirty="0" smtClean="0">
              <a:latin typeface="Arial" pitchFamily="34" charset="0"/>
              <a:cs typeface="Arial" pitchFamily="34" charset="0"/>
            </a:endParaRPr>
          </a:p>
          <a:p>
            <a:pPr>
              <a:spcBef>
                <a:spcPts val="0"/>
              </a:spcBef>
            </a:pPr>
            <a:endParaRPr lang="en-GB" sz="2400" dirty="0" smtClean="0">
              <a:latin typeface="Arial" pitchFamily="34" charset="0"/>
              <a:cs typeface="Arial" pitchFamily="34" charset="0"/>
            </a:endParaRPr>
          </a:p>
          <a:p>
            <a:pPr>
              <a:spcBef>
                <a:spcPts val="0"/>
              </a:spcBef>
            </a:pPr>
            <a:r>
              <a:rPr lang="en-GB" sz="2400" dirty="0" smtClean="0">
                <a:latin typeface="Arial" pitchFamily="34" charset="0"/>
                <a:cs typeface="Arial" pitchFamily="34" charset="0"/>
              </a:rPr>
              <a:t>Google News </a:t>
            </a:r>
            <a:r>
              <a:rPr lang="en-GB" sz="2400" dirty="0" smtClean="0">
                <a:latin typeface="Arial" pitchFamily="34" charset="0"/>
                <a:cs typeface="Arial" pitchFamily="34" charset="0"/>
                <a:hlinkClick r:id="rId4"/>
              </a:rPr>
              <a:t>https://news.google.com/</a:t>
            </a:r>
            <a:r>
              <a:rPr lang="en-GB" sz="2400" dirty="0" smtClean="0">
                <a:latin typeface="Arial" pitchFamily="34" charset="0"/>
                <a:cs typeface="Arial" pitchFamily="34" charset="0"/>
              </a:rPr>
              <a:t> (may be better to use News from the menu at the top of the standard results page) </a:t>
            </a:r>
          </a:p>
          <a:p>
            <a:pPr>
              <a:spcBef>
                <a:spcPts val="0"/>
              </a:spcBef>
            </a:pPr>
            <a:endParaRPr lang="en-GB" dirty="0" smtClean="0"/>
          </a:p>
          <a:p>
            <a:pPr>
              <a:spcBef>
                <a:spcPts val="0"/>
              </a:spcBef>
            </a:pPr>
            <a:r>
              <a:rPr lang="en-GB" sz="2400" dirty="0" smtClean="0">
                <a:latin typeface="Arial" pitchFamily="34" charset="0"/>
                <a:cs typeface="Arial" pitchFamily="34" charset="0"/>
              </a:rPr>
              <a:t>Google Finance </a:t>
            </a:r>
            <a:r>
              <a:rPr lang="en-GB" sz="2400" dirty="0" smtClean="0">
                <a:latin typeface="Arial" pitchFamily="34" charset="0"/>
                <a:cs typeface="Arial" pitchFamily="34" charset="0"/>
                <a:hlinkClick r:id="rId5"/>
              </a:rPr>
              <a:t>https://www.google.com/finance</a:t>
            </a:r>
            <a:r>
              <a:rPr lang="en-GB" sz="2400" dirty="0" smtClean="0">
                <a:latin typeface="Arial" pitchFamily="34" charset="0"/>
                <a:cs typeface="Arial" pitchFamily="34" charset="0"/>
              </a:rPr>
              <a:t> A shadow of its former self – use Yahoo! Finance instead</a:t>
            </a:r>
            <a:endParaRPr lang="en-GB" sz="2400" dirty="0" smtClean="0">
              <a:latin typeface="Arial" pitchFamily="34" charset="0"/>
              <a:cs typeface="Arial" pitchFamily="34" charset="0"/>
            </a:endParaRPr>
          </a:p>
          <a:p>
            <a:pPr>
              <a:spcBef>
                <a:spcPts val="0"/>
              </a:spcBef>
            </a:pPr>
            <a:endParaRPr lang="en-GB" sz="2400" dirty="0" smtClean="0">
              <a:latin typeface="Arial" pitchFamily="34" charset="0"/>
              <a:cs typeface="Arial" pitchFamily="34" charset="0"/>
            </a:endParaRPr>
          </a:p>
          <a:p>
            <a:pPr>
              <a:spcBef>
                <a:spcPts val="0"/>
              </a:spcBef>
            </a:pPr>
            <a:r>
              <a:rPr lang="en-GB" sz="2400" dirty="0" smtClean="0">
                <a:latin typeface="Arial" pitchFamily="34" charset="0"/>
                <a:cs typeface="Arial" pitchFamily="34" charset="0"/>
              </a:rPr>
              <a:t>Google Video (NOT  the same as YouTube) </a:t>
            </a:r>
            <a:r>
              <a:rPr lang="en-GB" sz="2400" dirty="0" smtClean="0">
                <a:latin typeface="Arial" pitchFamily="34" charset="0"/>
                <a:cs typeface="Arial" pitchFamily="34" charset="0"/>
                <a:hlinkClick r:id="rId6"/>
              </a:rPr>
              <a:t>https://video.google.com/</a:t>
            </a:r>
            <a:endParaRPr lang="en-GB" sz="2400" dirty="0" smtClean="0">
              <a:latin typeface="Arial" pitchFamily="34" charset="0"/>
              <a:cs typeface="Arial" pitchFamily="34" charset="0"/>
            </a:endParaRPr>
          </a:p>
          <a:p>
            <a:pPr>
              <a:spcBef>
                <a:spcPts val="0"/>
              </a:spcBef>
            </a:pPr>
            <a:endParaRPr lang="en-GB" sz="2400" dirty="0" smtClean="0">
              <a:latin typeface="Arial" pitchFamily="34" charset="0"/>
              <a:cs typeface="Arial" pitchFamily="34" charset="0"/>
            </a:endParaRPr>
          </a:p>
          <a:p>
            <a:pPr>
              <a:spcBef>
                <a:spcPts val="0"/>
              </a:spcBef>
            </a:pPr>
            <a:r>
              <a:rPr lang="en-GB" sz="2400" dirty="0" smtClean="0">
                <a:latin typeface="Arial" pitchFamily="34" charset="0"/>
                <a:cs typeface="Arial" pitchFamily="34" charset="0"/>
              </a:rPr>
              <a:t>Google Scholar  </a:t>
            </a:r>
            <a:r>
              <a:rPr lang="en-GB" sz="2400" dirty="0" smtClean="0">
                <a:latin typeface="Arial" pitchFamily="34" charset="0"/>
                <a:cs typeface="Arial" pitchFamily="34" charset="0"/>
                <a:hlinkClick r:id="rId7"/>
              </a:rPr>
              <a:t>httsp</a:t>
            </a:r>
            <a:r>
              <a:rPr lang="en-GB" sz="2400" dirty="0" smtClean="0">
                <a:latin typeface="Arial" pitchFamily="34" charset="0"/>
                <a:cs typeface="Arial" pitchFamily="34" charset="0"/>
                <a:hlinkClick r:id="rId7"/>
              </a:rPr>
              <a:t>://scholar.google.com/</a:t>
            </a:r>
            <a:r>
              <a:rPr lang="en-GB" sz="2400" dirty="0" smtClean="0">
                <a:latin typeface="Arial" pitchFamily="34" charset="0"/>
                <a:cs typeface="Arial" pitchFamily="34" charset="0"/>
              </a:rPr>
              <a:t> </a:t>
            </a:r>
          </a:p>
          <a:p>
            <a:pPr>
              <a:spcBef>
                <a:spcPts val="0"/>
              </a:spcBef>
            </a:pPr>
            <a:endParaRPr lang="en-GB" sz="2400" dirty="0" smtClean="0">
              <a:latin typeface="Arial" pitchFamily="34" charset="0"/>
              <a:cs typeface="Arial" pitchFamily="34" charset="0"/>
            </a:endParaRPr>
          </a:p>
          <a:p>
            <a:pPr>
              <a:spcBef>
                <a:spcPts val="0"/>
              </a:spcBef>
            </a:pPr>
            <a:r>
              <a:rPr lang="en-GB" sz="2400" dirty="0" smtClean="0">
                <a:latin typeface="Arial" pitchFamily="34" charset="0"/>
                <a:cs typeface="Arial" pitchFamily="34" charset="0"/>
              </a:rPr>
              <a:t>Google Patents </a:t>
            </a:r>
            <a:r>
              <a:rPr lang="en-GB" sz="2400" dirty="0" smtClean="0">
                <a:latin typeface="Arial" pitchFamily="34" charset="0"/>
                <a:cs typeface="Arial" pitchFamily="34" charset="0"/>
                <a:hlinkClick r:id="rId8"/>
              </a:rPr>
              <a:t>https://patents.google.com/</a:t>
            </a:r>
            <a:r>
              <a:rPr lang="en-GB" sz="2400" dirty="0" smtClean="0">
                <a:latin typeface="Arial" pitchFamily="34" charset="0"/>
                <a:cs typeface="Arial" pitchFamily="34" charset="0"/>
              </a:rPr>
              <a:t> </a:t>
            </a:r>
          </a:p>
          <a:p>
            <a:pPr>
              <a:spcBef>
                <a:spcPts val="0"/>
              </a:spcBef>
            </a:pPr>
            <a:endParaRPr lang="en-GB" sz="2400" dirty="0" smtClean="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9FE021DA-82F7-4092-A7B5-D31D398587DD}" type="datetime1">
              <a:rPr lang="en-GB" smtClean="0">
                <a:solidFill>
                  <a:prstClr val="black">
                    <a:tint val="75000"/>
                  </a:prstClr>
                </a:solidFill>
              </a:rPr>
              <a:pPr/>
              <a:t>08/10/2018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201C6AF-9ED1-4F00-96B0-A0DF495580E3}" type="slidenum">
              <a:rPr lang="en-GB" smtClean="0">
                <a:solidFill>
                  <a:prstClr val="black">
                    <a:tint val="75000"/>
                  </a:prstClr>
                </a:solidFill>
              </a:rPr>
              <a:pPr/>
              <a:t>27</a:t>
            </a:fld>
            <a:endParaRPr lang="en-GB" dirty="0">
              <a:solidFill>
                <a:prstClr val="black">
                  <a:tint val="75000"/>
                </a:prst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Specialist Google tools (note that Google will usually redirect to your country version)</a:t>
            </a:r>
            <a:endParaRPr lang="en-GB" dirty="0"/>
          </a:p>
        </p:txBody>
      </p:sp>
      <p:sp>
        <p:nvSpPr>
          <p:cNvPr id="3" name="Content Placeholder 2"/>
          <p:cNvSpPr>
            <a:spLocks noGrp="1"/>
          </p:cNvSpPr>
          <p:nvPr>
            <p:ph idx="1"/>
          </p:nvPr>
        </p:nvSpPr>
        <p:spPr>
          <a:xfrm>
            <a:off x="539552" y="1340768"/>
            <a:ext cx="8147248" cy="4785395"/>
          </a:xfrm>
        </p:spPr>
        <p:txBody>
          <a:bodyPr>
            <a:normAutofit fontScale="92500"/>
          </a:bodyPr>
          <a:lstStyle/>
          <a:p>
            <a:r>
              <a:rPr lang="en-GB" dirty="0" smtClean="0"/>
              <a:t>Google Books </a:t>
            </a:r>
            <a:r>
              <a:rPr lang="en-GB" dirty="0" smtClean="0">
                <a:hlinkClick r:id="rId2"/>
              </a:rPr>
              <a:t>http://books.google.com</a:t>
            </a:r>
            <a:r>
              <a:rPr lang="en-GB" dirty="0" smtClean="0">
                <a:hlinkClick r:id="rId2"/>
              </a:rPr>
              <a:t>/</a:t>
            </a:r>
            <a:endParaRPr lang="en-GB" dirty="0" smtClean="0"/>
          </a:p>
          <a:p>
            <a:endParaRPr lang="en-GB" dirty="0" smtClean="0"/>
          </a:p>
          <a:p>
            <a:r>
              <a:rPr lang="en-GB" dirty="0" smtClean="0"/>
              <a:t>Google Books Ngram Viewer </a:t>
            </a:r>
            <a:r>
              <a:rPr lang="en-GB" dirty="0" smtClean="0">
                <a:hlinkClick r:id="rId3"/>
              </a:rPr>
              <a:t>https</a:t>
            </a:r>
            <a:r>
              <a:rPr lang="en-GB" dirty="0" smtClean="0">
                <a:hlinkClick r:id="rId3"/>
              </a:rPr>
              <a:t>://</a:t>
            </a:r>
            <a:r>
              <a:rPr lang="en-GB" dirty="0" smtClean="0">
                <a:hlinkClick r:id="rId3"/>
              </a:rPr>
              <a:t>books.google.com/ngrams</a:t>
            </a:r>
            <a:r>
              <a:rPr lang="en-GB" dirty="0" smtClean="0"/>
              <a:t> </a:t>
            </a:r>
            <a:endParaRPr lang="en-GB" dirty="0" smtClean="0"/>
          </a:p>
          <a:p>
            <a:endParaRPr lang="en-GB" dirty="0" smtClean="0"/>
          </a:p>
          <a:p>
            <a:r>
              <a:rPr lang="en-GB" dirty="0" smtClean="0"/>
              <a:t>Google Public Data Explorer </a:t>
            </a:r>
            <a:r>
              <a:rPr lang="en-GB" dirty="0" smtClean="0">
                <a:hlinkClick r:id="rId4"/>
              </a:rPr>
              <a:t>http://www.google.com/publicdata/</a:t>
            </a:r>
            <a:endParaRPr lang="en-GB" dirty="0" smtClean="0"/>
          </a:p>
          <a:p>
            <a:endParaRPr lang="en-GB" dirty="0" smtClean="0"/>
          </a:p>
          <a:p>
            <a:r>
              <a:rPr lang="en-GB" dirty="0" smtClean="0"/>
              <a:t>Google Dataset Search </a:t>
            </a:r>
            <a:r>
              <a:rPr lang="en-GB" dirty="0" smtClean="0">
                <a:hlinkClick r:id="rId5"/>
              </a:rPr>
              <a:t>https://toolbox.google.com/datasetsearch</a:t>
            </a:r>
            <a:r>
              <a:rPr lang="en-GB" dirty="0" smtClean="0"/>
              <a:t> </a:t>
            </a:r>
          </a:p>
          <a:p>
            <a:endParaRPr lang="en-GB" dirty="0" smtClean="0"/>
          </a:p>
          <a:p>
            <a:r>
              <a:rPr lang="en-GB" dirty="0" smtClean="0"/>
              <a:t>Google Trends </a:t>
            </a:r>
            <a:r>
              <a:rPr lang="en-GB" dirty="0" smtClean="0">
                <a:hlinkClick r:id="rId6"/>
              </a:rPr>
              <a:t>https://trends.google.com/trends/</a:t>
            </a:r>
            <a:r>
              <a:rPr lang="en-GB" dirty="0" smtClean="0"/>
              <a:t> </a:t>
            </a:r>
          </a:p>
          <a:p>
            <a:endParaRPr lang="en-GB" dirty="0" smtClean="0"/>
          </a:p>
          <a:p>
            <a:r>
              <a:rPr lang="en-GB" dirty="0" smtClean="0"/>
              <a:t>Constitute  </a:t>
            </a:r>
            <a:r>
              <a:rPr lang="en-GB" dirty="0" smtClean="0">
                <a:hlinkClick r:id="rId7"/>
              </a:rPr>
              <a:t>https://www.constituteproject.org/</a:t>
            </a:r>
            <a:r>
              <a:rPr lang="en-GB" dirty="0" smtClean="0"/>
              <a:t> </a:t>
            </a:r>
          </a:p>
          <a:p>
            <a:endParaRPr lang="en-GB" dirty="0" smtClean="0"/>
          </a:p>
          <a:p>
            <a:r>
              <a:rPr lang="en-GB" dirty="0" smtClean="0"/>
              <a:t>Google </a:t>
            </a:r>
            <a:r>
              <a:rPr lang="en-GB" dirty="0" smtClean="0"/>
              <a:t>Arts &amp; Culture </a:t>
            </a:r>
            <a:r>
              <a:rPr lang="en-GB" dirty="0" smtClean="0">
                <a:hlinkClick r:id="rId8"/>
              </a:rPr>
              <a:t>https://artsandculture.google.com/</a:t>
            </a:r>
            <a:r>
              <a:rPr lang="en-GB" dirty="0" smtClean="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Google Books Ngram Viewer </a:t>
            </a:r>
            <a:r>
              <a:rPr lang="en-GB" dirty="0" smtClean="0">
                <a:hlinkClick r:id="rId2"/>
              </a:rPr>
              <a:t>https://</a:t>
            </a:r>
            <a:r>
              <a:rPr lang="en-GB" dirty="0" smtClean="0">
                <a:hlinkClick r:id="rId2"/>
              </a:rPr>
              <a:t>books.google.com/ngrams</a:t>
            </a:r>
            <a:r>
              <a:rPr lang="en-GB" dirty="0" smtClean="0"/>
              <a:t> </a:t>
            </a:r>
            <a:endParaRPr lang="en-GB" dirty="0"/>
          </a:p>
        </p:txBody>
      </p:sp>
      <p:pic>
        <p:nvPicPr>
          <p:cNvPr id="3" name="Picture 2" descr="ngram_Viewer.gif"/>
          <p:cNvPicPr>
            <a:picLocks noChangeAspect="1"/>
          </p:cNvPicPr>
          <p:nvPr/>
        </p:nvPicPr>
        <p:blipFill>
          <a:blip r:embed="rId3" cstate="print"/>
          <a:stretch>
            <a:fillRect/>
          </a:stretch>
        </p:blipFill>
        <p:spPr>
          <a:xfrm>
            <a:off x="0" y="1354435"/>
            <a:ext cx="9144000" cy="473886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Google Assistant takes </a:t>
            </a:r>
            <a:r>
              <a:rPr lang="en-GB" dirty="0" err="1" smtClean="0"/>
              <a:t>center</a:t>
            </a:r>
            <a:r>
              <a:rPr lang="en-GB" dirty="0" smtClean="0"/>
              <a:t> stage at I/O, search takes a back seat </a:t>
            </a:r>
            <a:r>
              <a:rPr lang="en-GB" dirty="0" smtClean="0">
                <a:hlinkClick r:id="rId2"/>
              </a:rPr>
              <a:t>https://searchengineland.com/google-assistant-takes-center-stage-at-i-o-search-takes-a-back-seat-297867</a:t>
            </a:r>
            <a:r>
              <a:rPr lang="en-GB" dirty="0" smtClean="0"/>
              <a:t> </a:t>
            </a:r>
            <a:endParaRPr lang="en-GB" dirty="0"/>
          </a:p>
        </p:txBody>
      </p:sp>
      <p:pic>
        <p:nvPicPr>
          <p:cNvPr id="3" name="Picture 2" descr="Google_Assistant.gif"/>
          <p:cNvPicPr>
            <a:picLocks noChangeAspect="1"/>
          </p:cNvPicPr>
          <p:nvPr/>
        </p:nvPicPr>
        <p:blipFill>
          <a:blip r:embed="rId3" cstate="print"/>
          <a:stretch>
            <a:fillRect/>
          </a:stretch>
        </p:blipFill>
        <p:spPr>
          <a:xfrm>
            <a:off x="683568" y="1340768"/>
            <a:ext cx="7280101" cy="2127071"/>
          </a:xfrm>
          <a:prstGeom prst="rect">
            <a:avLst/>
          </a:prstGeom>
        </p:spPr>
      </p:pic>
      <p:sp>
        <p:nvSpPr>
          <p:cNvPr id="6" name="TextBox 5"/>
          <p:cNvSpPr txBox="1"/>
          <p:nvPr/>
        </p:nvSpPr>
        <p:spPr>
          <a:xfrm>
            <a:off x="395536" y="3663022"/>
            <a:ext cx="7920880" cy="2585323"/>
          </a:xfrm>
          <a:prstGeom prst="rect">
            <a:avLst/>
          </a:prstGeom>
          <a:noFill/>
        </p:spPr>
        <p:txBody>
          <a:bodyPr wrap="square" rtlCol="0">
            <a:spAutoFit/>
          </a:bodyPr>
          <a:lstStyle/>
          <a:p>
            <a:r>
              <a:rPr lang="en-GB" dirty="0" smtClean="0">
                <a:solidFill>
                  <a:prstClr val="black"/>
                </a:solidFill>
              </a:rPr>
              <a:t>Also:</a:t>
            </a:r>
          </a:p>
          <a:p>
            <a:r>
              <a:rPr lang="en-GB" dirty="0" smtClean="0">
                <a:solidFill>
                  <a:prstClr val="black"/>
                </a:solidFill>
              </a:rPr>
              <a:t>The new Google News: AI meets human intelligence  </a:t>
            </a:r>
            <a:r>
              <a:rPr lang="en-GB" dirty="0" smtClean="0">
                <a:solidFill>
                  <a:prstClr val="black"/>
                </a:solidFill>
                <a:hlinkClick r:id="rId4"/>
              </a:rPr>
              <a:t>https://www.blog.google/products/news/new-google-news-ai-meets-human-intelligence/</a:t>
            </a:r>
            <a:r>
              <a:rPr lang="en-GB" dirty="0" smtClean="0">
                <a:solidFill>
                  <a:prstClr val="black"/>
                </a:solidFill>
              </a:rPr>
              <a:t> </a:t>
            </a:r>
          </a:p>
          <a:p>
            <a:endParaRPr lang="en-GB" dirty="0" smtClean="0">
              <a:solidFill>
                <a:prstClr val="black"/>
              </a:solidFill>
            </a:endParaRPr>
          </a:p>
          <a:p>
            <a:r>
              <a:rPr lang="en-GB" dirty="0" smtClean="0">
                <a:solidFill>
                  <a:prstClr val="black"/>
                </a:solidFill>
              </a:rPr>
              <a:t>Gmail Smart Compose: Google will now </a:t>
            </a:r>
            <a:r>
              <a:rPr lang="en-GB" dirty="0" err="1" smtClean="0">
                <a:solidFill>
                  <a:prstClr val="black"/>
                </a:solidFill>
              </a:rPr>
              <a:t>autocomplete</a:t>
            </a:r>
            <a:r>
              <a:rPr lang="en-GB" dirty="0" smtClean="0">
                <a:solidFill>
                  <a:prstClr val="black"/>
                </a:solidFill>
              </a:rPr>
              <a:t> whole emails - The Guardian  </a:t>
            </a:r>
            <a:r>
              <a:rPr lang="en-GB" dirty="0" smtClean="0">
                <a:solidFill>
                  <a:prstClr val="black"/>
                </a:solidFill>
                <a:hlinkClick r:id="rId5"/>
              </a:rPr>
              <a:t>https://www.theguardian.com/technology/2018/may/09/gmail-smart-compose-google-will-now-autocomplete-whole-emails</a:t>
            </a:r>
            <a:r>
              <a:rPr lang="en-GB" dirty="0" smtClean="0">
                <a:solidFill>
                  <a:prstClr val="black"/>
                </a:solidFill>
              </a:rPr>
              <a:t> [What could possibly go wrong?!]</a:t>
            </a:r>
            <a:endParaRPr lang="en-GB" dirty="0">
              <a:solidFill>
                <a:prstClr val="black"/>
              </a:solidFill>
            </a:endParaRPr>
          </a:p>
        </p:txBody>
      </p:sp>
      <p:sp>
        <p:nvSpPr>
          <p:cNvPr id="5" name="Date Placeholder 4"/>
          <p:cNvSpPr>
            <a:spLocks noGrp="1"/>
          </p:cNvSpPr>
          <p:nvPr>
            <p:ph type="dt" sz="half" idx="10"/>
          </p:nvPr>
        </p:nvSpPr>
        <p:spPr/>
        <p:txBody>
          <a:bodyPr/>
          <a:lstStyle/>
          <a:p>
            <a:fld id="{65A4E86D-B776-45A0-97A5-D6B6E1BBC768}" type="datetime1">
              <a:rPr lang="en-GB" smtClean="0">
                <a:solidFill>
                  <a:prstClr val="black">
                    <a:tint val="75000"/>
                  </a:prstClr>
                </a:solidFill>
              </a:rPr>
              <a:pPr/>
              <a:t>08/10/2018</a:t>
            </a:fld>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3</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Trends </a:t>
            </a:r>
            <a:r>
              <a:rPr lang="en-GB" dirty="0" smtClean="0">
                <a:hlinkClick r:id="rId2"/>
              </a:rPr>
              <a:t>https://trends.google.com/trends/</a:t>
            </a:r>
            <a:r>
              <a:rPr lang="en-GB" dirty="0" smtClean="0"/>
              <a:t> </a:t>
            </a:r>
            <a:endParaRPr lang="en-GB" dirty="0"/>
          </a:p>
        </p:txBody>
      </p:sp>
      <p:sp>
        <p:nvSpPr>
          <p:cNvPr id="6" name="Content Placeholder 5"/>
          <p:cNvSpPr>
            <a:spLocks noGrp="1"/>
          </p:cNvSpPr>
          <p:nvPr>
            <p:ph idx="1"/>
          </p:nvPr>
        </p:nvSpPr>
        <p:spPr>
          <a:xfrm>
            <a:off x="428596" y="927530"/>
            <a:ext cx="8229600" cy="5237774"/>
          </a:xfrm>
        </p:spPr>
        <p:txBody>
          <a:bodyPr>
            <a:normAutofit/>
          </a:bodyPr>
          <a:lstStyle/>
          <a:p>
            <a:r>
              <a:rPr lang="en-GB" dirty="0" smtClean="0"/>
              <a:t>Shows how often a search term or phrase is used in searches  relative to the total search volume</a:t>
            </a:r>
          </a:p>
          <a:p>
            <a:endParaRPr lang="en-GB" dirty="0" smtClean="0"/>
          </a:p>
          <a:p>
            <a:r>
              <a:rPr lang="en-GB" dirty="0" smtClean="0"/>
              <a:t>Can select individual countries, region, city</a:t>
            </a:r>
          </a:p>
          <a:p>
            <a:endParaRPr lang="en-GB" dirty="0" smtClean="0"/>
          </a:p>
          <a:p>
            <a:r>
              <a:rPr lang="en-GB" dirty="0" smtClean="0"/>
              <a:t>See latest trending topics, show trends over times</a:t>
            </a:r>
          </a:p>
          <a:p>
            <a:endParaRPr lang="en-GB" dirty="0" smtClean="0"/>
          </a:p>
          <a:p>
            <a:r>
              <a:rPr lang="en-GB" dirty="0" smtClean="0"/>
              <a:t>Can compare different search terms</a:t>
            </a:r>
          </a:p>
          <a:p>
            <a:endParaRPr lang="en-GB" dirty="0" smtClean="0"/>
          </a:p>
          <a:p>
            <a:r>
              <a:rPr lang="en-GB" dirty="0" smtClean="0"/>
              <a:t>Good for monitoring interest in products, people, events, research areas, companies, organisations etc.</a:t>
            </a:r>
          </a:p>
          <a:p>
            <a:endParaRPr lang="en-GB" dirty="0" smtClean="0"/>
          </a:p>
          <a:p>
            <a:r>
              <a:rPr lang="en-GB" dirty="0" smtClean="0"/>
              <a:t>Google Trends Subscriptions (alerts) </a:t>
            </a:r>
            <a:r>
              <a:rPr lang="en-GB" dirty="0" smtClean="0">
                <a:hlinkClick r:id="rId3"/>
              </a:rPr>
              <a:t>https://trends.google.com/trends/subscriptions</a:t>
            </a:r>
            <a:r>
              <a:rPr lang="en-GB" dirty="0" smtClean="0"/>
              <a:t> </a:t>
            </a:r>
            <a:endParaRPr lang="en-GB" dirty="0"/>
          </a:p>
        </p:txBody>
      </p:sp>
      <p:sp>
        <p:nvSpPr>
          <p:cNvPr id="3" name="Date Placeholder 2"/>
          <p:cNvSpPr>
            <a:spLocks noGrp="1"/>
          </p:cNvSpPr>
          <p:nvPr>
            <p:ph type="dt" sz="half" idx="10"/>
          </p:nvPr>
        </p:nvSpPr>
        <p:spPr/>
        <p:txBody>
          <a:bodyPr/>
          <a:lstStyle/>
          <a:p>
            <a:fld id="{4B3341A4-6DC1-43BB-8D49-E843E41B916B}" type="datetime1">
              <a:rPr lang="en-GB" smtClean="0">
                <a:solidFill>
                  <a:prstClr val="black">
                    <a:tint val="75000"/>
                  </a:prstClr>
                </a:solidFill>
              </a:rPr>
              <a:pPr/>
              <a:t>08/10/2018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www.rba.co.uk</a:t>
            </a:r>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201C6AF-9ED1-4F00-96B0-A0DF495580E3}" type="slidenum">
              <a:rPr lang="en-GB" smtClean="0">
                <a:solidFill>
                  <a:prstClr val="black">
                    <a:tint val="75000"/>
                  </a:prstClr>
                </a:solidFill>
              </a:rPr>
              <a:pPr/>
              <a:t>30</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Trends</a:t>
            </a:r>
            <a:endParaRPr lang="en-GB" dirty="0"/>
          </a:p>
        </p:txBody>
      </p:sp>
      <p:sp>
        <p:nvSpPr>
          <p:cNvPr id="3" name="Date Placeholder 2"/>
          <p:cNvSpPr>
            <a:spLocks noGrp="1"/>
          </p:cNvSpPr>
          <p:nvPr>
            <p:ph type="dt" sz="half" idx="10"/>
          </p:nvPr>
        </p:nvSpPr>
        <p:spPr/>
        <p:txBody>
          <a:bodyPr/>
          <a:lstStyle/>
          <a:p>
            <a:fld id="{499588D7-C74D-4191-B752-75B95756E501}" type="datetime1">
              <a:rPr lang="en-GB" smtClean="0">
                <a:solidFill>
                  <a:prstClr val="black">
                    <a:tint val="75000"/>
                  </a:prstClr>
                </a:solidFill>
              </a:rPr>
              <a:pPr/>
              <a:t>08/10/2018</a:t>
            </a:fld>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201C6AF-9ED1-4F00-96B0-A0DF495580E3}" type="slidenum">
              <a:rPr lang="en-GB" smtClean="0">
                <a:solidFill>
                  <a:prstClr val="black">
                    <a:tint val="75000"/>
                  </a:prstClr>
                </a:solidFill>
              </a:rPr>
              <a:pPr/>
              <a:t>31</a:t>
            </a:fld>
            <a:endParaRPr lang="en-GB">
              <a:solidFill>
                <a:prstClr val="black">
                  <a:tint val="75000"/>
                </a:prstClr>
              </a:solidFill>
            </a:endParaRPr>
          </a:p>
        </p:txBody>
      </p:sp>
      <p:pic>
        <p:nvPicPr>
          <p:cNvPr id="6" name="Picture 5" descr="Google_Trends_4.gif"/>
          <p:cNvPicPr>
            <a:picLocks noChangeAspect="1"/>
          </p:cNvPicPr>
          <p:nvPr/>
        </p:nvPicPr>
        <p:blipFill>
          <a:blip r:embed="rId2" cstate="print"/>
          <a:stretch>
            <a:fillRect/>
          </a:stretch>
        </p:blipFill>
        <p:spPr>
          <a:xfrm>
            <a:off x="0" y="836712"/>
            <a:ext cx="7440937" cy="4032448"/>
          </a:xfrm>
          <a:prstGeom prst="rect">
            <a:avLst/>
          </a:prstGeom>
          <a:ln>
            <a:solidFill>
              <a:schemeClr val="accent1"/>
            </a:solidFill>
          </a:ln>
        </p:spPr>
      </p:pic>
      <p:sp>
        <p:nvSpPr>
          <p:cNvPr id="7" name="Oval 6"/>
          <p:cNvSpPr/>
          <p:nvPr/>
        </p:nvSpPr>
        <p:spPr>
          <a:xfrm>
            <a:off x="4283968" y="2348880"/>
            <a:ext cx="1512168" cy="1008112"/>
          </a:xfrm>
          <a:prstGeom prst="ellipse">
            <a:avLst/>
          </a:prstGeom>
          <a:noFill/>
          <a:ln w="698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Marmite-News.gif"/>
          <p:cNvPicPr>
            <a:picLocks noChangeAspect="1"/>
          </p:cNvPicPr>
          <p:nvPr/>
        </p:nvPicPr>
        <p:blipFill>
          <a:blip r:embed="rId3" cstate="print"/>
          <a:stretch>
            <a:fillRect/>
          </a:stretch>
        </p:blipFill>
        <p:spPr>
          <a:xfrm>
            <a:off x="5057440" y="3501008"/>
            <a:ext cx="3907048" cy="3312368"/>
          </a:xfrm>
          <a:prstGeom prst="rect">
            <a:avLst/>
          </a:prstGeom>
          <a:ln>
            <a:solidFill>
              <a:schemeClr val="tx1">
                <a:lumMod val="95000"/>
                <a:lumOff val="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SearchReSearch</a:t>
            </a:r>
            <a:r>
              <a:rPr lang="en-GB" dirty="0" smtClean="0"/>
              <a:t> </a:t>
            </a:r>
            <a:r>
              <a:rPr lang="en-GB" dirty="0" smtClean="0">
                <a:hlinkClick r:id="rId2"/>
              </a:rPr>
              <a:t>http://searchresearch1.blogspot.com/</a:t>
            </a:r>
            <a:r>
              <a:rPr lang="en-GB" dirty="0" smtClean="0"/>
              <a:t> </a:t>
            </a:r>
            <a:endParaRPr lang="en-GB" dirty="0"/>
          </a:p>
        </p:txBody>
      </p:sp>
      <p:pic>
        <p:nvPicPr>
          <p:cNvPr id="3" name="Picture 2" descr="SearchResearch.gif"/>
          <p:cNvPicPr>
            <a:picLocks noChangeAspect="1"/>
          </p:cNvPicPr>
          <p:nvPr/>
        </p:nvPicPr>
        <p:blipFill>
          <a:blip r:embed="rId3" cstate="print"/>
          <a:stretch>
            <a:fillRect/>
          </a:stretch>
        </p:blipFill>
        <p:spPr>
          <a:xfrm>
            <a:off x="467544" y="983704"/>
            <a:ext cx="7600950" cy="5181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851FE-D2D8-4299-828A-9EC970949226}" type="datetime1">
              <a:rPr lang="en-GB" smtClean="0">
                <a:solidFill>
                  <a:prstClr val="black">
                    <a:tint val="75000"/>
                  </a:prstClr>
                </a:solidFill>
              </a:rPr>
              <a:pPr/>
              <a:t>08/10/2018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www.rba.co.uk</a:t>
            </a: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201C6AF-9ED1-4F00-96B0-A0DF495580E3}" type="slidenum">
              <a:rPr lang="en-GB" smtClean="0">
                <a:solidFill>
                  <a:prstClr val="black">
                    <a:tint val="75000"/>
                  </a:prstClr>
                </a:solidFill>
              </a:rPr>
              <a:pPr/>
              <a:t>4</a:t>
            </a:fld>
            <a:endParaRPr lang="en-GB">
              <a:solidFill>
                <a:prstClr val="black">
                  <a:tint val="75000"/>
                </a:prstClr>
              </a:solidFill>
            </a:endParaRPr>
          </a:p>
        </p:txBody>
      </p:sp>
      <p:sp>
        <p:nvSpPr>
          <p:cNvPr id="59394" name="AutoShape 2" descr="https://images.pexels.com/photos/85895/mockup-apple-samsung-product-85895.jpeg?w=940&amp;h=650&amp;auto=compress&amp;cs=tinysrg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59396" name="AutoShape 4" descr="https://images.pexels.com/photos/85895/mockup-apple-samsung-product-85895.jpeg?w=940&amp;h=650&amp;auto=compress&amp;cs=tinysrg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59398" name="AutoShape 6" descr="https://images.pexels.com/photos/85895/mockup-apple-samsung-product-85895.jpeg?w=940&amp;h=650&amp;auto=compress&amp;cs=tinysrg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pic>
        <p:nvPicPr>
          <p:cNvPr id="13" name="Picture 12" descr="mobile mockup-apple-samsung-product-85895.jpeg"/>
          <p:cNvPicPr>
            <a:picLocks noChangeAspect="1"/>
          </p:cNvPicPr>
          <p:nvPr/>
        </p:nvPicPr>
        <p:blipFill>
          <a:blip r:embed="rId2" cstate="print"/>
          <a:stretch>
            <a:fillRect/>
          </a:stretch>
        </p:blipFill>
        <p:spPr>
          <a:xfrm>
            <a:off x="0" y="476672"/>
            <a:ext cx="9144000" cy="5832648"/>
          </a:xfrm>
          <a:prstGeom prst="rect">
            <a:avLst/>
          </a:prstGeom>
        </p:spPr>
      </p:pic>
      <p:sp>
        <p:nvSpPr>
          <p:cNvPr id="14" name="Rectangle 13"/>
          <p:cNvSpPr/>
          <p:nvPr/>
        </p:nvSpPr>
        <p:spPr>
          <a:xfrm>
            <a:off x="3921820" y="1052737"/>
            <a:ext cx="3530499" cy="1077218"/>
          </a:xfrm>
          <a:prstGeom prst="rect">
            <a:avLst/>
          </a:prstGeom>
        </p:spPr>
        <p:txBody>
          <a:bodyPr wrap="square">
            <a:spAutoFit/>
          </a:bodyPr>
          <a:lstStyle/>
          <a:p>
            <a:pPr algn="ctr"/>
            <a:r>
              <a:rPr lang="en-GB" sz="3200" dirty="0" smtClean="0">
                <a:solidFill>
                  <a:prstClr val="black"/>
                </a:solidFill>
                <a:latin typeface="Arial" pitchFamily="34" charset="0"/>
                <a:cs typeface="Arial" pitchFamily="34" charset="0"/>
              </a:rPr>
              <a:t>Mobile takes precedence!</a:t>
            </a:r>
            <a:endParaRPr lang="en-GB" sz="3200" dirty="0">
              <a:solidFill>
                <a:prstClr val="black"/>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 intended change or genuine mistake?</a:t>
            </a:r>
            <a:endParaRPr lang="en-GB" dirty="0"/>
          </a:p>
        </p:txBody>
      </p:sp>
      <p:pic>
        <p:nvPicPr>
          <p:cNvPr id="4" name="Picture 3" descr="Google_Preferences_1.gif"/>
          <p:cNvPicPr>
            <a:picLocks noChangeAspect="1"/>
          </p:cNvPicPr>
          <p:nvPr/>
        </p:nvPicPr>
        <p:blipFill>
          <a:blip r:embed="rId2" cstate="print"/>
          <a:stretch>
            <a:fillRect/>
          </a:stretch>
        </p:blipFill>
        <p:spPr>
          <a:xfrm>
            <a:off x="683568" y="2060848"/>
            <a:ext cx="6315075" cy="1495425"/>
          </a:xfrm>
          <a:prstGeom prst="rect">
            <a:avLst/>
          </a:prstGeom>
        </p:spPr>
      </p:pic>
      <p:sp>
        <p:nvSpPr>
          <p:cNvPr id="5" name="Rectangle 4"/>
          <p:cNvSpPr/>
          <p:nvPr/>
        </p:nvSpPr>
        <p:spPr>
          <a:xfrm>
            <a:off x="611560" y="1052736"/>
            <a:ext cx="8208912" cy="923330"/>
          </a:xfrm>
          <a:prstGeom prst="rect">
            <a:avLst/>
          </a:prstGeom>
        </p:spPr>
        <p:txBody>
          <a:bodyPr wrap="square">
            <a:spAutoFit/>
          </a:bodyPr>
          <a:lstStyle/>
          <a:p>
            <a:r>
              <a:rPr lang="en-GB" dirty="0" smtClean="0"/>
              <a:t>Google Updates Search Settings Page &amp; Drops Number Of Results Per Page Option </a:t>
            </a:r>
            <a:r>
              <a:rPr lang="en-GB" dirty="0" smtClean="0">
                <a:hlinkClick r:id="rId3"/>
              </a:rPr>
              <a:t>https://www.seroundtable.com/google-number-results-per-page-search-setting-gone-26289.html</a:t>
            </a:r>
            <a:r>
              <a:rPr lang="en-GB" dirty="0" smtClean="0"/>
              <a:t> </a:t>
            </a:r>
            <a:endParaRPr lang="en-GB" dirty="0"/>
          </a:p>
        </p:txBody>
      </p:sp>
      <p:pic>
        <p:nvPicPr>
          <p:cNvPr id="6" name="Picture 5" descr="Google_Results_number_Back.gif"/>
          <p:cNvPicPr>
            <a:picLocks noChangeAspect="1"/>
          </p:cNvPicPr>
          <p:nvPr/>
        </p:nvPicPr>
        <p:blipFill>
          <a:blip r:embed="rId4" cstate="print"/>
          <a:stretch>
            <a:fillRect/>
          </a:stretch>
        </p:blipFill>
        <p:spPr>
          <a:xfrm>
            <a:off x="755576" y="4587205"/>
            <a:ext cx="6162675" cy="1362075"/>
          </a:xfrm>
          <a:prstGeom prst="rect">
            <a:avLst/>
          </a:prstGeom>
        </p:spPr>
      </p:pic>
      <p:sp>
        <p:nvSpPr>
          <p:cNvPr id="7" name="Rectangle 6"/>
          <p:cNvSpPr/>
          <p:nvPr/>
        </p:nvSpPr>
        <p:spPr>
          <a:xfrm>
            <a:off x="539552" y="3838982"/>
            <a:ext cx="7812360" cy="670138"/>
          </a:xfrm>
          <a:prstGeom prst="rect">
            <a:avLst/>
          </a:prstGeom>
        </p:spPr>
        <p:txBody>
          <a:bodyPr wrap="square">
            <a:spAutoFit/>
          </a:bodyPr>
          <a:lstStyle/>
          <a:p>
            <a:r>
              <a:rPr lang="en-GB" dirty="0" smtClean="0"/>
              <a:t>Google Search Settings Now Back To Normal</a:t>
            </a:r>
          </a:p>
          <a:p>
            <a:r>
              <a:rPr lang="en-GB" dirty="0" smtClean="0">
                <a:hlinkClick r:id="rId5"/>
              </a:rPr>
              <a:t>https://www.seroundtable.com/google-search-settings-revert-26297.html</a:t>
            </a:r>
            <a:r>
              <a:rPr lang="en-GB" dirty="0" smtClean="0"/>
              <a:t>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Location, location, location</a:t>
            </a:r>
            <a:endParaRPr lang="en-GB" dirty="0"/>
          </a:p>
        </p:txBody>
      </p:sp>
      <p:sp>
        <p:nvSpPr>
          <p:cNvPr id="3" name="Rectangle 2"/>
          <p:cNvSpPr/>
          <p:nvPr/>
        </p:nvSpPr>
        <p:spPr>
          <a:xfrm>
            <a:off x="755576" y="5807005"/>
            <a:ext cx="7344816" cy="646331"/>
          </a:xfrm>
          <a:prstGeom prst="rect">
            <a:avLst/>
          </a:prstGeom>
        </p:spPr>
        <p:txBody>
          <a:bodyPr wrap="square">
            <a:spAutoFit/>
          </a:bodyPr>
          <a:lstStyle/>
          <a:p>
            <a:r>
              <a:rPr lang="en-GB" dirty="0" smtClean="0">
                <a:solidFill>
                  <a:prstClr val="black"/>
                </a:solidFill>
                <a:hlinkClick r:id="rId2"/>
              </a:rPr>
              <a:t>http://www.rba.co.uk/wordpress/2017/10/29/google-makes-it-harder-to-change-location-for-country-specific-research/</a:t>
            </a:r>
            <a:r>
              <a:rPr lang="en-GB" dirty="0" smtClean="0">
                <a:solidFill>
                  <a:prstClr val="black"/>
                </a:solidFill>
              </a:rPr>
              <a:t> </a:t>
            </a:r>
            <a:endParaRPr lang="en-GB" dirty="0">
              <a:solidFill>
                <a:prstClr val="black"/>
              </a:solidFill>
            </a:endParaRPr>
          </a:p>
        </p:txBody>
      </p:sp>
      <p:pic>
        <p:nvPicPr>
          <p:cNvPr id="4" name="Picture 3" descr="Google_Country.gif"/>
          <p:cNvPicPr>
            <a:picLocks noChangeAspect="1"/>
          </p:cNvPicPr>
          <p:nvPr/>
        </p:nvPicPr>
        <p:blipFill>
          <a:blip r:embed="rId3" cstate="print"/>
          <a:stretch>
            <a:fillRect/>
          </a:stretch>
        </p:blipFill>
        <p:spPr>
          <a:xfrm>
            <a:off x="467544" y="872113"/>
            <a:ext cx="5581798" cy="4719062"/>
          </a:xfrm>
          <a:prstGeom prst="rect">
            <a:avLst/>
          </a:prstGeom>
        </p:spPr>
      </p:pic>
      <p:sp>
        <p:nvSpPr>
          <p:cNvPr id="5" name="Rectangle 4"/>
          <p:cNvSpPr/>
          <p:nvPr/>
        </p:nvSpPr>
        <p:spPr>
          <a:xfrm>
            <a:off x="4320480" y="2348880"/>
            <a:ext cx="4572000" cy="1938992"/>
          </a:xfrm>
          <a:prstGeom prst="rect">
            <a:avLst/>
          </a:prstGeom>
          <a:solidFill>
            <a:schemeClr val="bg1"/>
          </a:solidFill>
          <a:ln w="41275">
            <a:solidFill>
              <a:srgbClr val="C00000"/>
            </a:solidFill>
          </a:ln>
        </p:spPr>
        <p:txBody>
          <a:bodyPr wrap="square">
            <a:spAutoFit/>
          </a:bodyPr>
          <a:lstStyle/>
          <a:p>
            <a:r>
              <a:rPr lang="en-GB" sz="2000" i="1" dirty="0" smtClean="0">
                <a:solidFill>
                  <a:prstClr val="black"/>
                </a:solidFill>
              </a:rPr>
              <a:t>“We’re confident this change will improve your Search experience, automatically providing you with the most useful information based on your search query and other context, including location”</a:t>
            </a:r>
            <a:endParaRPr lang="en-GB" sz="2000" dirty="0">
              <a:solidFill>
                <a:prstClr val="black"/>
              </a:solidFill>
            </a:endParaRPr>
          </a:p>
        </p:txBody>
      </p:sp>
      <p:sp>
        <p:nvSpPr>
          <p:cNvPr id="6" name="Date Placeholder 5"/>
          <p:cNvSpPr>
            <a:spLocks noGrp="1"/>
          </p:cNvSpPr>
          <p:nvPr>
            <p:ph type="dt" sz="half" idx="10"/>
          </p:nvPr>
        </p:nvSpPr>
        <p:spPr/>
        <p:txBody>
          <a:bodyPr/>
          <a:lstStyle/>
          <a:p>
            <a:fld id="{7D58EE6A-527A-4194-BED0-29D81F72A4C5}" type="datetime1">
              <a:rPr lang="en-GB" smtClean="0">
                <a:solidFill>
                  <a:prstClr val="black">
                    <a:tint val="75000"/>
                  </a:prstClr>
                </a:solidFill>
              </a:rPr>
              <a:pPr/>
              <a:t>08/10/2018</a:t>
            </a:fld>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AB18EC4-7C06-4FA0-AD36-4F76913DFB08}" type="slidenum">
              <a:rPr lang="en-GB" smtClean="0">
                <a:solidFill>
                  <a:prstClr val="black">
                    <a:tint val="75000"/>
                  </a:prstClr>
                </a:solidFill>
              </a:rPr>
              <a:pPr/>
              <a:t>6</a:t>
            </a:fld>
            <a:endParaRPr lang="en-GB">
              <a:solidFill>
                <a:prstClr val="black">
                  <a:tint val="75000"/>
                </a:prst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28625" y="182092"/>
            <a:ext cx="8229600" cy="582612"/>
          </a:xfrm>
        </p:spPr>
        <p:txBody>
          <a:bodyPr>
            <a:normAutofit/>
          </a:bodyPr>
          <a:lstStyle/>
          <a:p>
            <a:r>
              <a:rPr lang="en-GB" sz="2400" dirty="0" smtClean="0">
                <a:latin typeface="Arial" charset="0"/>
                <a:cs typeface="Arial" charset="0"/>
              </a:rPr>
              <a:t>Country versions of Google and local information</a:t>
            </a:r>
          </a:p>
        </p:txBody>
      </p:sp>
      <p:sp>
        <p:nvSpPr>
          <p:cNvPr id="35843" name="Content Placeholder 2"/>
          <p:cNvSpPr>
            <a:spLocks noGrp="1"/>
          </p:cNvSpPr>
          <p:nvPr>
            <p:ph idx="1"/>
          </p:nvPr>
        </p:nvSpPr>
        <p:spPr>
          <a:xfrm>
            <a:off x="755576" y="1124744"/>
            <a:ext cx="7056784" cy="4968552"/>
          </a:xfrm>
        </p:spPr>
        <p:txBody>
          <a:bodyPr>
            <a:normAutofit/>
          </a:bodyPr>
          <a:lstStyle/>
          <a:p>
            <a:r>
              <a:rPr lang="en-GB" sz="2200" dirty="0" smtClean="0">
                <a:latin typeface="Arial" charset="0"/>
                <a:cs typeface="Arial" charset="0"/>
              </a:rPr>
              <a:t>Country versions of Google give priority to local content</a:t>
            </a:r>
          </a:p>
          <a:p>
            <a:endParaRPr lang="en-GB" sz="2200" dirty="0" smtClean="0">
              <a:latin typeface="Arial" charset="0"/>
              <a:cs typeface="Arial" charset="0"/>
            </a:endParaRPr>
          </a:p>
          <a:p>
            <a:r>
              <a:rPr lang="en-GB" sz="2200" dirty="0" smtClean="0">
                <a:latin typeface="Arial" charset="0"/>
                <a:cs typeface="Arial" charset="0"/>
              </a:rPr>
              <a:t>Useful if you are researching a person, company, or sector in another country</a:t>
            </a:r>
          </a:p>
          <a:p>
            <a:endParaRPr lang="en-GB" sz="2200" dirty="0" smtClean="0">
              <a:latin typeface="Arial" charset="0"/>
              <a:cs typeface="Arial" charset="0"/>
            </a:endParaRPr>
          </a:p>
          <a:p>
            <a:r>
              <a:rPr lang="en-GB" sz="2200" dirty="0" smtClean="0">
                <a:latin typeface="Arial" charset="0"/>
                <a:cs typeface="Arial" charset="0"/>
              </a:rPr>
              <a:t>Useful if you want a different viewpoint on what is going on in your country from other countries</a:t>
            </a:r>
          </a:p>
          <a:p>
            <a:endParaRPr lang="en-GB" sz="2200" dirty="0" smtClean="0">
              <a:latin typeface="Arial" charset="0"/>
              <a:cs typeface="Arial" charset="0"/>
            </a:endParaRPr>
          </a:p>
          <a:p>
            <a:r>
              <a:rPr lang="en-GB" sz="2200" dirty="0" smtClean="0">
                <a:latin typeface="Arial" charset="0"/>
                <a:cs typeface="Arial" charset="0"/>
              </a:rPr>
              <a:t>But Google now directs you to the Google for your current physical location regardless of the country version of Google you have specified</a:t>
            </a:r>
          </a:p>
        </p:txBody>
      </p:sp>
      <p:sp>
        <p:nvSpPr>
          <p:cNvPr id="4" name="Date Placeholder 3"/>
          <p:cNvSpPr>
            <a:spLocks noGrp="1"/>
          </p:cNvSpPr>
          <p:nvPr>
            <p:ph type="dt" sz="quarter" idx="10"/>
          </p:nvPr>
        </p:nvSpPr>
        <p:spPr/>
        <p:txBody>
          <a:bodyPr/>
          <a:lstStyle/>
          <a:p>
            <a:pPr>
              <a:defRPr/>
            </a:pPr>
            <a:fld id="{A67CBC17-3B4F-40B8-9DC2-9E31DB3D4330}" type="datetime1">
              <a:rPr lang="en-GB" smtClean="0">
                <a:solidFill>
                  <a:prstClr val="black">
                    <a:tint val="75000"/>
                  </a:prstClr>
                </a:solidFill>
              </a:rPr>
              <a:pPr>
                <a:defRPr/>
              </a:pPr>
              <a:t>08/10/2018</a:t>
            </a:fld>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F95D230-8D86-4258-AE7C-106033DE5428}" type="slidenum">
              <a:rPr lang="en-GB" smtClean="0">
                <a:solidFill>
                  <a:prstClr val="black">
                    <a:tint val="75000"/>
                  </a:prstClr>
                </a:solidFill>
              </a:rPr>
              <a:pPr>
                <a:defRPr/>
              </a:pPr>
              <a:t>7</a:t>
            </a:fld>
            <a:endParaRPr lang="en-GB" dirty="0">
              <a:solidFill>
                <a:prstClr val="black">
                  <a:tint val="75000"/>
                </a:prstClr>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Google country search strategies</a:t>
            </a:r>
            <a:endParaRPr lang="en-GB" dirty="0"/>
          </a:p>
        </p:txBody>
      </p:sp>
      <p:sp>
        <p:nvSpPr>
          <p:cNvPr id="3" name="Content Placeholder 2"/>
          <p:cNvSpPr>
            <a:spLocks noGrp="1"/>
          </p:cNvSpPr>
          <p:nvPr>
            <p:ph idx="1"/>
          </p:nvPr>
        </p:nvSpPr>
        <p:spPr>
          <a:xfrm>
            <a:off x="457200" y="1052736"/>
            <a:ext cx="8229600" cy="5400600"/>
          </a:xfrm>
        </p:spPr>
        <p:txBody>
          <a:bodyPr>
            <a:normAutofit fontScale="77500" lnSpcReduction="20000"/>
          </a:bodyPr>
          <a:lstStyle/>
          <a:p>
            <a:pPr marL="457200" indent="-457200">
              <a:lnSpc>
                <a:spcPct val="120000"/>
              </a:lnSpc>
              <a:buAutoNum type="arabicPeriod"/>
            </a:pPr>
            <a:r>
              <a:rPr lang="en-GB" dirty="0" smtClean="0"/>
              <a:t>Settings, Advanced search, “Then narrow your results by...” and select country from list</a:t>
            </a:r>
            <a:br>
              <a:rPr lang="en-GB" dirty="0" smtClean="0"/>
            </a:br>
            <a:endParaRPr lang="en-GB" dirty="0" smtClean="0"/>
          </a:p>
          <a:p>
            <a:pPr marL="457200" indent="-457200">
              <a:lnSpc>
                <a:spcPct val="120000"/>
              </a:lnSpc>
              <a:buAutoNum type="arabicPeriod"/>
            </a:pPr>
            <a:r>
              <a:rPr lang="en-GB" dirty="0" smtClean="0"/>
              <a:t>May want also to change language - Settings, Languages and select the relevant language</a:t>
            </a:r>
            <a:br>
              <a:rPr lang="en-GB" dirty="0" smtClean="0"/>
            </a:br>
            <a:endParaRPr lang="en-GB" dirty="0" smtClean="0"/>
          </a:p>
          <a:p>
            <a:pPr marL="457200" indent="-457200">
              <a:lnSpc>
                <a:spcPct val="120000"/>
              </a:lnSpc>
              <a:buAutoNum type="arabicPeriod"/>
            </a:pPr>
            <a:r>
              <a:rPr lang="en-GB" dirty="0" smtClean="0"/>
              <a:t>Or add </a:t>
            </a:r>
            <a:r>
              <a:rPr lang="en-GB" dirty="0" smtClean="0">
                <a:latin typeface="Courier New" pitchFamily="49" charset="0"/>
                <a:cs typeface="Courier New" pitchFamily="49" charset="0"/>
              </a:rPr>
              <a:t>&amp;</a:t>
            </a:r>
            <a:r>
              <a:rPr lang="en-GB" dirty="0" err="1" smtClean="0">
                <a:latin typeface="Courier New" pitchFamily="49" charset="0"/>
                <a:cs typeface="Courier New" pitchFamily="49" charset="0"/>
              </a:rPr>
              <a:t>cr</a:t>
            </a:r>
            <a:r>
              <a:rPr lang="en-GB" dirty="0" smtClean="0">
                <a:latin typeface="Courier New" pitchFamily="49" charset="0"/>
                <a:cs typeface="Courier New" pitchFamily="49" charset="0"/>
              </a:rPr>
              <a:t>=</a:t>
            </a:r>
            <a:r>
              <a:rPr lang="en-GB" dirty="0" err="1" smtClean="0">
                <a:latin typeface="Courier New" pitchFamily="49" charset="0"/>
                <a:cs typeface="Courier New" pitchFamily="49" charset="0"/>
              </a:rPr>
              <a:t>countryXX</a:t>
            </a:r>
            <a:r>
              <a:rPr lang="en-GB" dirty="0" smtClean="0">
                <a:latin typeface="Courier New" pitchFamily="49" charset="0"/>
                <a:cs typeface="Courier New" pitchFamily="49" charset="0"/>
              </a:rPr>
              <a:t> </a:t>
            </a:r>
            <a:r>
              <a:rPr lang="en-GB" dirty="0" smtClean="0"/>
              <a:t>to the end of the URL of your search, where XX is the 2 letter country code </a:t>
            </a:r>
            <a:br>
              <a:rPr lang="en-GB" dirty="0" smtClean="0"/>
            </a:br>
            <a:endParaRPr lang="en-GB" dirty="0" smtClean="0"/>
          </a:p>
          <a:p>
            <a:pPr marL="457200" indent="-457200">
              <a:lnSpc>
                <a:spcPct val="120000"/>
              </a:lnSpc>
              <a:buAutoNum type="arabicPeriod"/>
            </a:pPr>
            <a:r>
              <a:rPr lang="en-GB" dirty="0" smtClean="0"/>
              <a:t>Use a VPN and set to the appropriate country,</a:t>
            </a:r>
            <a:br>
              <a:rPr lang="en-GB" dirty="0" smtClean="0"/>
            </a:br>
            <a:endParaRPr lang="en-GB" dirty="0" smtClean="0"/>
          </a:p>
          <a:p>
            <a:pPr marL="457200" indent="-457200">
              <a:lnSpc>
                <a:spcPct val="120000"/>
              </a:lnSpc>
              <a:buAutoNum type="arabicPeriod"/>
            </a:pPr>
            <a:r>
              <a:rPr lang="en-GB" dirty="0" smtClean="0"/>
              <a:t>Include site: command e.g. </a:t>
            </a:r>
            <a:r>
              <a:rPr lang="en-GB" dirty="0" err="1" smtClean="0"/>
              <a:t>site:no</a:t>
            </a:r>
            <a:r>
              <a:rPr lang="en-GB" dirty="0" smtClean="0"/>
              <a:t> but would lose relevant .com sites</a:t>
            </a:r>
            <a:br>
              <a:rPr lang="en-GB" dirty="0" smtClean="0"/>
            </a:br>
            <a:endParaRPr lang="en-GB" dirty="0" smtClean="0"/>
          </a:p>
          <a:p>
            <a:pPr marL="457200" indent="-457200">
              <a:lnSpc>
                <a:spcPct val="120000"/>
              </a:lnSpc>
              <a:buAutoNum type="arabicPeriod"/>
            </a:pPr>
            <a:r>
              <a:rPr lang="en-GB" dirty="0" smtClean="0"/>
              <a:t>Alternative search tools  - </a:t>
            </a:r>
            <a:r>
              <a:rPr lang="en-GB" dirty="0" err="1" smtClean="0"/>
              <a:t>DuckDuckGo</a:t>
            </a:r>
            <a:r>
              <a:rPr lang="en-GB" dirty="0" smtClean="0"/>
              <a:t> easy to change countries</a:t>
            </a:r>
          </a:p>
          <a:p>
            <a:pPr marL="457200" indent="-457200">
              <a:lnSpc>
                <a:spcPct val="120000"/>
              </a:lnSpc>
              <a:buAutoNum type="arabicPeriod"/>
            </a:pPr>
            <a:endParaRPr lang="en-GB" dirty="0" smtClean="0"/>
          </a:p>
          <a:p>
            <a:pPr>
              <a:lnSpc>
                <a:spcPct val="120000"/>
              </a:lnSpc>
            </a:pPr>
            <a:r>
              <a:rPr lang="en-GB" dirty="0" smtClean="0"/>
              <a:t>See Phil Bradley's weblog: Google improves search; makes it much harder  </a:t>
            </a:r>
            <a:r>
              <a:rPr lang="en-GB" dirty="0" smtClean="0">
                <a:hlinkClick r:id="rId2"/>
              </a:rPr>
              <a:t>http://philbradley.typepad.com/phil_bradleys_weblog/2017/10/google-improves-search-makes-it-much-harder.html</a:t>
            </a:r>
            <a:r>
              <a:rPr lang="en-GB" dirty="0" smtClean="0"/>
              <a:t> </a:t>
            </a:r>
            <a:endParaRPr lang="en-GB" dirty="0"/>
          </a:p>
        </p:txBody>
      </p:sp>
      <p:sp>
        <p:nvSpPr>
          <p:cNvPr id="4" name="Date Placeholder 3"/>
          <p:cNvSpPr>
            <a:spLocks noGrp="1"/>
          </p:cNvSpPr>
          <p:nvPr>
            <p:ph type="dt" sz="half" idx="10"/>
          </p:nvPr>
        </p:nvSpPr>
        <p:spPr/>
        <p:txBody>
          <a:bodyPr/>
          <a:lstStyle/>
          <a:p>
            <a:fld id="{42DC361B-577C-42DE-A9C3-EE7967C8235B}" type="datetime1">
              <a:rPr lang="en-GB" smtClean="0"/>
              <a:pPr/>
              <a:t>08/10/2018</a:t>
            </a:fld>
            <a:endParaRPr lang="en-GB"/>
          </a:p>
        </p:txBody>
      </p:sp>
      <p:sp>
        <p:nvSpPr>
          <p:cNvPr id="5" name="Slide Number Placeholder 4"/>
          <p:cNvSpPr>
            <a:spLocks noGrp="1"/>
          </p:cNvSpPr>
          <p:nvPr>
            <p:ph type="sldNum" sz="quarter" idx="12"/>
          </p:nvPr>
        </p:nvSpPr>
        <p:spPr/>
        <p:txBody>
          <a:bodyPr/>
          <a:lstStyle/>
          <a:p>
            <a:fld id="{EAB18EC4-7C06-4FA0-AD36-4F76913DFB08}"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52128"/>
          </a:xfrm>
        </p:spPr>
        <p:txBody>
          <a:bodyPr>
            <a:normAutofit/>
          </a:bodyPr>
          <a:lstStyle/>
          <a:p>
            <a:r>
              <a:rPr lang="en-GB" dirty="0" smtClean="0"/>
              <a:t>GDPR – access to some sites from outside Europe blocked or restricted</a:t>
            </a:r>
            <a:endParaRPr lang="en-GB" dirty="0"/>
          </a:p>
        </p:txBody>
      </p:sp>
      <p:sp>
        <p:nvSpPr>
          <p:cNvPr id="3" name="Date Placeholder 2"/>
          <p:cNvSpPr>
            <a:spLocks noGrp="1"/>
          </p:cNvSpPr>
          <p:nvPr>
            <p:ph type="dt" sz="half" idx="10"/>
          </p:nvPr>
        </p:nvSpPr>
        <p:spPr/>
        <p:txBody>
          <a:bodyPr/>
          <a:lstStyle/>
          <a:p>
            <a:fld id="{B26192CA-069D-446A-8035-E5094D7613B5}" type="datetime1">
              <a:rPr lang="en-GB" smtClean="0">
                <a:solidFill>
                  <a:srgbClr val="000000">
                    <a:tint val="75000"/>
                  </a:srgbClr>
                </a:solidFill>
              </a:rPr>
              <a:pPr/>
              <a:t>08/10/2018</a:t>
            </a:fld>
            <a:endParaRPr lang="en-GB">
              <a:solidFill>
                <a:srgbClr val="000000">
                  <a:tint val="75000"/>
                </a:srgbClr>
              </a:solidFill>
            </a:endParaRPr>
          </a:p>
        </p:txBody>
      </p:sp>
      <p:sp>
        <p:nvSpPr>
          <p:cNvPr id="4" name="Slide Number Placeholder 3"/>
          <p:cNvSpPr>
            <a:spLocks noGrp="1"/>
          </p:cNvSpPr>
          <p:nvPr>
            <p:ph type="sldNum" sz="quarter" idx="12"/>
          </p:nvPr>
        </p:nvSpPr>
        <p:spPr/>
        <p:txBody>
          <a:bodyPr/>
          <a:lstStyle/>
          <a:p>
            <a:fld id="{EAB18EC4-7C06-4FA0-AD36-4F76913DFB08}" type="slidenum">
              <a:rPr lang="en-GB" smtClean="0">
                <a:solidFill>
                  <a:srgbClr val="000000">
                    <a:tint val="75000"/>
                  </a:srgbClr>
                </a:solidFill>
              </a:rPr>
              <a:pPr/>
              <a:t>9</a:t>
            </a:fld>
            <a:endParaRPr lang="en-GB">
              <a:solidFill>
                <a:srgbClr val="000000">
                  <a:tint val="75000"/>
                </a:srgbClr>
              </a:solidFill>
            </a:endParaRPr>
          </a:p>
        </p:txBody>
      </p:sp>
      <p:sp>
        <p:nvSpPr>
          <p:cNvPr id="5" name="Rectangle 4"/>
          <p:cNvSpPr/>
          <p:nvPr/>
        </p:nvSpPr>
        <p:spPr>
          <a:xfrm>
            <a:off x="467544" y="1268760"/>
            <a:ext cx="8352928" cy="923330"/>
          </a:xfrm>
          <a:prstGeom prst="rect">
            <a:avLst/>
          </a:prstGeom>
        </p:spPr>
        <p:txBody>
          <a:bodyPr wrap="square">
            <a:spAutoFit/>
          </a:bodyPr>
          <a:lstStyle/>
          <a:p>
            <a:r>
              <a:rPr lang="en-GB" dirty="0" smtClean="0"/>
              <a:t>Brits BLOCKED from websites and video games shut down as GDPR brings chaos to web </a:t>
            </a:r>
            <a:r>
              <a:rPr lang="en-GB" dirty="0" smtClean="0">
                <a:hlinkClick r:id="rId2"/>
              </a:rPr>
              <a:t>https://www.thesun.co.uk/tech/6374543/gdpr-websites-down-eu-not-working/</a:t>
            </a:r>
            <a:r>
              <a:rPr lang="en-GB" dirty="0" smtClean="0"/>
              <a:t> </a:t>
            </a:r>
            <a:endParaRPr lang="en-GB" dirty="0"/>
          </a:p>
        </p:txBody>
      </p:sp>
      <p:pic>
        <p:nvPicPr>
          <p:cNvPr id="6" name="Picture 5" descr="Sun_GDPR.gif"/>
          <p:cNvPicPr>
            <a:picLocks noChangeAspect="1"/>
          </p:cNvPicPr>
          <p:nvPr/>
        </p:nvPicPr>
        <p:blipFill>
          <a:blip r:embed="rId3" cstate="print"/>
          <a:stretch>
            <a:fillRect/>
          </a:stretch>
        </p:blipFill>
        <p:spPr>
          <a:xfrm>
            <a:off x="539552" y="2276872"/>
            <a:ext cx="5923806" cy="2664296"/>
          </a:xfrm>
          <a:prstGeom prst="rect">
            <a:avLst/>
          </a:prstGeom>
          <a:ln>
            <a:solidFill>
              <a:schemeClr val="tx1">
                <a:lumMod val="95000"/>
                <a:lumOff val="5000"/>
              </a:schemeClr>
            </a:solidFill>
          </a:ln>
        </p:spPr>
      </p:pic>
      <p:pic>
        <p:nvPicPr>
          <p:cNvPr id="7" name="Picture 6" descr="Chicago_Tribune.gif"/>
          <p:cNvPicPr>
            <a:picLocks noChangeAspect="1"/>
          </p:cNvPicPr>
          <p:nvPr/>
        </p:nvPicPr>
        <p:blipFill>
          <a:blip r:embed="rId4" cstate="print"/>
          <a:stretch>
            <a:fillRect/>
          </a:stretch>
        </p:blipFill>
        <p:spPr>
          <a:xfrm>
            <a:off x="3635896" y="3789040"/>
            <a:ext cx="5112568" cy="2766541"/>
          </a:xfrm>
          <a:prstGeom prst="rect">
            <a:avLst/>
          </a:prstGeom>
          <a:ln>
            <a:solidFill>
              <a:schemeClr val="tx1">
                <a:lumMod val="95000"/>
                <a:lumOff val="5000"/>
              </a:schemeClr>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RB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RBA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RB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RB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RB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RBA-2017</Template>
  <TotalTime>468</TotalTime>
  <Words>1529</Words>
  <Application>Microsoft Office PowerPoint</Application>
  <PresentationFormat>On-screen Show (4:3)</PresentationFormat>
  <Paragraphs>300</Paragraphs>
  <Slides>32</Slides>
  <Notes>1</Notes>
  <HiddenSlides>0</HiddenSlides>
  <MMClips>0</MMClips>
  <ScaleCrop>false</ScaleCrop>
  <HeadingPairs>
    <vt:vector size="4" baseType="variant">
      <vt:variant>
        <vt:lpstr>Theme</vt:lpstr>
      </vt:variant>
      <vt:variant>
        <vt:i4>5</vt:i4>
      </vt:variant>
      <vt:variant>
        <vt:lpstr>Slide Titles</vt:lpstr>
      </vt:variant>
      <vt:variant>
        <vt:i4>32</vt:i4>
      </vt:variant>
    </vt:vector>
  </HeadingPairs>
  <TitlesOfParts>
    <vt:vector size="37" baseType="lpstr">
      <vt:lpstr>3_RBA-2017</vt:lpstr>
      <vt:lpstr>2_RBA2013</vt:lpstr>
      <vt:lpstr>2_RBA-2017</vt:lpstr>
      <vt:lpstr>RBA-2017</vt:lpstr>
      <vt:lpstr>1_RBA-2017</vt:lpstr>
      <vt:lpstr>Google Rants and Raves ILI 2018</vt:lpstr>
      <vt:lpstr>Slide 2</vt:lpstr>
      <vt:lpstr>Google Assistant takes center stage at I/O, search takes a back seat https://searchengineland.com/google-assistant-takes-center-stage-at-i-o-search-takes-a-back-seat-297867 </vt:lpstr>
      <vt:lpstr>Slide 4</vt:lpstr>
      <vt:lpstr>Experiment, intended change or genuine mistake?</vt:lpstr>
      <vt:lpstr>Location, location, location</vt:lpstr>
      <vt:lpstr>Country versions of Google and local information</vt:lpstr>
      <vt:lpstr>Google country search strategies</vt:lpstr>
      <vt:lpstr>GDPR – access to some sites from outside Europe blocked or restricted</vt:lpstr>
      <vt:lpstr>GDPR – access to some sites from outside Europe blocked or restricted</vt:lpstr>
      <vt:lpstr>Hiding your location</vt:lpstr>
      <vt:lpstr>And don’t forget the “right to be forgotten”</vt:lpstr>
      <vt:lpstr>Slide 13</vt:lpstr>
      <vt:lpstr>Choosing your search terms</vt:lpstr>
      <vt:lpstr>Google drops terms from your search</vt:lpstr>
      <vt:lpstr>Stop Google dropping terms</vt:lpstr>
      <vt:lpstr>Google Verbatim</vt:lpstr>
      <vt:lpstr>Google commands</vt:lpstr>
      <vt:lpstr>Google commands</vt:lpstr>
      <vt:lpstr>Google commands filetype:</vt:lpstr>
      <vt:lpstr>Google commands  site: </vt:lpstr>
      <vt:lpstr>Slide 22</vt:lpstr>
      <vt:lpstr>Google commands intitle:  inurl: </vt:lpstr>
      <vt:lpstr>Google commands inurl:</vt:lpstr>
      <vt:lpstr>Google commands inurl: </vt:lpstr>
      <vt:lpstr>Google numeric range search</vt:lpstr>
      <vt:lpstr>Specialist Google tools (note that Google will usually redirect to your country version)</vt:lpstr>
      <vt:lpstr>Specialist Google tools (note that Google will usually redirect to your country version)</vt:lpstr>
      <vt:lpstr>Google Books Ngram Viewer https://books.google.com/ngrams </vt:lpstr>
      <vt:lpstr>Google Trends https://trends.google.com/trends/ </vt:lpstr>
      <vt:lpstr>Google Trends</vt:lpstr>
      <vt:lpstr>SearchReSearch http://searchresearch1.blogspot.com/ </vt:lpstr>
    </vt:vector>
  </TitlesOfParts>
  <Company>RBA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Rants and Raves ILI 2018</dc:title>
  <dc:creator>Karen Blakeman</dc:creator>
  <cp:lastModifiedBy>Karen Blakeman</cp:lastModifiedBy>
  <cp:revision>13</cp:revision>
  <dcterms:created xsi:type="dcterms:W3CDTF">2018-10-06T13:40:07Z</dcterms:created>
  <dcterms:modified xsi:type="dcterms:W3CDTF">2018-10-08T08:09:56Z</dcterms:modified>
</cp:coreProperties>
</file>